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542" r:id="rId2"/>
    <p:sldId id="1308" r:id="rId3"/>
    <p:sldId id="1337" r:id="rId4"/>
    <p:sldId id="1324" r:id="rId5"/>
    <p:sldId id="1243" r:id="rId6"/>
    <p:sldId id="1290" r:id="rId7"/>
    <p:sldId id="1291" r:id="rId8"/>
    <p:sldId id="1292" r:id="rId9"/>
    <p:sldId id="1293" r:id="rId10"/>
    <p:sldId id="1294" r:id="rId11"/>
    <p:sldId id="1300" r:id="rId12"/>
    <p:sldId id="1301" r:id="rId13"/>
    <p:sldId id="1302" r:id="rId14"/>
    <p:sldId id="1298" r:id="rId15"/>
    <p:sldId id="1257" r:id="rId16"/>
    <p:sldId id="1303" r:id="rId17"/>
    <p:sldId id="1305" r:id="rId18"/>
    <p:sldId id="1309" r:id="rId19"/>
    <p:sldId id="1323" r:id="rId20"/>
    <p:sldId id="1264" r:id="rId21"/>
    <p:sldId id="1330" r:id="rId22"/>
    <p:sldId id="1331" r:id="rId23"/>
    <p:sldId id="1332" r:id="rId24"/>
    <p:sldId id="1335" r:id="rId25"/>
    <p:sldId id="1313" r:id="rId26"/>
    <p:sldId id="1273" r:id="rId27"/>
    <p:sldId id="1274" r:id="rId28"/>
    <p:sldId id="1275" r:id="rId29"/>
    <p:sldId id="1276" r:id="rId30"/>
    <p:sldId id="1277" r:id="rId31"/>
    <p:sldId id="1278" r:id="rId32"/>
    <p:sldId id="1279" r:id="rId33"/>
    <p:sldId id="1280" r:id="rId34"/>
    <p:sldId id="1281" r:id="rId35"/>
    <p:sldId id="1282" r:id="rId36"/>
    <p:sldId id="1314" r:id="rId37"/>
    <p:sldId id="1322" r:id="rId38"/>
    <p:sldId id="1315" r:id="rId39"/>
    <p:sldId id="1316" r:id="rId40"/>
    <p:sldId id="1317" r:id="rId41"/>
    <p:sldId id="1318" r:id="rId42"/>
    <p:sldId id="1319" r:id="rId43"/>
    <p:sldId id="1320" r:id="rId44"/>
    <p:sldId id="1321" r:id="rId45"/>
    <p:sldId id="1336" r:id="rId46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F5BD"/>
    <a:srgbClr val="D5F1CF"/>
    <a:srgbClr val="F1C7C7"/>
    <a:srgbClr val="E2AC00"/>
    <a:srgbClr val="A9E39D"/>
    <a:srgbClr val="FF9999"/>
    <a:srgbClr val="8C4040"/>
    <a:srgbClr val="5C5C9A"/>
    <a:srgbClr val="676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02" autoAdjust="0"/>
    <p:restoredTop sz="94649" autoAdjust="0"/>
  </p:normalViewPr>
  <p:slideViewPr>
    <p:cSldViewPr snapToObjects="1">
      <p:cViewPr varScale="1">
        <p:scale>
          <a:sx n="116" d="100"/>
          <a:sy n="116" d="100"/>
        </p:scale>
        <p:origin x="1452" y="102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ountains:corei7mountain4x4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orei7mm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45"/>
      <c:rAngAx val="0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98920968212"/>
          <c:y val="2.8386075383512899E-2"/>
          <c:w val="0.69976389617964396"/>
          <c:h val="0.921287118521949"/>
        </c:manualLayout>
      </c:layout>
      <c:surface3DChart>
        <c:wireframe val="0"/>
        <c:ser>
          <c:idx val="0"/>
          <c:order val="0"/>
          <c:tx>
            <c:strRef>
              <c:f>data!$A$2</c:f>
              <c:strCache>
                <c:ptCount val="1"/>
                <c:pt idx="0">
                  <c:v>128m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data!$B$2:$M$2</c:f>
              <c:numCache>
                <c:formatCode>General</c:formatCode>
                <c:ptCount val="12"/>
                <c:pt idx="0">
                  <c:v>8350</c:v>
                </c:pt>
                <c:pt idx="1">
                  <c:v>4750</c:v>
                </c:pt>
                <c:pt idx="2">
                  <c:v>3096</c:v>
                </c:pt>
                <c:pt idx="3">
                  <c:v>2286</c:v>
                </c:pt>
                <c:pt idx="4">
                  <c:v>1817</c:v>
                </c:pt>
                <c:pt idx="5">
                  <c:v>1512</c:v>
                </c:pt>
                <c:pt idx="6">
                  <c:v>1293</c:v>
                </c:pt>
                <c:pt idx="7">
                  <c:v>1131</c:v>
                </c:pt>
                <c:pt idx="8">
                  <c:v>1055</c:v>
                </c:pt>
                <c:pt idx="9">
                  <c:v>995</c:v>
                </c:pt>
                <c:pt idx="10">
                  <c:v>945</c:v>
                </c:pt>
                <c:pt idx="11">
                  <c:v>900</c:v>
                </c:pt>
              </c:numCache>
            </c:numRef>
          </c:val>
        </c:ser>
        <c:ser>
          <c:idx val="1"/>
          <c:order val="1"/>
          <c:tx>
            <c:strRef>
              <c:f>data!$A$3</c:f>
              <c:strCache>
                <c:ptCount val="1"/>
                <c:pt idx="0">
                  <c:v>64m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data!$B$3:$M$3</c:f>
              <c:numCache>
                <c:formatCode>General</c:formatCode>
                <c:ptCount val="12"/>
                <c:pt idx="0">
                  <c:v>8352</c:v>
                </c:pt>
                <c:pt idx="1">
                  <c:v>4750</c:v>
                </c:pt>
                <c:pt idx="2">
                  <c:v>3092</c:v>
                </c:pt>
                <c:pt idx="3">
                  <c:v>2287</c:v>
                </c:pt>
                <c:pt idx="4">
                  <c:v>1816</c:v>
                </c:pt>
                <c:pt idx="5">
                  <c:v>1510</c:v>
                </c:pt>
                <c:pt idx="6">
                  <c:v>1291</c:v>
                </c:pt>
                <c:pt idx="7">
                  <c:v>1129</c:v>
                </c:pt>
                <c:pt idx="8">
                  <c:v>1051</c:v>
                </c:pt>
                <c:pt idx="9">
                  <c:v>989</c:v>
                </c:pt>
                <c:pt idx="10">
                  <c:v>938</c:v>
                </c:pt>
                <c:pt idx="11">
                  <c:v>894</c:v>
                </c:pt>
              </c:numCache>
            </c:numRef>
          </c:val>
        </c:ser>
        <c:ser>
          <c:idx val="2"/>
          <c:order val="2"/>
          <c:tx>
            <c:strRef>
              <c:f>data!$A$4</c:f>
              <c:strCache>
                <c:ptCount val="1"/>
                <c:pt idx="0">
                  <c:v>32m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data!$B$4:$M$4</c:f>
              <c:numCache>
                <c:formatCode>General</c:formatCode>
                <c:ptCount val="12"/>
                <c:pt idx="0">
                  <c:v>8406</c:v>
                </c:pt>
                <c:pt idx="1">
                  <c:v>4787</c:v>
                </c:pt>
                <c:pt idx="2">
                  <c:v>3098</c:v>
                </c:pt>
                <c:pt idx="3">
                  <c:v>2289</c:v>
                </c:pt>
                <c:pt idx="4">
                  <c:v>1823</c:v>
                </c:pt>
                <c:pt idx="5">
                  <c:v>1512</c:v>
                </c:pt>
                <c:pt idx="6">
                  <c:v>1295</c:v>
                </c:pt>
                <c:pt idx="7">
                  <c:v>1133</c:v>
                </c:pt>
                <c:pt idx="8">
                  <c:v>1052</c:v>
                </c:pt>
                <c:pt idx="9">
                  <c:v>989</c:v>
                </c:pt>
                <c:pt idx="10">
                  <c:v>938</c:v>
                </c:pt>
                <c:pt idx="11">
                  <c:v>892</c:v>
                </c:pt>
              </c:numCache>
            </c:numRef>
          </c:val>
        </c:ser>
        <c:ser>
          <c:idx val="3"/>
          <c:order val="3"/>
          <c:tx>
            <c:strRef>
              <c:f>data!$A$5</c:f>
              <c:strCache>
                <c:ptCount val="1"/>
                <c:pt idx="0">
                  <c:v>16m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data!$B$5:$M$5</c:f>
              <c:numCache>
                <c:formatCode>General</c:formatCode>
                <c:ptCount val="12"/>
                <c:pt idx="0">
                  <c:v>8556</c:v>
                </c:pt>
                <c:pt idx="1">
                  <c:v>4990</c:v>
                </c:pt>
                <c:pt idx="2">
                  <c:v>3204</c:v>
                </c:pt>
                <c:pt idx="3">
                  <c:v>2376</c:v>
                </c:pt>
                <c:pt idx="4">
                  <c:v>1891</c:v>
                </c:pt>
                <c:pt idx="5">
                  <c:v>1579</c:v>
                </c:pt>
                <c:pt idx="6">
                  <c:v>1356</c:v>
                </c:pt>
                <c:pt idx="7">
                  <c:v>1198</c:v>
                </c:pt>
                <c:pt idx="8">
                  <c:v>1127</c:v>
                </c:pt>
                <c:pt idx="9">
                  <c:v>1070</c:v>
                </c:pt>
                <c:pt idx="10">
                  <c:v>1028</c:v>
                </c:pt>
                <c:pt idx="11">
                  <c:v>994</c:v>
                </c:pt>
              </c:numCache>
            </c:numRef>
          </c:val>
        </c:ser>
        <c:ser>
          <c:idx val="4"/>
          <c:order val="4"/>
          <c:tx>
            <c:strRef>
              <c:f>data!$A$6</c:f>
              <c:strCache>
                <c:ptCount val="1"/>
                <c:pt idx="0">
                  <c:v>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data!$B$6:$M$6</c:f>
              <c:numCache>
                <c:formatCode>General</c:formatCode>
                <c:ptCount val="12"/>
                <c:pt idx="0">
                  <c:v>8998</c:v>
                </c:pt>
                <c:pt idx="1">
                  <c:v>5447</c:v>
                </c:pt>
                <c:pt idx="2">
                  <c:v>3570</c:v>
                </c:pt>
                <c:pt idx="3">
                  <c:v>2643</c:v>
                </c:pt>
                <c:pt idx="4">
                  <c:v>2104</c:v>
                </c:pt>
                <c:pt idx="5">
                  <c:v>1743</c:v>
                </c:pt>
                <c:pt idx="6">
                  <c:v>1477</c:v>
                </c:pt>
                <c:pt idx="7">
                  <c:v>1300</c:v>
                </c:pt>
                <c:pt idx="8">
                  <c:v>1217</c:v>
                </c:pt>
                <c:pt idx="9">
                  <c:v>1158</c:v>
                </c:pt>
                <c:pt idx="10">
                  <c:v>1128</c:v>
                </c:pt>
                <c:pt idx="11">
                  <c:v>1096</c:v>
                </c:pt>
              </c:numCache>
            </c:numRef>
          </c:val>
        </c:ser>
        <c:ser>
          <c:idx val="5"/>
          <c:order val="5"/>
          <c:tx>
            <c:strRef>
              <c:f>data!$A$7</c:f>
              <c:strCache>
                <c:ptCount val="1"/>
                <c:pt idx="0">
                  <c:v>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data!$B$7:$M$7</c:f>
              <c:numCache>
                <c:formatCode>General</c:formatCode>
                <c:ptCount val="12"/>
                <c:pt idx="0">
                  <c:v>11494</c:v>
                </c:pt>
                <c:pt idx="1">
                  <c:v>7921</c:v>
                </c:pt>
                <c:pt idx="2">
                  <c:v>5664</c:v>
                </c:pt>
                <c:pt idx="3">
                  <c:v>4319</c:v>
                </c:pt>
                <c:pt idx="4">
                  <c:v>3524</c:v>
                </c:pt>
                <c:pt idx="5">
                  <c:v>2991</c:v>
                </c:pt>
                <c:pt idx="6">
                  <c:v>2592</c:v>
                </c:pt>
                <c:pt idx="7">
                  <c:v>2298</c:v>
                </c:pt>
                <c:pt idx="8">
                  <c:v>2208</c:v>
                </c:pt>
                <c:pt idx="9">
                  <c:v>2148</c:v>
                </c:pt>
                <c:pt idx="10">
                  <c:v>2117</c:v>
                </c:pt>
                <c:pt idx="11">
                  <c:v>2077</c:v>
                </c:pt>
              </c:numCache>
            </c:numRef>
          </c:val>
        </c:ser>
        <c:ser>
          <c:idx val="6"/>
          <c:order val="6"/>
          <c:tx>
            <c:strRef>
              <c:f>data!$A$8</c:f>
              <c:strCache>
                <c:ptCount val="1"/>
                <c:pt idx="0">
                  <c:v>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data!$B$8:$M$8</c:f>
              <c:numCache>
                <c:formatCode>General</c:formatCode>
                <c:ptCount val="12"/>
                <c:pt idx="0">
                  <c:v>12297</c:v>
                </c:pt>
                <c:pt idx="1">
                  <c:v>8417</c:v>
                </c:pt>
                <c:pt idx="2">
                  <c:v>5940</c:v>
                </c:pt>
                <c:pt idx="3">
                  <c:v>4573</c:v>
                </c:pt>
                <c:pt idx="4">
                  <c:v>3734</c:v>
                </c:pt>
                <c:pt idx="5">
                  <c:v>3174</c:v>
                </c:pt>
                <c:pt idx="6">
                  <c:v>2763</c:v>
                </c:pt>
                <c:pt idx="7">
                  <c:v>2446</c:v>
                </c:pt>
                <c:pt idx="8">
                  <c:v>2349</c:v>
                </c:pt>
                <c:pt idx="9">
                  <c:v>2272</c:v>
                </c:pt>
                <c:pt idx="10">
                  <c:v>2213</c:v>
                </c:pt>
                <c:pt idx="11">
                  <c:v>2160</c:v>
                </c:pt>
              </c:numCache>
            </c:numRef>
          </c:val>
        </c:ser>
        <c:ser>
          <c:idx val="7"/>
          <c:order val="7"/>
          <c:tx>
            <c:strRef>
              <c:f>data!$A$9</c:f>
              <c:strCache>
                <c:ptCount val="1"/>
                <c:pt idx="0">
                  <c:v>1024k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data!$B$9:$M$9</c:f>
              <c:numCache>
                <c:formatCode>General</c:formatCode>
                <c:ptCount val="12"/>
                <c:pt idx="0">
                  <c:v>12422</c:v>
                </c:pt>
                <c:pt idx="1">
                  <c:v>8398</c:v>
                </c:pt>
                <c:pt idx="2">
                  <c:v>5971</c:v>
                </c:pt>
                <c:pt idx="3">
                  <c:v>4569</c:v>
                </c:pt>
                <c:pt idx="4">
                  <c:v>3740</c:v>
                </c:pt>
                <c:pt idx="5">
                  <c:v>3172</c:v>
                </c:pt>
                <c:pt idx="6">
                  <c:v>2756</c:v>
                </c:pt>
                <c:pt idx="7">
                  <c:v>2446</c:v>
                </c:pt>
                <c:pt idx="8">
                  <c:v>2351</c:v>
                </c:pt>
                <c:pt idx="9">
                  <c:v>2271</c:v>
                </c:pt>
                <c:pt idx="10">
                  <c:v>2209</c:v>
                </c:pt>
                <c:pt idx="11">
                  <c:v>2162</c:v>
                </c:pt>
              </c:numCache>
            </c:numRef>
          </c:val>
        </c:ser>
        <c:ser>
          <c:idx val="8"/>
          <c:order val="8"/>
          <c:tx>
            <c:strRef>
              <c:f>data!$A$10</c:f>
              <c:strCache>
                <c:ptCount val="1"/>
                <c:pt idx="0">
                  <c:v>512k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data!$B$10:$M$10</c:f>
              <c:numCache>
                <c:formatCode>General</c:formatCode>
                <c:ptCount val="12"/>
                <c:pt idx="0">
                  <c:v>12432</c:v>
                </c:pt>
                <c:pt idx="1">
                  <c:v>8472</c:v>
                </c:pt>
                <c:pt idx="2">
                  <c:v>5950</c:v>
                </c:pt>
                <c:pt idx="3">
                  <c:v>4573</c:v>
                </c:pt>
                <c:pt idx="4">
                  <c:v>3726</c:v>
                </c:pt>
                <c:pt idx="5">
                  <c:v>3165</c:v>
                </c:pt>
                <c:pt idx="6">
                  <c:v>2758</c:v>
                </c:pt>
                <c:pt idx="7">
                  <c:v>2447</c:v>
                </c:pt>
                <c:pt idx="8">
                  <c:v>2341</c:v>
                </c:pt>
                <c:pt idx="9">
                  <c:v>2267</c:v>
                </c:pt>
                <c:pt idx="10">
                  <c:v>2210</c:v>
                </c:pt>
                <c:pt idx="11">
                  <c:v>2162</c:v>
                </c:pt>
              </c:numCache>
            </c:numRef>
          </c:val>
        </c:ser>
        <c:ser>
          <c:idx val="9"/>
          <c:order val="9"/>
          <c:tx>
            <c:strRef>
              <c:f>data!$A$11</c:f>
              <c:strCache>
                <c:ptCount val="1"/>
                <c:pt idx="0">
                  <c:v>256k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data!$B$11:$M$11</c:f>
              <c:numCache>
                <c:formatCode>General</c:formatCode>
                <c:ptCount val="12"/>
                <c:pt idx="0">
                  <c:v>12564</c:v>
                </c:pt>
                <c:pt idx="1">
                  <c:v>10037</c:v>
                </c:pt>
                <c:pt idx="2">
                  <c:v>8679</c:v>
                </c:pt>
                <c:pt idx="3">
                  <c:v>7175</c:v>
                </c:pt>
                <c:pt idx="4">
                  <c:v>5915</c:v>
                </c:pt>
                <c:pt idx="5">
                  <c:v>5022</c:v>
                </c:pt>
                <c:pt idx="6">
                  <c:v>4345</c:v>
                </c:pt>
                <c:pt idx="7">
                  <c:v>3856</c:v>
                </c:pt>
                <c:pt idx="8">
                  <c:v>3895</c:v>
                </c:pt>
                <c:pt idx="9">
                  <c:v>3981</c:v>
                </c:pt>
                <c:pt idx="10">
                  <c:v>4001</c:v>
                </c:pt>
                <c:pt idx="11">
                  <c:v>4404</c:v>
                </c:pt>
              </c:numCache>
            </c:numRef>
          </c:val>
        </c:ser>
        <c:ser>
          <c:idx val="10"/>
          <c:order val="10"/>
          <c:tx>
            <c:strRef>
              <c:f>data!$A$12</c:f>
              <c:strCache>
                <c:ptCount val="1"/>
                <c:pt idx="0">
                  <c:v>128k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data!$B$12:$M$12</c:f>
              <c:numCache>
                <c:formatCode>General</c:formatCode>
                <c:ptCount val="12"/>
                <c:pt idx="0">
                  <c:v>12711</c:v>
                </c:pt>
                <c:pt idx="1">
                  <c:v>10750</c:v>
                </c:pt>
                <c:pt idx="2">
                  <c:v>10271</c:v>
                </c:pt>
                <c:pt idx="3">
                  <c:v>8649</c:v>
                </c:pt>
                <c:pt idx="4">
                  <c:v>7525</c:v>
                </c:pt>
                <c:pt idx="5">
                  <c:v>6374</c:v>
                </c:pt>
                <c:pt idx="6">
                  <c:v>5482</c:v>
                </c:pt>
                <c:pt idx="7">
                  <c:v>4854</c:v>
                </c:pt>
                <c:pt idx="8">
                  <c:v>4901</c:v>
                </c:pt>
                <c:pt idx="9">
                  <c:v>4933</c:v>
                </c:pt>
                <c:pt idx="10">
                  <c:v>4917</c:v>
                </c:pt>
                <c:pt idx="11">
                  <c:v>4924</c:v>
                </c:pt>
              </c:numCache>
            </c:numRef>
          </c:val>
        </c:ser>
        <c:ser>
          <c:idx val="11"/>
          <c:order val="11"/>
          <c:tx>
            <c:strRef>
              <c:f>data!$A$13</c:f>
              <c:strCache>
                <c:ptCount val="1"/>
                <c:pt idx="0">
                  <c:v>64k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data!$B$13:$M$13</c:f>
              <c:numCache>
                <c:formatCode>General</c:formatCode>
                <c:ptCount val="12"/>
                <c:pt idx="0">
                  <c:v>12687</c:v>
                </c:pt>
                <c:pt idx="1">
                  <c:v>10689</c:v>
                </c:pt>
                <c:pt idx="2">
                  <c:v>10208</c:v>
                </c:pt>
                <c:pt idx="3">
                  <c:v>8768</c:v>
                </c:pt>
                <c:pt idx="4">
                  <c:v>7570</c:v>
                </c:pt>
                <c:pt idx="5">
                  <c:v>6352</c:v>
                </c:pt>
                <c:pt idx="6">
                  <c:v>5460</c:v>
                </c:pt>
                <c:pt idx="7">
                  <c:v>4830</c:v>
                </c:pt>
                <c:pt idx="8">
                  <c:v>4885</c:v>
                </c:pt>
                <c:pt idx="9">
                  <c:v>4885</c:v>
                </c:pt>
                <c:pt idx="10">
                  <c:v>4823</c:v>
                </c:pt>
                <c:pt idx="11">
                  <c:v>4868</c:v>
                </c:pt>
              </c:numCache>
            </c:numRef>
          </c:val>
        </c:ser>
        <c:ser>
          <c:idx val="12"/>
          <c:order val="12"/>
          <c:tx>
            <c:strRef>
              <c:f>data!$A$14</c:f>
              <c:strCache>
                <c:ptCount val="1"/>
                <c:pt idx="0">
                  <c:v>32k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data!$B$14:$M$14</c:f>
              <c:numCache>
                <c:formatCode>General</c:formatCode>
                <c:ptCount val="12"/>
                <c:pt idx="0">
                  <c:v>14101</c:v>
                </c:pt>
                <c:pt idx="1">
                  <c:v>13686</c:v>
                </c:pt>
                <c:pt idx="2">
                  <c:v>13524</c:v>
                </c:pt>
                <c:pt idx="3">
                  <c:v>13092</c:v>
                </c:pt>
                <c:pt idx="4">
                  <c:v>13144</c:v>
                </c:pt>
                <c:pt idx="5">
                  <c:v>12771</c:v>
                </c:pt>
                <c:pt idx="6">
                  <c:v>12783</c:v>
                </c:pt>
                <c:pt idx="7">
                  <c:v>12466</c:v>
                </c:pt>
                <c:pt idx="8">
                  <c:v>12230</c:v>
                </c:pt>
                <c:pt idx="9">
                  <c:v>12716</c:v>
                </c:pt>
                <c:pt idx="10">
                  <c:v>12238</c:v>
                </c:pt>
                <c:pt idx="11">
                  <c:v>12409</c:v>
                </c:pt>
              </c:numCache>
            </c:numRef>
          </c:val>
        </c:ser>
        <c:ser>
          <c:idx val="13"/>
          <c:order val="13"/>
          <c:tx>
            <c:strRef>
              <c:f>data!$A$15</c:f>
              <c:strCache>
                <c:ptCount val="1"/>
                <c:pt idx="0">
                  <c:v>16k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data!$B$15:$M$15</c:f>
              <c:numCache>
                <c:formatCode>General</c:formatCode>
                <c:ptCount val="12"/>
                <c:pt idx="0">
                  <c:v>13958</c:v>
                </c:pt>
                <c:pt idx="1">
                  <c:v>13986</c:v>
                </c:pt>
                <c:pt idx="2">
                  <c:v>13366</c:v>
                </c:pt>
                <c:pt idx="3">
                  <c:v>13033</c:v>
                </c:pt>
                <c:pt idx="4">
                  <c:v>12835</c:v>
                </c:pt>
                <c:pt idx="5">
                  <c:v>12409</c:v>
                </c:pt>
                <c:pt idx="6">
                  <c:v>11784</c:v>
                </c:pt>
                <c:pt idx="7">
                  <c:v>10833</c:v>
                </c:pt>
                <c:pt idx="8">
                  <c:v>10414</c:v>
                </c:pt>
                <c:pt idx="9">
                  <c:v>11543</c:v>
                </c:pt>
                <c:pt idx="10">
                  <c:v>10857</c:v>
                </c:pt>
                <c:pt idx="11">
                  <c:v>10129</c:v>
                </c:pt>
              </c:numCache>
            </c:numRef>
          </c:val>
        </c:ser>
        <c:bandFmts/>
        <c:axId val="388936608"/>
        <c:axId val="388937000"/>
        <c:axId val="339202240"/>
      </c:surface3DChart>
      <c:catAx>
        <c:axId val="388936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13657770709015099"/>
              <c:y val="0.8490940526443919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88937000"/>
        <c:crosses val="autoZero"/>
        <c:auto val="1"/>
        <c:lblAlgn val="ctr"/>
        <c:lblOffset val="100"/>
        <c:noMultiLvlLbl val="0"/>
      </c:catAx>
      <c:valAx>
        <c:axId val="388937000"/>
        <c:scaling>
          <c:orientation val="minMax"/>
          <c:max val="170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Read throughput (MB/s)</a:t>
                </a:r>
              </a:p>
              <a:p>
                <a:pPr>
                  <a:defRPr sz="1200">
                    <a:latin typeface="Arial"/>
                  </a:defRPr>
                </a:pPr>
                <a:endParaRPr lang="en-US" sz="1200">
                  <a:latin typeface="Arial"/>
                </a:endParaRPr>
              </a:p>
            </c:rich>
          </c:tx>
          <c:layout>
            <c:manualLayout>
              <c:xMode val="edge"/>
              <c:yMode val="edge"/>
              <c:x val="2.9427050902444098E-2"/>
              <c:y val="0.261701562111001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88936608"/>
        <c:crosses val="autoZero"/>
        <c:crossBetween val="midCat"/>
        <c:majorUnit val="2000"/>
        <c:minorUnit val="500"/>
      </c:valAx>
      <c:serAx>
        <c:axId val="339202240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Size (bytes)</a:t>
                </a:r>
              </a:p>
            </c:rich>
          </c:tx>
          <c:layout>
            <c:manualLayout>
              <c:xMode val="edge"/>
              <c:yMode val="edge"/>
              <c:x val="0.64497276173811602"/>
              <c:y val="0.855644760091263"/>
            </c:manualLayout>
          </c:layout>
          <c:overlay val="0"/>
        </c:title>
        <c:majorTickMark val="out"/>
        <c:minorTickMark val="none"/>
        <c:tickLblPos val="nextTo"/>
        <c:txPr>
          <a:bodyPr rot="0" vert="horz" lIns="2">
            <a:spAutoFit/>
          </a:bodyPr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388937000"/>
        <c:crosses val="autoZero"/>
        <c:tickLblSkip val="2"/>
        <c:tickMarkSkip val="1"/>
      </c:serAx>
    </c:plotArea>
    <c:plotVisOnly val="1"/>
    <c:dispBlanksAs val="zero"/>
    <c:showDLblsOverMax val="0"/>
  </c:chart>
  <c:spPr>
    <a:ln w="9525"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tar"/>
            <c:size val="8"/>
            <c:spPr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data!$B$2:$B$15</c:f>
              <c:numCache>
                <c:formatCode>General</c:formatCode>
                <c:ptCount val="14"/>
                <c:pt idx="0">
                  <c:v>4.8</c:v>
                </c:pt>
                <c:pt idx="1">
                  <c:v>4.68</c:v>
                </c:pt>
                <c:pt idx="2">
                  <c:v>4.6499999999999977</c:v>
                </c:pt>
                <c:pt idx="3">
                  <c:v>4.8</c:v>
                </c:pt>
                <c:pt idx="4">
                  <c:v>6.84</c:v>
                </c:pt>
                <c:pt idx="5">
                  <c:v>15.03</c:v>
                </c:pt>
                <c:pt idx="6">
                  <c:v>22.78</c:v>
                </c:pt>
                <c:pt idx="7">
                  <c:v>29.39</c:v>
                </c:pt>
                <c:pt idx="8">
                  <c:v>40.39</c:v>
                </c:pt>
                <c:pt idx="9">
                  <c:v>57.06</c:v>
                </c:pt>
                <c:pt idx="10">
                  <c:v>60.54</c:v>
                </c:pt>
                <c:pt idx="11">
                  <c:v>63.33</c:v>
                </c:pt>
                <c:pt idx="12">
                  <c:v>65.61</c:v>
                </c:pt>
                <c:pt idx="13">
                  <c:v>67.489999999999995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data!$C$2:$C$15</c:f>
              <c:numCache>
                <c:formatCode>General</c:formatCode>
                <c:ptCount val="14"/>
                <c:pt idx="0">
                  <c:v>4.83</c:v>
                </c:pt>
                <c:pt idx="1">
                  <c:v>4.72</c:v>
                </c:pt>
                <c:pt idx="2">
                  <c:v>4.6399999999999997</c:v>
                </c:pt>
                <c:pt idx="3">
                  <c:v>4.6899999999999986</c:v>
                </c:pt>
                <c:pt idx="4">
                  <c:v>6.83</c:v>
                </c:pt>
                <c:pt idx="5">
                  <c:v>15.1</c:v>
                </c:pt>
                <c:pt idx="6">
                  <c:v>22.68</c:v>
                </c:pt>
                <c:pt idx="7">
                  <c:v>29.18</c:v>
                </c:pt>
                <c:pt idx="8">
                  <c:v>40.26</c:v>
                </c:pt>
                <c:pt idx="9">
                  <c:v>57.02</c:v>
                </c:pt>
                <c:pt idx="10">
                  <c:v>60.53</c:v>
                </c:pt>
                <c:pt idx="11">
                  <c:v>63.34</c:v>
                </c:pt>
                <c:pt idx="12">
                  <c:v>65.62</c:v>
                </c:pt>
                <c:pt idx="13">
                  <c:v>67.53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8"/>
            <c:spPr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data!$D$2:$D$15</c:f>
              <c:numCache>
                <c:formatCode>General</c:formatCode>
                <c:ptCount val="14"/>
                <c:pt idx="0">
                  <c:v>3.75</c:v>
                </c:pt>
                <c:pt idx="1">
                  <c:v>4.08</c:v>
                </c:pt>
                <c:pt idx="2">
                  <c:v>4.33</c:v>
                </c:pt>
                <c:pt idx="3">
                  <c:v>4.45</c:v>
                </c:pt>
                <c:pt idx="4">
                  <c:v>4.45</c:v>
                </c:pt>
                <c:pt idx="5">
                  <c:v>4.45</c:v>
                </c:pt>
                <c:pt idx="6">
                  <c:v>4.45</c:v>
                </c:pt>
                <c:pt idx="7">
                  <c:v>4.47</c:v>
                </c:pt>
                <c:pt idx="8">
                  <c:v>7.73</c:v>
                </c:pt>
                <c:pt idx="9">
                  <c:v>18.77</c:v>
                </c:pt>
                <c:pt idx="10">
                  <c:v>20.36</c:v>
                </c:pt>
                <c:pt idx="11">
                  <c:v>21.67</c:v>
                </c:pt>
                <c:pt idx="12">
                  <c:v>22.76</c:v>
                </c:pt>
                <c:pt idx="13">
                  <c:v>23.71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data!$E$2:$E$15</c:f>
              <c:numCache>
                <c:formatCode>General</c:formatCode>
                <c:ptCount val="14"/>
                <c:pt idx="0">
                  <c:v>3.93</c:v>
                </c:pt>
                <c:pt idx="1">
                  <c:v>4.1399999999999997</c:v>
                </c:pt>
                <c:pt idx="2">
                  <c:v>4.3599999999999977</c:v>
                </c:pt>
                <c:pt idx="3">
                  <c:v>4.47</c:v>
                </c:pt>
                <c:pt idx="4">
                  <c:v>4.5199999999999996</c:v>
                </c:pt>
                <c:pt idx="5">
                  <c:v>4.5599999999999996</c:v>
                </c:pt>
                <c:pt idx="6">
                  <c:v>4.57</c:v>
                </c:pt>
                <c:pt idx="7">
                  <c:v>4.5999999999999996</c:v>
                </c:pt>
                <c:pt idx="8">
                  <c:v>7.96</c:v>
                </c:pt>
                <c:pt idx="9">
                  <c:v>19.05</c:v>
                </c:pt>
                <c:pt idx="10">
                  <c:v>20.59</c:v>
                </c:pt>
                <c:pt idx="11">
                  <c:v>21.86</c:v>
                </c:pt>
                <c:pt idx="12">
                  <c:v>22.92</c:v>
                </c:pt>
                <c:pt idx="13">
                  <c:v>23.82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data!$F$1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plus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data!$F$2:$F$15</c:f>
              <c:numCache>
                <c:formatCode>General</c:formatCode>
                <c:ptCount val="14"/>
                <c:pt idx="0">
                  <c:v>1.86</c:v>
                </c:pt>
                <c:pt idx="1">
                  <c:v>1.78</c:v>
                </c:pt>
                <c:pt idx="2">
                  <c:v>2.14</c:v>
                </c:pt>
                <c:pt idx="3">
                  <c:v>2.2999999999999998</c:v>
                </c:pt>
                <c:pt idx="4">
                  <c:v>2.23</c:v>
                </c:pt>
                <c:pt idx="5">
                  <c:v>2.1800000000000002</c:v>
                </c:pt>
                <c:pt idx="6">
                  <c:v>2.14</c:v>
                </c:pt>
                <c:pt idx="7">
                  <c:v>2.12</c:v>
                </c:pt>
                <c:pt idx="8">
                  <c:v>2.12</c:v>
                </c:pt>
                <c:pt idx="9">
                  <c:v>2.13</c:v>
                </c:pt>
                <c:pt idx="10">
                  <c:v>2.13</c:v>
                </c:pt>
                <c:pt idx="11">
                  <c:v>2.14</c:v>
                </c:pt>
                <c:pt idx="12">
                  <c:v>2.16</c:v>
                </c:pt>
                <c:pt idx="13">
                  <c:v>2.2200000000000002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data!$G$1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triangl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data!$G$2:$G$15</c:f>
              <c:numCache>
                <c:formatCode>General</c:formatCode>
                <c:ptCount val="14"/>
                <c:pt idx="0">
                  <c:v>1.78</c:v>
                </c:pt>
                <c:pt idx="1">
                  <c:v>1.8</c:v>
                </c:pt>
                <c:pt idx="2">
                  <c:v>2.12</c:v>
                </c:pt>
                <c:pt idx="3">
                  <c:v>2.0299999999999998</c:v>
                </c:pt>
                <c:pt idx="4">
                  <c:v>1.96</c:v>
                </c:pt>
                <c:pt idx="5">
                  <c:v>1.92</c:v>
                </c:pt>
                <c:pt idx="6">
                  <c:v>1.89</c:v>
                </c:pt>
                <c:pt idx="7">
                  <c:v>1.86</c:v>
                </c:pt>
                <c:pt idx="8">
                  <c:v>1.86</c:v>
                </c:pt>
                <c:pt idx="9">
                  <c:v>1.88</c:v>
                </c:pt>
                <c:pt idx="10">
                  <c:v>1.89</c:v>
                </c:pt>
                <c:pt idx="11">
                  <c:v>1.9</c:v>
                </c:pt>
                <c:pt idx="12">
                  <c:v>1.91</c:v>
                </c:pt>
                <c:pt idx="13">
                  <c:v>1.95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4552784"/>
        <c:axId val="338891952"/>
      </c:lineChart>
      <c:catAx>
        <c:axId val="344552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Array size (n)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38891952"/>
        <c:crossesAt val="0"/>
        <c:auto val="1"/>
        <c:lblAlgn val="ctr"/>
        <c:lblOffset val="100"/>
        <c:noMultiLvlLbl val="0"/>
      </c:catAx>
      <c:valAx>
        <c:axId val="338891952"/>
        <c:scaling>
          <c:logBase val="10"/>
          <c:orientation val="minMax"/>
          <c:min val="1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Cycles per inner loop iteration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out"/>
        <c:tickLblPos val="nextTo"/>
        <c:crossAx val="344552784"/>
        <c:crosses val="autoZero"/>
        <c:crossBetween val="between"/>
        <c:minorUnit val="10"/>
      </c:valAx>
      <c:spPr>
        <a:solidFill>
          <a:schemeClr val="bg1"/>
        </a:solidFill>
      </c:spPr>
    </c:plotArea>
    <c:legend>
      <c:legendPos val="r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43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97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48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128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79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36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3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31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949591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930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175488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7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85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941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413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25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960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12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407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756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096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997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2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233987" y="726094"/>
            <a:ext cx="4835733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088" tIns="47544" rIns="95088" bIns="47544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697948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252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673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174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640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21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72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3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93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26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06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CS140 – Assembly Language and Computer Organization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Slides by: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6819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If tag doesn’t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</a:t>
            </a:r>
            <a:r>
              <a:rPr lang="en-US" sz="2000" b="0" dirty="0" smtClean="0">
                <a:latin typeface="Calibri"/>
                <a:cs typeface="Calibri"/>
              </a:rPr>
              <a:t>bytes (4-bit addresses), </a:t>
            </a:r>
            <a:r>
              <a:rPr lang="en-US" sz="2000" b="0" dirty="0">
                <a:latin typeface="Calibri"/>
                <a:cs typeface="Calibri"/>
              </a:rPr>
              <a:t>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L3, Main 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straight to memory, does not load into cache)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40-75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Cache Performance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4 clock cycle for L1</a:t>
            </a:r>
          </a:p>
          <a:p>
            <a:pPr lvl="2"/>
            <a:r>
              <a:rPr lang="en-GB" dirty="0" smtClean="0"/>
              <a:t>10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dirty="0" smtClean="0"/>
              <a:t>Let’s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time: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288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6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592093" cy="762000"/>
          </a:xfrm>
        </p:spPr>
        <p:txBody>
          <a:bodyPr/>
          <a:lstStyle/>
          <a:p>
            <a:r>
              <a:rPr lang="en-US" dirty="0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76200" y="918656"/>
            <a:ext cx="6318391" cy="586314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data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[MAXELEMS];  </a:t>
            </a:r>
            <a:r>
              <a:rPr lang="en-US" sz="1500" dirty="0" smtClean="0">
                <a:solidFill>
                  <a:srgbClr val="CB2418"/>
                </a:solidFill>
                <a:latin typeface="Menlo-Regular"/>
              </a:rPr>
              <a:t>/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* </a:t>
            </a:r>
            <a:r>
              <a:rPr lang="en-US" sz="1500" dirty="0" smtClean="0">
                <a:solidFill>
                  <a:srgbClr val="CB2418"/>
                </a:solidFill>
                <a:latin typeface="Menlo-Regular"/>
              </a:rPr>
              <a:t>Global array to traverse */</a:t>
            </a:r>
          </a:p>
          <a:p>
            <a:endParaRPr lang="en-US" sz="1500" dirty="0" smtClean="0">
              <a:solidFill>
                <a:srgbClr val="9D0003"/>
              </a:solidFill>
              <a:latin typeface="Menlo-Regular"/>
            </a:endParaRPr>
          </a:p>
          <a:p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/* test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- Iterate over first "</a:t>
            </a:r>
            <a:r>
              <a:rPr lang="en-US" sz="1500" dirty="0" err="1">
                <a:solidFill>
                  <a:srgbClr val="9D0003"/>
                </a:solidFill>
                <a:latin typeface="Menlo-Regular"/>
              </a:rPr>
              <a:t>elems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" elements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of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9D0003"/>
                </a:solidFill>
                <a:latin typeface="Menlo-Regular"/>
              </a:rPr>
              <a:t> *       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array “data” with stride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of "stride", using </a:t>
            </a:r>
            <a:endParaRPr lang="en-US" sz="1500" dirty="0" smtClean="0">
              <a:solidFill>
                <a:srgbClr val="9D0003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9D0003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*        using 4x4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loop unrolling.                                                            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9D0003"/>
                </a:solidFill>
                <a:latin typeface="Menlo-Regular"/>
              </a:rPr>
              <a:t> */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endParaRPr lang="en-US" sz="15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4A00FF"/>
                </a:solidFill>
                <a:latin typeface="Menlo-Regular"/>
              </a:rPr>
              <a:t>test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 smtClean="0">
                <a:solidFill>
                  <a:srgbClr val="C1651C"/>
                </a:solidFill>
                <a:latin typeface="Menlo-Regular"/>
              </a:rPr>
              <a:t>elems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stride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sx2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*2,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sx3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*3,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sx4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*4;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acc0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acc1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acc2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acc3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length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500" dirty="0" err="1" smtClean="0">
                <a:solidFill>
                  <a:srgbClr val="000000"/>
                </a:solidFill>
                <a:latin typeface="Menlo-Regular"/>
              </a:rPr>
              <a:t>elems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limit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= length - sx4;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Combine 4 elements at a time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&lt; limit;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+= sx4) {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r>
              <a:rPr lang="sv-SE" sz="1500" dirty="0">
                <a:solidFill>
                  <a:srgbClr val="000000"/>
                </a:solidFill>
                <a:latin typeface="Menlo-Regular"/>
              </a:rPr>
              <a:t>        acc1 = acc1 + data[</a:t>
            </a:r>
            <a:r>
              <a:rPr lang="sv-SE" sz="1500" dirty="0" err="1">
                <a:solidFill>
                  <a:srgbClr val="000000"/>
                </a:solidFill>
                <a:latin typeface="Menlo-Regular"/>
              </a:rPr>
              <a:t>i+stride</a:t>
            </a:r>
            <a:r>
              <a:rPr lang="sv-SE" sz="15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acc2 = acc2 + data[i+sx2];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acc3 = acc3 + data[i+sx3];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it-IT" sz="1500" dirty="0">
              <a:solidFill>
                <a:srgbClr val="000000"/>
              </a:solidFill>
              <a:latin typeface="Menlo-Regular"/>
            </a:endParaRP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Finish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any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remaining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elements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*/</a:t>
            </a:r>
            <a:endParaRPr lang="it-IT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&lt; length;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++) {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r>
              <a:rPr lang="it-IT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((acc0 + acc1) + (acc2 + acc3));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1" y="1447800"/>
            <a:ext cx="2514600" cy="236220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1" y="1447800"/>
            <a:ext cx="2590800" cy="39624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US" sz="1800" dirty="0">
                <a:latin typeface="Calibri" pitchFamily="34" charset="0"/>
              </a:rPr>
              <a:t>Call </a:t>
            </a:r>
            <a:r>
              <a:rPr lang="en-US" sz="1800" dirty="0" smtClean="0">
                <a:latin typeface="Courier New"/>
                <a:cs typeface="Courier New"/>
              </a:rPr>
              <a:t>test()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with many </a:t>
            </a:r>
            <a:r>
              <a:rPr lang="en-US" sz="1800" dirty="0" smtClean="0">
                <a:latin typeface="Calibri" pitchFamily="34" charset="0"/>
              </a:rPr>
              <a:t>combinations </a:t>
            </a:r>
            <a:r>
              <a:rPr lang="en-US" sz="1800" dirty="0">
                <a:latin typeface="Calibri" pitchFamily="34" charset="0"/>
              </a:rPr>
              <a:t>of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alibri" pitchFamily="34" charset="0"/>
              </a:rPr>
              <a:t> </a:t>
            </a:r>
          </a:p>
          <a:p>
            <a:r>
              <a:rPr lang="en-US" sz="1800" dirty="0">
                <a:latin typeface="Calibri" pitchFamily="34" charset="0"/>
              </a:rPr>
              <a:t>and </a:t>
            </a:r>
            <a:r>
              <a:rPr lang="en-US" sz="1800" dirty="0">
                <a:latin typeface="Courier New"/>
                <a:cs typeface="Courier New"/>
              </a:rPr>
              <a:t>stride.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For each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and stride: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1. Call test() once to warm up the caches.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2. Call test() again and measure the read throughput(MB/s)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81400" y="6477000"/>
            <a:ext cx="286808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mountain/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mountain.c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52" name="Chart 5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46529220"/>
              </p:ext>
            </p:extLst>
          </p:nvPr>
        </p:nvGraphicFramePr>
        <p:xfrm>
          <a:off x="285750" y="876300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7086600" y="304800"/>
            <a:ext cx="176262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/>
              <a:t>Core i7 </a:t>
            </a:r>
            <a:r>
              <a:rPr lang="en-US" sz="1800" dirty="0" err="1" smtClean="0"/>
              <a:t>Haswell</a:t>
            </a:r>
            <a:endParaRPr lang="en-US" sz="1800" dirty="0" smtClean="0"/>
          </a:p>
          <a:p>
            <a:pPr algn="l"/>
            <a:r>
              <a:rPr lang="en-US" sz="1800" dirty="0" smtClean="0"/>
              <a:t>2.1 GHz</a:t>
            </a:r>
          </a:p>
          <a:p>
            <a:pPr algn="l"/>
            <a:r>
              <a:rPr lang="en-US" sz="1800" dirty="0" smtClean="0"/>
              <a:t>32 KB L1 d-cache</a:t>
            </a:r>
          </a:p>
          <a:p>
            <a:pPr algn="l"/>
            <a:r>
              <a:rPr lang="en-US" sz="1800" dirty="0" smtClean="0"/>
              <a:t>256 KB L2 cache</a:t>
            </a:r>
          </a:p>
          <a:p>
            <a:pPr algn="l"/>
            <a:r>
              <a:rPr lang="en-US" sz="1800" dirty="0" smtClean="0"/>
              <a:t>8 MB L3 cache</a:t>
            </a:r>
          </a:p>
          <a:p>
            <a:pPr algn="l"/>
            <a:r>
              <a:rPr lang="en-US" sz="1800" dirty="0" smtClean="0"/>
              <a:t>64 B block size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2400" y="2876551"/>
            <a:ext cx="4495800" cy="2691560"/>
            <a:chOff x="152400" y="2876551"/>
            <a:chExt cx="4495800" cy="2691560"/>
          </a:xfrm>
        </p:grpSpPr>
        <p:sp>
          <p:nvSpPr>
            <p:cNvPr id="62" name="TextBox 61"/>
            <p:cNvSpPr txBox="1"/>
            <p:nvPr/>
          </p:nvSpPr>
          <p:spPr>
            <a:xfrm>
              <a:off x="152400" y="4737114"/>
              <a:ext cx="990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i="1" dirty="0" smtClean="0">
                  <a:solidFill>
                    <a:srgbClr val="FF0000"/>
                  </a:solidFill>
                </a:rPr>
                <a:t>Slopes </a:t>
              </a:r>
            </a:p>
            <a:p>
              <a:pPr algn="l"/>
              <a:r>
                <a:rPr lang="en-US" sz="1600" i="1" dirty="0" smtClean="0">
                  <a:solidFill>
                    <a:srgbClr val="FF0000"/>
                  </a:solidFill>
                </a:rPr>
                <a:t>of spatial locality</a:t>
              </a:r>
            </a:p>
          </p:txBody>
        </p:sp>
        <p:cxnSp>
          <p:nvCxnSpPr>
            <p:cNvPr id="63" name="Straight Arrow Connector 62"/>
            <p:cNvCxnSpPr>
              <a:stCxn id="62" idx="3"/>
            </p:cNvCxnSpPr>
            <p:nvPr/>
          </p:nvCxnSpPr>
          <p:spPr bwMode="auto">
            <a:xfrm flipV="1">
              <a:off x="1143000" y="2876551"/>
              <a:ext cx="3505200" cy="227606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Arrow Connector 63"/>
            <p:cNvCxnSpPr>
              <a:stCxn id="62" idx="3"/>
            </p:cNvCxnSpPr>
            <p:nvPr/>
          </p:nvCxnSpPr>
          <p:spPr bwMode="auto">
            <a:xfrm flipV="1">
              <a:off x="1143000" y="4523783"/>
              <a:ext cx="1390650" cy="62883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Arrow Connector 64"/>
            <p:cNvCxnSpPr>
              <a:stCxn id="62" idx="3"/>
            </p:cNvCxnSpPr>
            <p:nvPr/>
          </p:nvCxnSpPr>
          <p:spPr bwMode="auto">
            <a:xfrm flipV="1">
              <a:off x="1143000" y="3591017"/>
              <a:ext cx="2590800" cy="156159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9" name="Group 68"/>
          <p:cNvGrpSpPr/>
          <p:nvPr/>
        </p:nvGrpSpPr>
        <p:grpSpPr>
          <a:xfrm>
            <a:off x="3873193" y="2241606"/>
            <a:ext cx="4661207" cy="3471458"/>
            <a:chOff x="3873193" y="2241606"/>
            <a:chExt cx="4661207" cy="3471458"/>
          </a:xfrm>
        </p:grpSpPr>
        <p:sp>
          <p:nvSpPr>
            <p:cNvPr id="54" name="TextBox 53"/>
            <p:cNvSpPr txBox="1"/>
            <p:nvPr/>
          </p:nvSpPr>
          <p:spPr>
            <a:xfrm>
              <a:off x="7163568" y="3406973"/>
              <a:ext cx="13708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i="1" dirty="0" smtClean="0">
                  <a:solidFill>
                    <a:srgbClr val="FF0000"/>
                  </a:solidFill>
                </a:rPr>
                <a:t>Ridges </a:t>
              </a:r>
            </a:p>
            <a:p>
              <a:pPr algn="l"/>
              <a:r>
                <a:rPr lang="en-US" sz="1600" i="1" dirty="0" smtClean="0">
                  <a:solidFill>
                    <a:srgbClr val="FF0000"/>
                  </a:solidFill>
                </a:rPr>
                <a:t>of temporal locality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957287" y="2241606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873193" y="5374510"/>
              <a:ext cx="640620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Mem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451902" y="3714750"/>
              <a:ext cx="415498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L2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648200" y="4522295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L3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cxnSp>
          <p:nvCxnSpPr>
            <p:cNvPr id="59" name="Straight Arrow Connector 58"/>
            <p:cNvCxnSpPr>
              <a:stCxn id="54" idx="1"/>
              <a:endCxn id="55" idx="3"/>
            </p:cNvCxnSpPr>
            <p:nvPr/>
          </p:nvCxnSpPr>
          <p:spPr bwMode="auto">
            <a:xfrm flipH="1" flipV="1">
              <a:off x="6370180" y="2410883"/>
              <a:ext cx="793388" cy="141158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Arrow Connector 59"/>
            <p:cNvCxnSpPr>
              <a:stCxn id="54" idx="1"/>
              <a:endCxn id="57" idx="3"/>
            </p:cNvCxnSpPr>
            <p:nvPr/>
          </p:nvCxnSpPr>
          <p:spPr bwMode="auto">
            <a:xfrm flipH="1">
              <a:off x="5867400" y="3822472"/>
              <a:ext cx="1296168" cy="615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Arrow Connector 60"/>
            <p:cNvCxnSpPr>
              <a:stCxn id="54" idx="1"/>
              <a:endCxn id="58" idx="3"/>
            </p:cNvCxnSpPr>
            <p:nvPr/>
          </p:nvCxnSpPr>
          <p:spPr bwMode="auto">
            <a:xfrm flipH="1">
              <a:off x="5061093" y="3822472"/>
              <a:ext cx="2102475" cy="86910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Straight Arrow Connector 65"/>
            <p:cNvCxnSpPr>
              <a:stCxn id="54" idx="1"/>
              <a:endCxn id="56" idx="3"/>
            </p:cNvCxnSpPr>
            <p:nvPr/>
          </p:nvCxnSpPr>
          <p:spPr bwMode="auto">
            <a:xfrm flipH="1">
              <a:off x="4513813" y="3822472"/>
              <a:ext cx="2649755" cy="172131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" name="Group 11"/>
          <p:cNvGrpSpPr/>
          <p:nvPr/>
        </p:nvGrpSpPr>
        <p:grpSpPr>
          <a:xfrm>
            <a:off x="57498" y="1371600"/>
            <a:ext cx="3447702" cy="932541"/>
            <a:chOff x="57498" y="1371600"/>
            <a:chExt cx="3447702" cy="932541"/>
          </a:xfrm>
        </p:grpSpPr>
        <p:sp>
          <p:nvSpPr>
            <p:cNvPr id="67" name="TextBox 66"/>
            <p:cNvSpPr txBox="1"/>
            <p:nvPr/>
          </p:nvSpPr>
          <p:spPr>
            <a:xfrm>
              <a:off x="57498" y="1371600"/>
              <a:ext cx="123790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i="1" dirty="0" smtClean="0">
                  <a:solidFill>
                    <a:srgbClr val="FF0000"/>
                  </a:solidFill>
                </a:rPr>
                <a:t>Aggressive prefetching</a:t>
              </a:r>
            </a:p>
          </p:txBody>
        </p:sp>
        <p:cxnSp>
          <p:nvCxnSpPr>
            <p:cNvPr id="68" name="Straight Arrow Connector 67"/>
            <p:cNvCxnSpPr>
              <a:stCxn id="67" idx="3"/>
            </p:cNvCxnSpPr>
            <p:nvPr/>
          </p:nvCxnSpPr>
          <p:spPr bwMode="auto">
            <a:xfrm>
              <a:off x="1295400" y="1663988"/>
              <a:ext cx="2209800" cy="64015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45120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x N matrices</a:t>
            </a:r>
          </a:p>
          <a:p>
            <a:pPr lvl="1"/>
            <a:r>
              <a:rPr lang="en-US" dirty="0" smtClean="0"/>
              <a:t>Matrix elements are </a:t>
            </a:r>
            <a:r>
              <a:rPr lang="en-US" dirty="0" smtClean="0">
                <a:latin typeface="Calibri"/>
                <a:cs typeface="Calibri"/>
              </a:rPr>
              <a:t>double</a:t>
            </a:r>
            <a:r>
              <a:rPr lang="en-US" dirty="0" smtClean="0">
                <a:latin typeface="+mj-lt"/>
                <a:cs typeface="Courier New"/>
              </a:rPr>
              <a:t>s</a:t>
            </a:r>
            <a:r>
              <a:rPr lang="en-US" dirty="0" smtClean="0"/>
              <a:t> (8 bytes)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858000" y="4022928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Block size = 32B (big enough for four </a:t>
            </a:r>
            <a:r>
              <a:rPr lang="en-US" dirty="0" smtClean="0">
                <a:latin typeface="Calibri"/>
                <a:cs typeface="Calibri"/>
              </a:rPr>
              <a:t>doubles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474621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56975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207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90800" y="4642214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5400" y="4700538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N;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block size (B) &gt; </a:t>
            </a:r>
            <a:r>
              <a:rPr lang="en-US" dirty="0" err="1" smtClean="0">
                <a:latin typeface="Calibri"/>
                <a:cs typeface="Calibri"/>
              </a:rPr>
              <a:t>sizeof</a:t>
            </a:r>
            <a:r>
              <a:rPr lang="en-US" dirty="0" smtClean="0">
                <a:latin typeface="Calibri"/>
                <a:cs typeface="Calibri"/>
              </a:rPr>
              <a:t>(</a:t>
            </a:r>
            <a:r>
              <a:rPr lang="en-US" dirty="0" err="1" smtClean="0">
                <a:latin typeface="Calibri"/>
                <a:cs typeface="Calibri"/>
              </a:rPr>
              <a:t>a</a:t>
            </a:r>
            <a:r>
              <a:rPr lang="en-US" baseline="-25000" dirty="0" err="1" smtClean="0">
                <a:latin typeface="Calibri"/>
                <a:cs typeface="Calibri"/>
              </a:rPr>
              <a:t>ij</a:t>
            </a:r>
            <a:r>
              <a:rPr lang="en-US" dirty="0" smtClean="0">
                <a:latin typeface="Calibri"/>
                <a:cs typeface="Calibri"/>
              </a:rPr>
              <a:t>) bytes</a:t>
            </a:r>
            <a:r>
              <a:rPr lang="en-US" dirty="0"/>
              <a:t>, exploit spatial locality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</a:t>
            </a:r>
            <a:r>
              <a:rPr lang="en-US" dirty="0" err="1" smtClean="0">
                <a:latin typeface="Calibri"/>
                <a:cs typeface="Calibri"/>
              </a:rPr>
              <a:t>sizeof</a:t>
            </a:r>
            <a:r>
              <a:rPr lang="en-US" dirty="0" smtClean="0">
                <a:latin typeface="Calibri"/>
                <a:cs typeface="Calibri"/>
              </a:rPr>
              <a:t>(</a:t>
            </a:r>
            <a:r>
              <a:rPr lang="en-US" dirty="0" err="1" smtClean="0">
                <a:latin typeface="Calibri"/>
                <a:cs typeface="Calibri"/>
              </a:rPr>
              <a:t>a</a:t>
            </a:r>
            <a:r>
              <a:rPr lang="en-US" baseline="-25000" dirty="0" err="1" smtClean="0">
                <a:latin typeface="Calibri"/>
                <a:cs typeface="Calibri"/>
              </a:rPr>
              <a:t>ij</a:t>
            </a:r>
            <a:r>
              <a:rPr lang="en-US" dirty="0" smtClean="0">
                <a:latin typeface="Calibri"/>
                <a:cs typeface="Calibri"/>
              </a:rPr>
              <a:t>) </a:t>
            </a:r>
            <a:r>
              <a:rPr lang="en-US" dirty="0" smtClean="0"/>
              <a:t>/ </a:t>
            </a:r>
            <a:r>
              <a:rPr lang="en-US" dirty="0"/>
              <a:t>B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</a:t>
            </a:r>
            <a:r>
              <a:rPr lang="en-US" b="0" dirty="0" err="1">
                <a:latin typeface="Courier New" charset="0"/>
              </a:rPr>
              <a:t>n</a:t>
            </a:r>
            <a:r>
              <a:rPr lang="en-US" b="0" dirty="0">
                <a:latin typeface="Courier New" charset="0"/>
              </a:rPr>
              <a:t>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spatial locality!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1 (i.e. 100%)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1249" y="4219576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913" y="247650"/>
            <a:ext cx="8716962" cy="782638"/>
          </a:xfrm>
        </p:spPr>
        <p:txBody>
          <a:bodyPr>
            <a:normAutofit fontScale="90000"/>
          </a:bodyPr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Arial"/>
                <a:cs typeface="Arial"/>
              </a:rPr>
              <a:t>Example Memory </a:t>
            </a:r>
            <a:br>
              <a:rPr lang="en-GB" dirty="0" smtClean="0">
                <a:latin typeface="Arial"/>
                <a:cs typeface="Arial"/>
              </a:rPr>
            </a:br>
            <a:r>
              <a:rPr lang="en-GB" dirty="0" smtClean="0">
                <a:latin typeface="Arial"/>
                <a:cs typeface="Arial"/>
              </a:rPr>
              <a:t>     Hierarchy</a:t>
            </a:r>
          </a:p>
        </p:txBody>
      </p:sp>
      <p:sp>
        <p:nvSpPr>
          <p:cNvPr id="151" name="AutoShape 195"/>
          <p:cNvSpPr>
            <a:spLocks noChangeAspect="1" noChangeArrowheads="1"/>
          </p:cNvSpPr>
          <p:nvPr/>
        </p:nvSpPr>
        <p:spPr bwMode="auto">
          <a:xfrm>
            <a:off x="552450" y="342900"/>
            <a:ext cx="6902450" cy="6456363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2" name="Text Box 196"/>
          <p:cNvSpPr txBox="1">
            <a:spLocks noChangeAspect="1" noChangeArrowheads="1"/>
          </p:cNvSpPr>
          <p:nvPr/>
        </p:nvSpPr>
        <p:spPr bwMode="auto">
          <a:xfrm>
            <a:off x="3694391" y="834509"/>
            <a:ext cx="7235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Regs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3" name="Text Box 198"/>
          <p:cNvSpPr txBox="1">
            <a:spLocks noChangeAspect="1" noChangeArrowheads="1"/>
          </p:cNvSpPr>
          <p:nvPr/>
        </p:nvSpPr>
        <p:spPr bwMode="auto">
          <a:xfrm>
            <a:off x="3495400" y="1283385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L1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54" name="Text Box 199"/>
          <p:cNvSpPr txBox="1">
            <a:spLocks noChangeAspect="1" noChangeArrowheads="1"/>
          </p:cNvSpPr>
          <p:nvPr/>
        </p:nvSpPr>
        <p:spPr bwMode="auto">
          <a:xfrm>
            <a:off x="3264793" y="3821797"/>
            <a:ext cx="15827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(DRAM)</a:t>
            </a:r>
          </a:p>
        </p:txBody>
      </p:sp>
      <p:sp>
        <p:nvSpPr>
          <p:cNvPr id="155" name="Text Box 200"/>
          <p:cNvSpPr txBox="1">
            <a:spLocks noChangeAspect="1" noChangeArrowheads="1"/>
          </p:cNvSpPr>
          <p:nvPr/>
        </p:nvSpPr>
        <p:spPr bwMode="auto">
          <a:xfrm>
            <a:off x="2706309" y="4847322"/>
            <a:ext cx="26997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Local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(local disks)</a:t>
            </a:r>
          </a:p>
        </p:txBody>
      </p:sp>
      <p:sp>
        <p:nvSpPr>
          <p:cNvPr id="156" name="Line 203"/>
          <p:cNvSpPr>
            <a:spLocks noChangeAspect="1" noChangeShapeType="1"/>
          </p:cNvSpPr>
          <p:nvPr/>
        </p:nvSpPr>
        <p:spPr bwMode="auto">
          <a:xfrm>
            <a:off x="3513138" y="1265238"/>
            <a:ext cx="981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7" name="Line 204"/>
          <p:cNvSpPr>
            <a:spLocks noChangeAspect="1" noChangeShapeType="1"/>
          </p:cNvSpPr>
          <p:nvPr/>
        </p:nvSpPr>
        <p:spPr bwMode="auto">
          <a:xfrm>
            <a:off x="3162300" y="1903413"/>
            <a:ext cx="1671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8" name="Line 205"/>
          <p:cNvSpPr>
            <a:spLocks noChangeAspect="1" noChangeShapeType="1"/>
          </p:cNvSpPr>
          <p:nvPr/>
        </p:nvSpPr>
        <p:spPr bwMode="auto">
          <a:xfrm>
            <a:off x="2779713" y="2655888"/>
            <a:ext cx="2447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9" name="Line 222"/>
          <p:cNvSpPr>
            <a:spLocks noChangeAspect="1" noChangeShapeType="1"/>
          </p:cNvSpPr>
          <p:nvPr/>
        </p:nvSpPr>
        <p:spPr bwMode="auto">
          <a:xfrm>
            <a:off x="76200" y="3473450"/>
            <a:ext cx="0" cy="234473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0" name="Text Box 223"/>
          <p:cNvSpPr txBox="1">
            <a:spLocks noChangeAspect="1" noChangeArrowheads="1"/>
          </p:cNvSpPr>
          <p:nvPr/>
        </p:nvSpPr>
        <p:spPr bwMode="auto">
          <a:xfrm>
            <a:off x="123825" y="3625166"/>
            <a:ext cx="106271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Larger,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slower,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cheaper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61" name="Line 224"/>
          <p:cNvSpPr>
            <a:spLocks noChangeAspect="1" noChangeShapeType="1"/>
          </p:cNvSpPr>
          <p:nvPr/>
        </p:nvSpPr>
        <p:spPr bwMode="auto">
          <a:xfrm>
            <a:off x="2255838" y="3586163"/>
            <a:ext cx="34750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2" name="Text Box 225"/>
          <p:cNvSpPr txBox="1">
            <a:spLocks noChangeAspect="1" noChangeArrowheads="1"/>
          </p:cNvSpPr>
          <p:nvPr/>
        </p:nvSpPr>
        <p:spPr bwMode="auto">
          <a:xfrm>
            <a:off x="2578100" y="5947460"/>
            <a:ext cx="29561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Remote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(e.g., Web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servers)</a:t>
            </a:r>
          </a:p>
        </p:txBody>
      </p:sp>
      <p:sp>
        <p:nvSpPr>
          <p:cNvPr id="165" name="Text Box 227"/>
          <p:cNvSpPr txBox="1">
            <a:spLocks noChangeAspect="1" noChangeArrowheads="1"/>
          </p:cNvSpPr>
          <p:nvPr/>
        </p:nvSpPr>
        <p:spPr bwMode="auto">
          <a:xfrm>
            <a:off x="7073306" y="5375119"/>
            <a:ext cx="2062758" cy="73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Local disks hold files retrieved from disks </a:t>
            </a:r>
            <a:endParaRPr kumimoji="0" lang="en-US" sz="140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remote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servers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6" name="Line 235"/>
          <p:cNvSpPr>
            <a:spLocks noChangeAspect="1" noChangeShapeType="1"/>
          </p:cNvSpPr>
          <p:nvPr/>
        </p:nvSpPr>
        <p:spPr bwMode="auto">
          <a:xfrm>
            <a:off x="1708150" y="4632325"/>
            <a:ext cx="45767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7" name="Text Box 236"/>
          <p:cNvSpPr txBox="1">
            <a:spLocks noChangeAspect="1" noChangeArrowheads="1"/>
          </p:cNvSpPr>
          <p:nvPr/>
        </p:nvSpPr>
        <p:spPr bwMode="auto">
          <a:xfrm>
            <a:off x="3495400" y="1948547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L2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69" name="Text Box 243"/>
          <p:cNvSpPr txBox="1">
            <a:spLocks noChangeAspect="1" noChangeArrowheads="1"/>
          </p:cNvSpPr>
          <p:nvPr/>
        </p:nvSpPr>
        <p:spPr bwMode="auto">
          <a:xfrm>
            <a:off x="4962526" y="1641476"/>
            <a:ext cx="28384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171" name="Text Box 233"/>
          <p:cNvSpPr txBox="1">
            <a:spLocks noChangeAspect="1" noChangeArrowheads="1"/>
          </p:cNvSpPr>
          <p:nvPr/>
        </p:nvSpPr>
        <p:spPr bwMode="auto">
          <a:xfrm>
            <a:off x="4573588" y="973465"/>
            <a:ext cx="29194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CPU registers hold words retrieved from 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th</a:t>
            </a:r>
            <a:r>
              <a:rPr lang="en-US" sz="1400" kern="0" dirty="0" smtClean="0">
                <a:solidFill>
                  <a:srgbClr val="FF0000"/>
                </a:solidFill>
                <a:latin typeface="Arial"/>
                <a:cs typeface="Arial"/>
              </a:rPr>
              <a:t>e L1 cache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74" name="Text Box 231"/>
          <p:cNvSpPr txBox="1">
            <a:spLocks noChangeAspect="1" noChangeArrowheads="1"/>
          </p:cNvSpPr>
          <p:nvPr/>
        </p:nvSpPr>
        <p:spPr bwMode="auto">
          <a:xfrm>
            <a:off x="5365751" y="2403473"/>
            <a:ext cx="26289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L2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176" name="Text Box 247"/>
          <p:cNvSpPr txBox="1">
            <a:spLocks noChangeAspect="1" noChangeArrowheads="1"/>
          </p:cNvSpPr>
          <p:nvPr/>
        </p:nvSpPr>
        <p:spPr bwMode="auto">
          <a:xfrm>
            <a:off x="3235325" y="64400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L0:</a:t>
            </a:r>
          </a:p>
        </p:txBody>
      </p:sp>
      <p:sp>
        <p:nvSpPr>
          <p:cNvPr id="177" name="Text Box 248"/>
          <p:cNvSpPr txBox="1">
            <a:spLocks noChangeAspect="1" noChangeArrowheads="1"/>
          </p:cNvSpPr>
          <p:nvPr/>
        </p:nvSpPr>
        <p:spPr bwMode="auto">
          <a:xfrm>
            <a:off x="2867025" y="1353622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L1:</a:t>
            </a:r>
          </a:p>
        </p:txBody>
      </p:sp>
      <p:sp>
        <p:nvSpPr>
          <p:cNvPr id="178" name="Text Box 249"/>
          <p:cNvSpPr txBox="1">
            <a:spLocks noChangeAspect="1" noChangeArrowheads="1"/>
          </p:cNvSpPr>
          <p:nvPr/>
        </p:nvSpPr>
        <p:spPr bwMode="auto">
          <a:xfrm>
            <a:off x="2486025" y="204100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L2:</a:t>
            </a:r>
          </a:p>
        </p:txBody>
      </p:sp>
      <p:sp>
        <p:nvSpPr>
          <p:cNvPr id="179" name="Text Box 250"/>
          <p:cNvSpPr txBox="1">
            <a:spLocks noChangeAspect="1" noChangeArrowheads="1"/>
          </p:cNvSpPr>
          <p:nvPr/>
        </p:nvSpPr>
        <p:spPr bwMode="auto">
          <a:xfrm>
            <a:off x="2079625" y="279665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L3:</a:t>
            </a:r>
          </a:p>
        </p:txBody>
      </p:sp>
      <p:sp>
        <p:nvSpPr>
          <p:cNvPr id="180" name="Text Box 251"/>
          <p:cNvSpPr txBox="1">
            <a:spLocks noChangeAspect="1" noChangeArrowheads="1"/>
          </p:cNvSpPr>
          <p:nvPr/>
        </p:nvSpPr>
        <p:spPr bwMode="auto">
          <a:xfrm>
            <a:off x="1554163" y="3795197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L4:</a:t>
            </a:r>
          </a:p>
        </p:txBody>
      </p:sp>
      <p:sp>
        <p:nvSpPr>
          <p:cNvPr id="181" name="Text Box 252"/>
          <p:cNvSpPr txBox="1">
            <a:spLocks noChangeAspect="1" noChangeArrowheads="1"/>
          </p:cNvSpPr>
          <p:nvPr/>
        </p:nvSpPr>
        <p:spPr bwMode="auto">
          <a:xfrm>
            <a:off x="933450" y="4912797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L5:</a:t>
            </a:r>
          </a:p>
        </p:txBody>
      </p:sp>
      <p:sp>
        <p:nvSpPr>
          <p:cNvPr id="182" name="Text Box 289"/>
          <p:cNvSpPr txBox="1">
            <a:spLocks noChangeAspect="1" noChangeArrowheads="1"/>
          </p:cNvSpPr>
          <p:nvPr/>
        </p:nvSpPr>
        <p:spPr bwMode="auto">
          <a:xfrm>
            <a:off x="130175" y="1137553"/>
            <a:ext cx="106271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Smaller,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faster,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costlier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83" name="Line 291"/>
          <p:cNvSpPr>
            <a:spLocks noChangeShapeType="1"/>
          </p:cNvSpPr>
          <p:nvPr/>
        </p:nvSpPr>
        <p:spPr bwMode="auto">
          <a:xfrm flipH="1" flipV="1">
            <a:off x="90488" y="954088"/>
            <a:ext cx="0" cy="2154237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4" name="Line 292"/>
          <p:cNvSpPr>
            <a:spLocks noChangeAspect="1" noChangeShapeType="1"/>
          </p:cNvSpPr>
          <p:nvPr/>
        </p:nvSpPr>
        <p:spPr bwMode="auto">
          <a:xfrm>
            <a:off x="1117600" y="5743575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5" name="Text Box 293"/>
          <p:cNvSpPr txBox="1">
            <a:spLocks noChangeAspect="1" noChangeArrowheads="1"/>
          </p:cNvSpPr>
          <p:nvPr/>
        </p:nvSpPr>
        <p:spPr bwMode="auto">
          <a:xfrm>
            <a:off x="3495400" y="2780397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L3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87" name="Text Box 295"/>
          <p:cNvSpPr txBox="1">
            <a:spLocks noChangeAspect="1" noChangeArrowheads="1"/>
          </p:cNvSpPr>
          <p:nvPr/>
        </p:nvSpPr>
        <p:spPr bwMode="auto">
          <a:xfrm>
            <a:off x="5810250" y="3305501"/>
            <a:ext cx="28765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L3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  <p:sp>
        <p:nvSpPr>
          <p:cNvPr id="189" name="Text Box 297"/>
          <p:cNvSpPr txBox="1">
            <a:spLocks noChangeAspect="1" noChangeArrowheads="1"/>
          </p:cNvSpPr>
          <p:nvPr/>
        </p:nvSpPr>
        <p:spPr bwMode="auto">
          <a:xfrm>
            <a:off x="387350" y="5963722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L6:</a:t>
            </a:r>
          </a:p>
        </p:txBody>
      </p:sp>
      <p:sp>
        <p:nvSpPr>
          <p:cNvPr id="234" name="Text Box 229"/>
          <p:cNvSpPr txBox="1">
            <a:spLocks noChangeAspect="1" noChangeArrowheads="1"/>
          </p:cNvSpPr>
          <p:nvPr/>
        </p:nvSpPr>
        <p:spPr bwMode="auto">
          <a:xfrm>
            <a:off x="6399690" y="4238399"/>
            <a:ext cx="218418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 holds disk 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blocks 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retrieved from local 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disks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58092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2837" y="4256291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kij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&lt;n;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r = a[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c[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][j] += r * b[k][j];</a:t>
            </a:r>
            <a:r>
              <a:rPr lang="en-US" sz="1800" dirty="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2895600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2971800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2837" y="3985737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283174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42503"/>
              </p:ext>
            </p:extLst>
          </p:nvPr>
        </p:nvGraphicFramePr>
        <p:xfrm>
          <a:off x="228600" y="1447800"/>
          <a:ext cx="8686800" cy="525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13501" y="3124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2600" y="1549933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439" y="445070"/>
            <a:ext cx="7591425" cy="762000"/>
          </a:xfrm>
        </p:spPr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4276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51427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52425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9862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8768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4102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6893212" cy="2798202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c = (double 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mmm</a:t>
            </a:r>
            <a:r>
              <a:rPr lang="en-US" sz="1600" dirty="0" smtClean="0">
                <a:latin typeface="Courier New" pitchFamily="49" charset="0"/>
              </a:rPr>
              <a:t>(double </a:t>
            </a:r>
            <a:r>
              <a:rPr lang="en-US" sz="1600" dirty="0">
                <a:latin typeface="Courier New" pitchFamily="49" charset="0"/>
              </a:rPr>
              <a:t>*a, double *b, </a:t>
            </a:r>
            <a:r>
              <a:rPr lang="en-US" sz="1600" dirty="0" smtClean="0">
                <a:latin typeface="Courier New" pitchFamily="49" charset="0"/>
              </a:rPr>
              <a:t>double *c,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</a:rPr>
              <a:t>j, k;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for (j = 0; j &lt; n; j</a:t>
            </a:r>
            <a:r>
              <a:rPr lang="en-US" sz="16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for (k = 0; k &lt; n; k++)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smtClean="0">
                <a:latin typeface="Courier New" pitchFamily="49" charset="0"/>
              </a:rPr>
              <a:t>     c[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*n + j] </a:t>
            </a:r>
            <a:r>
              <a:rPr lang="en-US" sz="1600" dirty="0">
                <a:latin typeface="Courier New" pitchFamily="49" charset="0"/>
              </a:rPr>
              <a:t>+= a[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*n + </a:t>
            </a:r>
            <a:r>
              <a:rPr lang="en-US" sz="1600" dirty="0" smtClean="0">
                <a:latin typeface="Courier New" pitchFamily="49" charset="0"/>
              </a:rPr>
              <a:t>k] * b[k*n + j];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v</a:t>
            </a:r>
            <a:r>
              <a:rPr lang="en-GB" sz="1600" b="1" dirty="0" smtClean="0">
                <a:latin typeface="Calibri" pitchFamily="34" charset="0"/>
              </a:rPr>
              <a:t>iewed as partitioned </a:t>
            </a:r>
            <a:r>
              <a:rPr lang="en-GB" sz="1600" b="1" dirty="0">
                <a:latin typeface="Calibri" pitchFamily="34" charset="0"/>
              </a:rPr>
              <a:t>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</a:t>
            </a:r>
            <a:r>
              <a:rPr lang="en-GB" sz="1600" b="1" dirty="0" smtClean="0">
                <a:latin typeface="Calibri" pitchFamily="34" charset="0"/>
              </a:rPr>
              <a:t>in </a:t>
            </a:r>
            <a:r>
              <a:rPr lang="en-GB" sz="1600" b="1" dirty="0">
                <a:latin typeface="Calibri" pitchFamily="34" charset="0"/>
              </a:rPr>
              <a:t>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3536865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c = (double 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mmm</a:t>
            </a:r>
            <a:r>
              <a:rPr lang="en-US" sz="1600" dirty="0" smtClean="0">
                <a:latin typeface="Courier New" pitchFamily="49" charset="0"/>
              </a:rPr>
              <a:t>(double </a:t>
            </a:r>
            <a:r>
              <a:rPr lang="en-US" sz="1600" dirty="0">
                <a:latin typeface="Courier New" pitchFamily="49" charset="0"/>
              </a:rPr>
              <a:t>*a, double *b, </a:t>
            </a:r>
            <a:r>
              <a:rPr lang="en-US" sz="1600" dirty="0" smtClean="0">
                <a:latin typeface="Courier New" pitchFamily="49" charset="0"/>
              </a:rPr>
              <a:t>double *c,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</a:rPr>
              <a:t>j, k;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&lt; n;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+=B)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for (</a:t>
            </a:r>
            <a:r>
              <a:rPr lang="en-US" sz="1600" dirty="0" smtClean="0">
                <a:latin typeface="Courier New" pitchFamily="49" charset="0"/>
              </a:rPr>
              <a:t>j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 smtClean="0">
                <a:latin typeface="Courier New" pitchFamily="49" charset="0"/>
              </a:rPr>
              <a:t>j </a:t>
            </a:r>
            <a:r>
              <a:rPr lang="en-US" sz="1600" dirty="0">
                <a:latin typeface="Courier New" pitchFamily="49" charset="0"/>
              </a:rPr>
              <a:t>&lt; n; </a:t>
            </a:r>
            <a:r>
              <a:rPr lang="en-US" sz="16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	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     for (i1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i1 &lt; </a:t>
            </a:r>
            <a:r>
              <a:rPr lang="en-US" sz="1600" dirty="0" err="1" smtClean="0">
                <a:latin typeface="Courier New" pitchFamily="49" charset="0"/>
              </a:rPr>
              <a:t>i+B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for (j1 = j; j1 &lt; </a:t>
            </a:r>
            <a:r>
              <a:rPr lang="en-US" sz="1600" dirty="0" err="1" smtClean="0">
                <a:latin typeface="Courier New" pitchFamily="49" charset="0"/>
              </a:rPr>
              <a:t>j+B</a:t>
            </a:r>
            <a:r>
              <a:rPr lang="en-US" sz="1600" dirty="0" smtClean="0">
                <a:latin typeface="Courier New" pitchFamily="49" charset="0"/>
              </a:rPr>
              <a:t>; j++)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for (k1 = k; k1 &lt; </a:t>
            </a:r>
            <a:r>
              <a:rPr lang="en-US" sz="1600" dirty="0" err="1" smtClean="0">
                <a:latin typeface="Courier New" pitchFamily="49" charset="0"/>
              </a:rPr>
              <a:t>k+B</a:t>
            </a:r>
            <a:r>
              <a:rPr lang="en-US" sz="1600" dirty="0" smtClean="0">
                <a:latin typeface="Courier New" pitchFamily="49" charset="0"/>
              </a:rPr>
              <a:t>; k++)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smtClean="0">
                <a:latin typeface="Courier New" pitchFamily="49" charset="0"/>
              </a:rPr>
              <a:t>                  c[i1*n+j1]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smtClean="0">
                <a:latin typeface="Courier New" pitchFamily="49" charset="0"/>
              </a:rPr>
              <a:t>a[i1*n </a:t>
            </a:r>
            <a:r>
              <a:rPr lang="en-US" sz="1600" dirty="0">
                <a:latin typeface="Courier New" pitchFamily="49" charset="0"/>
              </a:rPr>
              <a:t>+ </a:t>
            </a:r>
            <a:r>
              <a:rPr lang="en-US" sz="1600" dirty="0" smtClean="0">
                <a:latin typeface="Courier New" pitchFamily="49" charset="0"/>
              </a:rPr>
              <a:t>k1]*b[k1*n + j1];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852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659868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595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486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969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486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943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638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647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488668"/>
            <a:ext cx="162788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flipH="1" flipV="1">
            <a:off x="4567768" y="6324600"/>
            <a:ext cx="3090" cy="1640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7010400" y="4343400"/>
            <a:ext cx="203694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bmm.c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4083" y="5552267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01040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23069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16200000" flipV="1">
            <a:off x="7354845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488157" y="6493935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16138" y="5560734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48" grpId="0" animBg="1"/>
      <p:bldP spid="4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memories can have significant performance impact</a:t>
            </a:r>
          </a:p>
          <a:p>
            <a:endParaRPr lang="en-US" dirty="0" smtClean="0"/>
          </a:p>
          <a:p>
            <a:r>
              <a:rPr lang="en-US" dirty="0" smtClean="0"/>
              <a:t>You can write your programs to exploit this!</a:t>
            </a:r>
          </a:p>
          <a:p>
            <a:pPr lvl="1"/>
            <a:r>
              <a:rPr lang="en-US" dirty="0" smtClean="0"/>
              <a:t>Focus on the inner loops, where bulk of computations and memory accesses occur. </a:t>
            </a:r>
          </a:p>
          <a:p>
            <a:pPr lvl="1"/>
            <a:r>
              <a:rPr lang="en-US" dirty="0" smtClean="0"/>
              <a:t>Try to maximize spatial locality by reading data objects with sequentially with stride 1.</a:t>
            </a:r>
          </a:p>
          <a:p>
            <a:pPr lvl="1"/>
            <a:r>
              <a:rPr lang="en-US" dirty="0" smtClean="0"/>
              <a:t>Try to maximize temporal locality by using a data object as often as possible once it’s read from memory.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Memories</a:t>
            </a:r>
            <a:endParaRPr lang="en-US" dirty="0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ache memories </a:t>
            </a:r>
            <a:r>
              <a:rPr lang="en-US" dirty="0" smtClean="0"/>
              <a:t>are small, fast SRAM-based memories managed automatically in hardware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smtClean="0"/>
              <a:t>CPU looks </a:t>
            </a:r>
            <a:r>
              <a:rPr lang="en-US" dirty="0" smtClean="0"/>
              <a:t>first for data in cache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 smtClean="0"/>
              <a:t>memory</a:t>
            </a:r>
            <a:endParaRPr lang="en-US" sz="1600" dirty="0"/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>
            <a:endCxn id="61" idx="1"/>
          </p:cNvCxnSpPr>
          <p:nvPr/>
        </p:nvCxnSpPr>
        <p:spPr bwMode="auto">
          <a:xfrm flipV="1">
            <a:off x="6553202" y="2070349"/>
            <a:ext cx="596798" cy="10416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096000" y="2338583"/>
            <a:ext cx="914400" cy="1384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943288" y="63362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285206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12392</TotalTime>
  <Words>3246</Words>
  <Application>Microsoft Office PowerPoint</Application>
  <PresentationFormat>On-screen Show (4:3)</PresentationFormat>
  <Paragraphs>1019</Paragraphs>
  <Slides>45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8" baseType="lpstr">
      <vt:lpstr>ＭＳ Ｐゴシック</vt:lpstr>
      <vt:lpstr>Arial</vt:lpstr>
      <vt:lpstr>Arial Narrow</vt:lpstr>
      <vt:lpstr>Calibri</vt:lpstr>
      <vt:lpstr>Comic Sans MS</vt:lpstr>
      <vt:lpstr>Courier New</vt:lpstr>
      <vt:lpstr>Helvetica</vt:lpstr>
      <vt:lpstr>Menlo-Regular</vt:lpstr>
      <vt:lpstr>msgothic</vt:lpstr>
      <vt:lpstr>Times New Roman</vt:lpstr>
      <vt:lpstr>Wingdings</vt:lpstr>
      <vt:lpstr>Wingdings 2</vt:lpstr>
      <vt:lpstr>template2007</vt:lpstr>
      <vt:lpstr>Cache Memories  CS140 – Assembly Language and Computer Organization</vt:lpstr>
      <vt:lpstr>Today</vt:lpstr>
      <vt:lpstr>Example Memory       Hierarchy</vt:lpstr>
      <vt:lpstr>General Cache Concept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What about writes?</vt:lpstr>
      <vt:lpstr>Intel Core i7 Cache Hierarchy</vt:lpstr>
      <vt:lpstr>Cache Performance Metrics</vt:lpstr>
      <vt:lpstr>Let’s think about those numbers</vt:lpstr>
      <vt:lpstr>Writing Cache Friendly Code</vt:lpstr>
      <vt:lpstr>Today</vt:lpstr>
      <vt:lpstr>The Memory Mountain</vt:lpstr>
      <vt:lpstr>Memory Mountain Test Function</vt:lpstr>
      <vt:lpstr>The Memory Mountain</vt:lpstr>
      <vt:lpstr>Today</vt:lpstr>
      <vt:lpstr>Matrix Multiplication Example</vt:lpstr>
      <vt:lpstr>Miss Rate Analysis for Matrix Multiply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Blocking Summary</vt:lpstr>
      <vt:lpstr>Cache Summary 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John Magee IV</cp:lastModifiedBy>
  <cp:revision>525</cp:revision>
  <cp:lastPrinted>2012-10-02T07:07:18Z</cp:lastPrinted>
  <dcterms:created xsi:type="dcterms:W3CDTF">2012-10-02T17:26:51Z</dcterms:created>
  <dcterms:modified xsi:type="dcterms:W3CDTF">2016-04-20T15:59:47Z</dcterms:modified>
</cp:coreProperties>
</file>