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544" r:id="rId2"/>
    <p:sldId id="543" r:id="rId3"/>
    <p:sldId id="281" r:id="rId4"/>
    <p:sldId id="282" r:id="rId5"/>
    <p:sldId id="283" r:id="rId6"/>
    <p:sldId id="338" r:id="rId7"/>
    <p:sldId id="284" r:id="rId8"/>
    <p:sldId id="294" r:id="rId9"/>
    <p:sldId id="285" r:id="rId10"/>
    <p:sldId id="286" r:id="rId11"/>
    <p:sldId id="289" r:id="rId12"/>
    <p:sldId id="290" r:id="rId13"/>
    <p:sldId id="339" r:id="rId14"/>
    <p:sldId id="526" r:id="rId15"/>
    <p:sldId id="296" r:id="rId16"/>
    <p:sldId id="297" r:id="rId17"/>
    <p:sldId id="389" r:id="rId18"/>
    <p:sldId id="298" r:id="rId19"/>
    <p:sldId id="405" r:id="rId20"/>
    <p:sldId id="406" r:id="rId21"/>
    <p:sldId id="390" r:id="rId22"/>
    <p:sldId id="391" r:id="rId23"/>
    <p:sldId id="545" r:id="rId24"/>
    <p:sldId id="302" r:id="rId25"/>
    <p:sldId id="303" r:id="rId26"/>
    <p:sldId id="304" r:id="rId27"/>
    <p:sldId id="305" r:id="rId28"/>
    <p:sldId id="407" r:id="rId29"/>
    <p:sldId id="506" r:id="rId30"/>
    <p:sldId id="527" r:id="rId31"/>
    <p:sldId id="432" r:id="rId32"/>
    <p:sldId id="416" r:id="rId33"/>
    <p:sldId id="418" r:id="rId34"/>
    <p:sldId id="460" r:id="rId35"/>
    <p:sldId id="417" r:id="rId36"/>
    <p:sldId id="420" r:id="rId37"/>
    <p:sldId id="421" r:id="rId38"/>
    <p:sldId id="422" r:id="rId39"/>
    <p:sldId id="434" r:id="rId40"/>
    <p:sldId id="494" r:id="rId41"/>
    <p:sldId id="495" r:id="rId4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85000"/>
      <a:buFont typeface="ZapfDingbats" pitchFamily="82" charset="2"/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85000"/>
      <a:buFont typeface="ZapfDingbats" pitchFamily="82" charset="2"/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85000"/>
      <a:buFont typeface="ZapfDingbats" pitchFamily="82" charset="2"/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85000"/>
      <a:buFont typeface="ZapfDingbats" pitchFamily="82" charset="2"/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85000"/>
      <a:buFont typeface="ZapfDingbats" pitchFamily="82" charset="2"/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FFFF00"/>
    <a:srgbClr val="DDDDDD"/>
    <a:srgbClr val="FFCCFF"/>
    <a:srgbClr val="FF99CC"/>
    <a:srgbClr val="CC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fld id="{F5B4D312-081E-4E91-84A7-D2B141716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856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fld id="{671E2008-069E-40B2-8AC5-2B9C161331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234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Comic Sans MS" pitchFamily="66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Comic Sans MS" pitchFamily="66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Comic Sans MS" pitchFamily="66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Comic Sans MS" pitchFamily="66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300">
                <a:solidFill>
                  <a:schemeClr val="tx1"/>
                </a:solidFill>
                <a:latin typeface="Comic Sans MS" pitchFamily="66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300">
                <a:solidFill>
                  <a:schemeClr val="tx1"/>
                </a:solidFill>
                <a:latin typeface="Comic Sans MS" pitchFamily="66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300">
                <a:solidFill>
                  <a:schemeClr val="tx1"/>
                </a:solidFill>
                <a:latin typeface="Comic Sans MS" pitchFamily="66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3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93362010-BEAC-4C82-858E-BE45F6EBAEDE}" type="slidenum">
              <a:rPr lang="en-US" altLang="en-US" sz="1300">
                <a:latin typeface="Arial" pitchFamily="34" charset="0"/>
              </a:rPr>
              <a:pPr eaLnBrk="1" hangingPunct="1"/>
              <a:t>1</a:t>
            </a:fld>
            <a:endParaRPr lang="en-US" altLang="en-US" sz="1300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61122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518C138-5509-4A38-A0A7-2056FCA0F43A}" type="slidenum">
              <a:rPr lang="en-US" altLang="en-US" sz="1300">
                <a:latin typeface="Times New Roman" panose="02020603050405020304" pitchFamily="18" charset="0"/>
              </a:rPr>
              <a:pPr/>
              <a:t>10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650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1BD45DC-2413-48C0-89DF-B6B569713587}" type="slidenum">
              <a:rPr lang="en-US" altLang="en-US" sz="1300">
                <a:latin typeface="Times New Roman" panose="02020603050405020304" pitchFamily="18" charset="0"/>
              </a:rPr>
              <a:pPr/>
              <a:t>11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790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DEC6DE3-2324-4E7F-890F-66F9644560A4}" type="slidenum">
              <a:rPr lang="en-US" altLang="en-US" sz="1300">
                <a:latin typeface="Times New Roman" panose="02020603050405020304" pitchFamily="18" charset="0"/>
              </a:rPr>
              <a:pPr/>
              <a:t>12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3613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82503A-DD4F-4458-94E1-294804E0A23B}" type="slidenum">
              <a:rPr lang="en-US" altLang="en-US" sz="1300">
                <a:latin typeface="Times New Roman" panose="02020603050405020304" pitchFamily="18" charset="0"/>
              </a:rPr>
              <a:pPr/>
              <a:t>13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2150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4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8D7DBA5-B090-42C2-9C9E-1FB21111EE84}" type="slidenum">
              <a:rPr lang="en-US" altLang="en-US" sz="1300">
                <a:latin typeface="Times New Roman" panose="02020603050405020304" pitchFamily="18" charset="0"/>
              </a:rPr>
              <a:pPr/>
              <a:t>14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957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6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FB32A4C-9584-4C57-A68C-F926F85D3001}" type="slidenum">
              <a:rPr lang="en-US" altLang="en-US" sz="1300">
                <a:latin typeface="Times New Roman" panose="02020603050405020304" pitchFamily="18" charset="0"/>
              </a:rPr>
              <a:pPr/>
              <a:t>15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95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8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FDE128E-E7FE-460C-8BD1-3F2DC31493B4}" type="slidenum">
              <a:rPr lang="en-US" altLang="en-US" sz="1300">
                <a:latin typeface="Times New Roman" panose="02020603050405020304" pitchFamily="18" charset="0"/>
              </a:rPr>
              <a:pPr/>
              <a:t>16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62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0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2C9770-5435-4CCD-ADD7-4C19FE8CF302}" type="slidenum">
              <a:rPr lang="en-US" altLang="en-US" sz="1300">
                <a:latin typeface="Times New Roman" panose="02020603050405020304" pitchFamily="18" charset="0"/>
              </a:rPr>
              <a:pPr/>
              <a:t>17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1612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2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8A607A5-6EC6-4D67-B5FA-8C274C09057A}" type="slidenum">
              <a:rPr lang="en-US" altLang="en-US" sz="1300">
                <a:latin typeface="Times New Roman" panose="02020603050405020304" pitchFamily="18" charset="0"/>
              </a:rPr>
              <a:pPr/>
              <a:t>18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502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4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7A39108-A138-4945-BA83-8D8693E1F6F5}" type="slidenum">
              <a:rPr lang="en-US" altLang="en-US" sz="1300">
                <a:latin typeface="Times New Roman" panose="02020603050405020304" pitchFamily="18" charset="0"/>
              </a:rPr>
              <a:pPr/>
              <a:t>19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074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9CC13C8-247A-4AF4-BEE7-E42556A9FBE4}" type="slidenum">
              <a:rPr lang="en-US" altLang="en-US" sz="1300">
                <a:latin typeface="Times New Roman" panose="02020603050405020304" pitchFamily="18" charset="0"/>
              </a:rPr>
              <a:pPr/>
              <a:t>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87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E56D4D8-03E6-4B30-812B-58022257C528}" type="slidenum">
              <a:rPr lang="en-US" altLang="en-US" sz="1300">
                <a:latin typeface="Times New Roman" panose="02020603050405020304" pitchFamily="18" charset="0"/>
              </a:rPr>
              <a:pPr/>
              <a:t>20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1266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F502663-05AE-4C6C-8FB6-0B1E632F1253}" type="slidenum">
              <a:rPr lang="en-US" altLang="en-US" sz="1300">
                <a:latin typeface="Times New Roman" panose="02020603050405020304" pitchFamily="18" charset="0"/>
              </a:rPr>
              <a:pPr/>
              <a:t>21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3167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0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E669D59-9A41-43DF-A4BA-69D112CEB266}" type="slidenum">
              <a:rPr lang="en-US" altLang="en-US" sz="1300">
                <a:latin typeface="Times New Roman" panose="02020603050405020304" pitchFamily="18" charset="0"/>
              </a:rPr>
              <a:pPr/>
              <a:t>22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511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2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6D3AF2B-FC56-436F-8AE7-F02EAEB5D71D}" type="slidenum">
              <a:rPr lang="en-US" altLang="en-US" sz="1300">
                <a:latin typeface="Times New Roman" panose="02020603050405020304" pitchFamily="18" charset="0"/>
              </a:rPr>
              <a:pPr/>
              <a:t>24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838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4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17E06B0-9BED-4F3A-B9DA-9266D0843000}" type="slidenum">
              <a:rPr lang="en-US" altLang="en-US" sz="1300">
                <a:latin typeface="Times New Roman" panose="02020603050405020304" pitchFamily="18" charset="0"/>
              </a:rPr>
              <a:pPr/>
              <a:t>25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2546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6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61AD220-C981-414C-9D42-597E7AD60384}" type="slidenum">
              <a:rPr lang="en-US" altLang="en-US" sz="1300">
                <a:latin typeface="Times New Roman" panose="02020603050405020304" pitchFamily="18" charset="0"/>
              </a:rPr>
              <a:pPr/>
              <a:t>26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093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8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6533CAA-CDC7-4055-B2A7-ABC678DD18C5}" type="slidenum">
              <a:rPr lang="en-US" altLang="en-US" sz="1300">
                <a:latin typeface="Times New Roman" panose="02020603050405020304" pitchFamily="18" charset="0"/>
              </a:rPr>
              <a:pPr/>
              <a:t>27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8788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71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01C760C-EFAF-4113-A8C3-EA9BF32F212E}" type="slidenum">
              <a:rPr lang="en-US" altLang="en-US" sz="1300">
                <a:latin typeface="Times New Roman" panose="02020603050405020304" pitchFamily="18" charset="0"/>
              </a:rPr>
              <a:pPr/>
              <a:t>28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0651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74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684785B-BE39-4013-8102-456CFA567EE0}" type="slidenum">
              <a:rPr lang="en-US" altLang="en-US" sz="1300">
                <a:latin typeface="Times New Roman" panose="02020603050405020304" pitchFamily="18" charset="0"/>
              </a:rPr>
              <a:pPr/>
              <a:t>30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2374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76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5A533AD-1137-4B71-ACBE-0419935EA930}" type="slidenum">
              <a:rPr lang="en-US" altLang="en-US" sz="1300">
                <a:latin typeface="Times New Roman" panose="02020603050405020304" pitchFamily="18" charset="0"/>
              </a:rPr>
              <a:pPr/>
              <a:t>31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63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E7CC10A-4C3E-4521-B42B-3E7972D42BAB}" type="slidenum">
              <a:rPr lang="en-US" altLang="en-US" sz="1300">
                <a:latin typeface="Times New Roman" panose="02020603050405020304" pitchFamily="18" charset="0"/>
              </a:rPr>
              <a:pPr/>
              <a:t>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6655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78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054741A-253D-4D20-83B7-3345E47E4C89}" type="slidenum">
              <a:rPr lang="en-US" altLang="en-US" sz="1300">
                <a:latin typeface="Times New Roman" panose="02020603050405020304" pitchFamily="18" charset="0"/>
              </a:rPr>
              <a:pPr/>
              <a:t>32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244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0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29FBC9B-4376-4D08-97E9-1F8AD67B02C5}" type="slidenum">
              <a:rPr lang="en-US" altLang="en-US" sz="1300">
                <a:latin typeface="Times New Roman" panose="02020603050405020304" pitchFamily="18" charset="0"/>
              </a:rPr>
              <a:pPr/>
              <a:t>33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46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2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BF1B70-4E15-4F5E-8AB6-EF09A305EF58}" type="slidenum">
              <a:rPr lang="en-US" altLang="en-US" sz="1300">
                <a:latin typeface="Times New Roman" panose="02020603050405020304" pitchFamily="18" charset="0"/>
              </a:rPr>
              <a:pPr/>
              <a:t>34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5191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43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FD57842-3DBF-4982-A9AC-713E09BFAD9D}" type="slidenum">
              <a:rPr lang="en-US" altLang="en-US" sz="1300">
                <a:latin typeface="Times New Roman" panose="02020603050405020304" pitchFamily="18" charset="0"/>
              </a:rPr>
              <a:pPr/>
              <a:t>35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673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C2E44E2-3B68-4D60-A953-F55CEB8A53F2}" type="slidenum">
              <a:rPr lang="en-US" altLang="en-US" sz="1300">
                <a:latin typeface="Times New Roman" panose="02020603050405020304" pitchFamily="18" charset="0"/>
              </a:rPr>
              <a:pPr/>
              <a:t>36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3427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84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8ECA49D-9B8B-4D55-A92D-BE45D6497167}" type="slidenum">
              <a:rPr lang="en-US" altLang="en-US" sz="1300">
                <a:latin typeface="Times New Roman" panose="02020603050405020304" pitchFamily="18" charset="0"/>
              </a:rPr>
              <a:pPr/>
              <a:t>37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4470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90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4FB6D8B-9537-48EA-83B2-02DC46595281}" type="slidenum">
              <a:rPr lang="en-US" altLang="en-US" sz="1300">
                <a:latin typeface="Times New Roman" panose="02020603050405020304" pitchFamily="18" charset="0"/>
              </a:rPr>
              <a:pPr/>
              <a:t>38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988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92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53E93C0-D7B9-449E-BB59-7ADABBC05444}" type="slidenum">
              <a:rPr lang="en-US" altLang="en-US" sz="1300">
                <a:latin typeface="Times New Roman" panose="02020603050405020304" pitchFamily="18" charset="0"/>
              </a:rPr>
              <a:pPr/>
              <a:t>39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776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E9513D5-D48A-473C-8658-ED757622EC29}" type="slidenum">
              <a:rPr lang="en-US" altLang="en-US" sz="1300">
                <a:latin typeface="Times New Roman" panose="02020603050405020304" pitchFamily="18" charset="0"/>
              </a:rPr>
              <a:pPr/>
              <a:t>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1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59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9899857-4DE9-432C-942B-73B8B9C1FB90}" type="slidenum">
              <a:rPr lang="en-US" altLang="en-US" sz="1300">
                <a:latin typeface="Times New Roman" panose="02020603050405020304" pitchFamily="18" charset="0"/>
              </a:rPr>
              <a:pPr/>
              <a:t>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900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80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DF833A0-49E5-4A7C-B5E8-2F7D499C055A}" type="slidenum">
              <a:rPr lang="en-US" altLang="en-US" sz="1300">
                <a:latin typeface="Times New Roman" panose="02020603050405020304" pitchFamily="18" charset="0"/>
              </a:rPr>
              <a:pPr/>
              <a:t>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592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4FE880F-8623-4946-B57A-B21B5509E130}" type="slidenum">
              <a:rPr lang="en-US" altLang="en-US" sz="1300">
                <a:latin typeface="Times New Roman" panose="02020603050405020304" pitchFamily="18" charset="0"/>
              </a:rPr>
              <a:pPr/>
              <a:t>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233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A723CE7-1FA6-43FC-B597-5A341936D0BB}" type="slidenum">
              <a:rPr lang="en-US" altLang="en-US" sz="1300">
                <a:latin typeface="Times New Roman" panose="02020603050405020304" pitchFamily="18" charset="0"/>
              </a:rPr>
              <a:pPr/>
              <a:t>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65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8FC706C-27CC-4F4B-8D99-DD57F763D885}" type="slidenum">
              <a:rPr lang="en-US" altLang="en-US" sz="1300">
                <a:latin typeface="Times New Roman" panose="02020603050405020304" pitchFamily="18" charset="0"/>
              </a:rPr>
              <a:pPr/>
              <a:t>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75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91D0B7-29F3-4CA5-9481-C1010176B6BC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4A12BF37-A866-4501-98B8-675DCA4ACF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10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2A9B8B-7F4E-46DA-8D77-865CEFFC16A8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9B4852C8-D637-4757-95FE-95D7ACB654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38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A13E5-3CA5-4C52-90D3-B5B4288B8F4D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ABAAA22-8662-42D7-987F-DA9DCF5A74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437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BBC7B-5C28-40C1-8216-386BB4D97740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ED79489-64A7-472E-BE85-E9F17E18F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192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32C31C-4DA8-45C7-9A9C-B2C6177E3807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751B0845-8A28-4B6A-9AE8-B7B2124B3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138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F2485-564E-4A56-8941-451C9200FA22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94CE49C8-1CBD-4D6F-9ED9-6F1C20CA3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085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40005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DA6E99-4CC5-442B-B173-5EEA00CE230B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8A7DCE66-9409-42BC-9591-D7AA20DE9A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101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0C868-7CF1-46AC-9045-362B04503E1A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4511F513-1E39-41B9-A3B5-E642DA6D5D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20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824952-BC3E-4573-8A6C-D37A1F5F9746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6683D78-5024-4AB0-840D-4D01D581E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73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4DB1C-3B74-415D-AE00-CBE2BABC2F7B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FA76B348-E1EE-476B-94B7-37765468A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47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078358-CBBD-44E6-9CB3-D4A247980674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19B755C-E826-421A-99F1-3C29A8B338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78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AA1342-6536-45F1-A645-F4871D611209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44865544-E9C8-424C-934B-046FBB309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5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3CD2C-A736-46EB-884C-3CC7D9A981F6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04C59B8-3297-4B30-BD95-9AFA9B88F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75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94ADA-2DEE-45F2-AEA7-95401208C5E6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065A071-2A5E-4C47-97FA-C7BF36F61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06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A8B31-B3B6-4898-9D6C-F81278B1EBFB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4E00C7FB-125D-4D03-912C-211A06E85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85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11313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anose="02020603050405020304" pitchFamily="18" charset="0"/>
              </a:defRPr>
            </a:lvl1pPr>
          </a:lstStyle>
          <a:p>
            <a:fld id="{7189FAFD-A8AF-4D05-BF3E-7D336088D651}" type="datetime1">
              <a:rPr lang="en-US" altLang="en-US"/>
              <a:pPr/>
              <a:t>9/21/2016</a:t>
            </a:fld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67475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r>
              <a:rPr lang="en-US" altLang="en-US"/>
              <a:t>2-</a:t>
            </a:r>
            <a:fld id="{35A6293C-BBE5-4A0C-B061-FFC6874DA4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  <p:sldLayoutId id="2147484349" r:id="rId13"/>
    <p:sldLayoutId id="2147484350" r:id="rId14"/>
    <p:sldLayoutId id="2147484351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panose="05000000000000000000" pitchFamily="2" charset="2"/>
        <a:buChar char="§"/>
        <a:defRPr sz="2800">
          <a:solidFill>
            <a:schemeClr val="tx1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Gill Sans MT" pitchFamily="34" charset="0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rku.edu/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29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AF5C5BB6-AEA4-4484-873C-A1A5C7292673}" type="slidenum">
              <a:rPr lang="en-US" altLang="en-US" sz="1400" smtClean="0">
                <a:latin typeface="Times New Roman" pitchFamily="18" charset="0"/>
              </a:rPr>
              <a:pPr/>
              <a:t>1</a:t>
            </a:fld>
            <a:endParaRPr lang="en-US" altLang="en-US" sz="1400" smtClean="0">
              <a:latin typeface="Times New Roman" pitchFamily="18" charset="0"/>
            </a:endParaRPr>
          </a:p>
        </p:txBody>
      </p:sp>
      <p:sp>
        <p:nvSpPr>
          <p:cNvPr id="30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533400" y="4038600"/>
            <a:ext cx="7772400" cy="2286000"/>
          </a:xfrm>
        </p:spPr>
        <p:txBody>
          <a:bodyPr/>
          <a:lstStyle/>
          <a:p>
            <a:pPr algn="ctr" eaLnBrk="1" hangingPunct="1"/>
            <a:r>
              <a:rPr lang="en-US" altLang="en-US" sz="3600" u="none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John Magee</a:t>
            </a:r>
            <a:br>
              <a:rPr lang="en-US" altLang="en-US" sz="3600" u="none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21</a:t>
            </a:r>
            <a:r>
              <a:rPr lang="en-US" altLang="en-US" sz="2400" u="none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400" u="none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September 2016</a:t>
            </a:r>
            <a:endParaRPr lang="en-US" altLang="en-US" sz="4400" u="none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838200"/>
            <a:ext cx="68580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CS 280 Lecture </a:t>
            </a: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4:</a:t>
            </a:r>
            <a:endParaRPr lang="en-US" altLang="en-US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Application Layer,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Email, DNS, P2P</a:t>
            </a:r>
            <a:endParaRPr lang="en-US" altLang="en-US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333375" y="6135688"/>
            <a:ext cx="5508625" cy="72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altLang="en-US" sz="1200" dirty="0">
                <a:latin typeface="+mn-lt"/>
              </a:rPr>
              <a:t>Most slides adapted from Kurose and Ross, Computer Networking </a:t>
            </a:r>
            <a:r>
              <a:rPr lang="en-US" altLang="en-US" sz="1200" dirty="0" smtClean="0">
                <a:latin typeface="+mn-lt"/>
              </a:rPr>
              <a:t>7/e </a:t>
            </a:r>
            <a:endParaRPr lang="en-US" altLang="en-US" sz="1200" dirty="0">
              <a:latin typeface="+mn-lt"/>
            </a:endParaRPr>
          </a:p>
          <a:p>
            <a:r>
              <a:rPr lang="en-US" altLang="en-US" sz="1200" dirty="0">
                <a:latin typeface="+mn-lt"/>
              </a:rPr>
              <a:t>Source material copyright </a:t>
            </a:r>
            <a:r>
              <a:rPr lang="en-US" altLang="en-US" sz="1200" dirty="0" smtClean="0">
                <a:latin typeface="+mn-lt"/>
              </a:rPr>
              <a:t>1996-2016</a:t>
            </a:r>
            <a:endParaRPr lang="en-US" altLang="en-US" sz="1200" dirty="0">
              <a:latin typeface="+mn-lt"/>
            </a:endParaRPr>
          </a:p>
          <a:p>
            <a:r>
              <a:rPr lang="en-US" altLang="en-US" sz="1200" dirty="0">
                <a:latin typeface="+mn-lt"/>
              </a:rPr>
              <a:t>J.F Kurose and K.W. Ross</a:t>
            </a:r>
          </a:p>
        </p:txBody>
      </p:sp>
    </p:spTree>
    <p:extLst>
      <p:ext uri="{BB962C8B-B14F-4D97-AF65-F5344CB8AC3E}">
        <p14:creationId xmlns:p14="http://schemas.microsoft.com/office/powerpoint/2010/main" val="160334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517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207722C2-A73B-4A71-B216-2B40D7B69137}" type="slidenum">
              <a:rPr lang="en-US" altLang="en-US" sz="1200">
                <a:latin typeface="Tahoma" panose="020B0604030504040204" pitchFamily="34" charset="0"/>
              </a:rPr>
              <a:pPr/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7475"/>
            <a:ext cx="7772400" cy="114300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Mail message format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927475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smtClean="0">
                <a:ea typeface="ＭＳ Ｐゴシック" panose="020B0600070205080204" pitchFamily="34" charset="-128"/>
              </a:rPr>
              <a:t>SMTP: protocol for exchanging email messages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smtClean="0">
                <a:ea typeface="ＭＳ Ｐゴシック" panose="020B0600070205080204" pitchFamily="34" charset="-128"/>
              </a:rPr>
              <a:t>RFC 822: standard for text message format: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header lines, e.g.,</a:t>
            </a:r>
          </a:p>
          <a:p>
            <a:pPr lvl="1"/>
            <a:r>
              <a:rPr lang="en-US" altLang="en-US" sz="2000" smtClean="0">
                <a:ea typeface="ＭＳ Ｐゴシック" panose="020B0600070205080204" pitchFamily="34" charset="-128"/>
              </a:rPr>
              <a:t>To:</a:t>
            </a:r>
          </a:p>
          <a:p>
            <a:pPr lvl="1"/>
            <a:r>
              <a:rPr lang="en-US" altLang="en-US" sz="2000" smtClean="0">
                <a:ea typeface="ＭＳ Ｐゴシック" panose="020B0600070205080204" pitchFamily="34" charset="-128"/>
              </a:rPr>
              <a:t>From:</a:t>
            </a:r>
          </a:p>
          <a:p>
            <a:pPr lvl="1"/>
            <a:r>
              <a:rPr lang="en-US" altLang="en-US" sz="2000" smtClean="0">
                <a:ea typeface="ＭＳ Ｐゴシック" panose="020B0600070205080204" pitchFamily="34" charset="-128"/>
              </a:rPr>
              <a:t>Subject: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different</a:t>
            </a:r>
            <a:r>
              <a:rPr lang="en-US" altLang="en-US" i="1" smtClean="0">
                <a:solidFill>
                  <a:srgbClr val="66FFC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i="1" smtClean="0">
                <a:ea typeface="ＭＳ Ｐゴシック" panose="020B0600070205080204" pitchFamily="34" charset="-128"/>
              </a:rPr>
              <a:t>from </a:t>
            </a:r>
            <a:r>
              <a:rPr lang="en-US" altLang="en-US" sz="2200" smtClean="0">
                <a:ea typeface="ＭＳ Ｐゴシック" panose="020B0600070205080204" pitchFamily="34" charset="-128"/>
              </a:rPr>
              <a:t>SMTP MAIL FROM, RCPT TO:</a:t>
            </a:r>
            <a:r>
              <a:rPr lang="en-US" altLang="en-US" smtClean="0">
                <a:ea typeface="ＭＳ Ｐゴシック" panose="020B0600070205080204" pitchFamily="34" charset="-128"/>
              </a:rPr>
              <a:t> commands!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Body: the 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message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”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000" smtClean="0">
                <a:ea typeface="ＭＳ Ｐゴシック" panose="020B0600070205080204" pitchFamily="34" charset="-128"/>
              </a:rPr>
              <a:t>ASCII characters only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4978400" y="1892300"/>
            <a:ext cx="28321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135174" name="Rectangle 7"/>
          <p:cNvSpPr>
            <a:spLocks noChangeArrowheads="1"/>
          </p:cNvSpPr>
          <p:nvPr/>
        </p:nvSpPr>
        <p:spPr bwMode="auto">
          <a:xfrm>
            <a:off x="4978400" y="2705100"/>
            <a:ext cx="2832100" cy="1739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body</a:t>
            </a:r>
          </a:p>
        </p:txBody>
      </p:sp>
      <p:sp>
        <p:nvSpPr>
          <p:cNvPr id="135175" name="Rectangle 9"/>
          <p:cNvSpPr>
            <a:spLocks noChangeArrowheads="1"/>
          </p:cNvSpPr>
          <p:nvPr/>
        </p:nvSpPr>
        <p:spPr bwMode="auto">
          <a:xfrm>
            <a:off x="4775200" y="1778000"/>
            <a:ext cx="3238500" cy="307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/>
          </a:p>
        </p:txBody>
      </p:sp>
      <p:sp>
        <p:nvSpPr>
          <p:cNvPr id="135176" name="Line 10"/>
          <p:cNvSpPr>
            <a:spLocks noChangeShapeType="1"/>
          </p:cNvSpPr>
          <p:nvPr/>
        </p:nvSpPr>
        <p:spPr bwMode="auto">
          <a:xfrm flipV="1">
            <a:off x="3162300" y="2159000"/>
            <a:ext cx="1765300" cy="1016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7" name="Line 11"/>
          <p:cNvSpPr>
            <a:spLocks noChangeShapeType="1"/>
          </p:cNvSpPr>
          <p:nvPr/>
        </p:nvSpPr>
        <p:spPr bwMode="auto">
          <a:xfrm flipV="1">
            <a:off x="3009900" y="3327400"/>
            <a:ext cx="1905000" cy="1879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8" name="Text Box 13"/>
          <p:cNvSpPr txBox="1">
            <a:spLocks noChangeArrowheads="1"/>
          </p:cNvSpPr>
          <p:nvPr/>
        </p:nvSpPr>
        <p:spPr bwMode="auto">
          <a:xfrm>
            <a:off x="8139113" y="2112963"/>
            <a:ext cx="792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blank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line</a:t>
            </a:r>
          </a:p>
        </p:txBody>
      </p:sp>
      <p:sp>
        <p:nvSpPr>
          <p:cNvPr id="135179" name="Line 14"/>
          <p:cNvSpPr>
            <a:spLocks noChangeShapeType="1"/>
          </p:cNvSpPr>
          <p:nvPr/>
        </p:nvSpPr>
        <p:spPr bwMode="auto">
          <a:xfrm flipH="1">
            <a:off x="7251700" y="2552700"/>
            <a:ext cx="96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5180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128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721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F49AAF98-A447-4F82-9A33-BECB8E670756}" type="slidenum">
              <a:rPr lang="en-US" altLang="en-US" sz="1200">
                <a:latin typeface="Tahoma" panose="020B0604030504040204" pitchFamily="34" charset="0"/>
              </a:rPr>
              <a:pPr/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37219" name="Group 133"/>
          <p:cNvGrpSpPr>
            <a:grpSpLocks/>
          </p:cNvGrpSpPr>
          <p:nvPr/>
        </p:nvGrpSpPr>
        <p:grpSpPr bwMode="auto">
          <a:xfrm>
            <a:off x="2962275" y="1577975"/>
            <a:ext cx="511175" cy="693738"/>
            <a:chOff x="4140" y="429"/>
            <a:chExt cx="1425" cy="2396"/>
          </a:xfrm>
        </p:grpSpPr>
        <p:sp>
          <p:nvSpPr>
            <p:cNvPr id="137311" name="Freeform 13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2" name="Rectangle 135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13" name="Freeform 13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4" name="Freeform 13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5" name="Rectangle 138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316" name="Group 13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41" name="AutoShape 14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42" name="AutoShape 141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317" name="Rectangle 142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318" name="Group 14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39" name="AutoShape 144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40" name="AutoShape 145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319" name="Rectangle 146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20" name="Rectangle 147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321" name="Group 14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37" name="AutoShape 149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38" name="AutoShape 150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322" name="Freeform 15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323" name="Group 15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35" name="AutoShape 153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36" name="AutoShape 154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324" name="Rectangle 155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25" name="Freeform 15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6" name="Freeform 15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7" name="Oval 158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28" name="Freeform 15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9" name="AutoShape 160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30" name="AutoShape 161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31" name="Oval 162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32" name="Oval 163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7333" name="Oval 164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34" name="Rectangle 165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37220" name="Group 100"/>
          <p:cNvGrpSpPr>
            <a:grpSpLocks/>
          </p:cNvGrpSpPr>
          <p:nvPr/>
        </p:nvGrpSpPr>
        <p:grpSpPr bwMode="auto">
          <a:xfrm>
            <a:off x="4648200" y="1587500"/>
            <a:ext cx="511175" cy="693738"/>
            <a:chOff x="4140" y="429"/>
            <a:chExt cx="1425" cy="2396"/>
          </a:xfrm>
        </p:grpSpPr>
        <p:sp>
          <p:nvSpPr>
            <p:cNvPr id="137279" name="Freeform 10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0" name="Rectangle 102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81" name="Freeform 10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2" name="Freeform 10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3" name="Rectangle 105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284" name="Group 10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09" name="AutoShape 10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10" name="AutoShape 108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285" name="Rectangle 109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286" name="Group 11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07" name="AutoShape 11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08" name="AutoShape 112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287" name="Rectangle 113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88" name="Rectangle 114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37289" name="Group 11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05" name="AutoShape 116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06" name="AutoShape 11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290" name="Freeform 11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291" name="Group 11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03" name="AutoShape 12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7304" name="AutoShape 121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37292" name="Rectangle 122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93" name="Freeform 12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4" name="Freeform 12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5" name="Oval 125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96" name="Freeform 12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7" name="AutoShape 127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98" name="AutoShape 128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299" name="Oval 129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00" name="Oval 130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7301" name="Oval 131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7302" name="Rectangle 132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137221" name="Picture 9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96361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55588"/>
            <a:ext cx="7772400" cy="893762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Mail access protocols</a:t>
            </a:r>
          </a:p>
        </p:txBody>
      </p:sp>
      <p:sp>
        <p:nvSpPr>
          <p:cNvPr id="1372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3230563"/>
            <a:ext cx="7381875" cy="2209800"/>
          </a:xfrm>
        </p:spPr>
        <p:txBody>
          <a:bodyPr/>
          <a:lstStyle/>
          <a:p>
            <a:r>
              <a:rPr lang="en-US" altLang="en-US" sz="240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SMTP: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delivery/storage to receiver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s server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mail access protocol: retrieval from server</a:t>
            </a:r>
          </a:p>
          <a:p>
            <a:pPr lvl="1"/>
            <a:r>
              <a:rPr lang="en-US" altLang="en-US" sz="220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POP:</a:t>
            </a:r>
            <a:r>
              <a:rPr lang="en-US" altLang="en-US" sz="2200" smtClean="0">
                <a:ea typeface="ＭＳ Ｐゴシック" panose="020B0600070205080204" pitchFamily="34" charset="-128"/>
              </a:rPr>
              <a:t> Post Office Protocol [RFC 1939]: authorization, download </a:t>
            </a:r>
          </a:p>
          <a:p>
            <a:pPr lvl="1"/>
            <a:r>
              <a:rPr lang="en-US" altLang="en-US" sz="220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IMAP:</a:t>
            </a:r>
            <a:r>
              <a:rPr lang="en-US" altLang="en-US" sz="2200" smtClean="0">
                <a:ea typeface="ＭＳ Ｐゴシック" panose="020B0600070205080204" pitchFamily="34" charset="-128"/>
              </a:rPr>
              <a:t> Internet Mail Access Protocol [RFC 1730]: more features, including manipulation of stored messages on server</a:t>
            </a:r>
          </a:p>
          <a:p>
            <a:pPr lvl="1"/>
            <a:r>
              <a:rPr lang="en-US" altLang="en-US" sz="220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HTTP:</a:t>
            </a:r>
            <a:r>
              <a:rPr lang="en-US" altLang="en-US" sz="2200" smtClean="0">
                <a:ea typeface="ＭＳ Ｐゴシック" panose="020B0600070205080204" pitchFamily="34" charset="-128"/>
              </a:rPr>
              <a:t> gmail, Hotmail, Yahoo! Mail, etc.</a:t>
            </a:r>
          </a:p>
          <a:p>
            <a:pPr lvl="1"/>
            <a:endParaRPr lang="en-US" altLang="en-US" sz="2200" smtClean="0">
              <a:ea typeface="ＭＳ Ｐゴシック" panose="020B0600070205080204" pitchFamily="34" charset="-128"/>
            </a:endParaRPr>
          </a:p>
        </p:txBody>
      </p:sp>
      <p:grpSp>
        <p:nvGrpSpPr>
          <p:cNvPr id="137224" name="Group 158"/>
          <p:cNvGrpSpPr>
            <a:grpSpLocks/>
          </p:cNvGrpSpPr>
          <p:nvPr/>
        </p:nvGrpSpPr>
        <p:grpSpPr bwMode="auto">
          <a:xfrm>
            <a:off x="2797175" y="1987550"/>
            <a:ext cx="1436688" cy="1131888"/>
            <a:chOff x="1796" y="1206"/>
            <a:chExt cx="905" cy="713"/>
          </a:xfrm>
        </p:grpSpPr>
        <p:sp>
          <p:nvSpPr>
            <p:cNvPr id="137263" name="Text Box 95"/>
            <p:cNvSpPr txBox="1">
              <a:spLocks noChangeArrowheads="1"/>
            </p:cNvSpPr>
            <p:nvPr/>
          </p:nvSpPr>
          <p:spPr bwMode="auto">
            <a:xfrm>
              <a:off x="1796" y="1583"/>
              <a:ext cx="90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sender</a:t>
              </a:r>
              <a:r>
                <a:rPr lang="ja-JP" altLang="en-US" sz="1600"/>
                <a:t>’</a:t>
              </a:r>
              <a:r>
                <a:rPr lang="en-US" altLang="ja-JP" sz="1600"/>
                <a:t>s mail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grpSp>
          <p:nvGrpSpPr>
            <p:cNvPr id="137264" name="Group 157"/>
            <p:cNvGrpSpPr>
              <a:grpSpLocks/>
            </p:cNvGrpSpPr>
            <p:nvPr/>
          </p:nvGrpSpPr>
          <p:grpSpPr bwMode="auto">
            <a:xfrm>
              <a:off x="1992" y="1206"/>
              <a:ext cx="510" cy="354"/>
              <a:chOff x="2070" y="2004"/>
              <a:chExt cx="510" cy="354"/>
            </a:xfrm>
          </p:grpSpPr>
          <p:sp>
            <p:nvSpPr>
              <p:cNvPr id="137265" name="Rectangle 94"/>
              <p:cNvSpPr>
                <a:spLocks noChangeArrowheads="1"/>
              </p:cNvSpPr>
              <p:nvPr/>
            </p:nvSpPr>
            <p:spPr bwMode="auto">
              <a:xfrm>
                <a:off x="2070" y="2004"/>
                <a:ext cx="510" cy="354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66" name="Rectangle 96"/>
              <p:cNvSpPr>
                <a:spLocks noChangeArrowheads="1"/>
              </p:cNvSpPr>
              <p:nvPr/>
            </p:nvSpPr>
            <p:spPr bwMode="auto">
              <a:xfrm>
                <a:off x="2094" y="207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67" name="Line 97"/>
              <p:cNvSpPr>
                <a:spLocks noChangeShapeType="1"/>
              </p:cNvSpPr>
              <p:nvPr/>
            </p:nvSpPr>
            <p:spPr bwMode="auto">
              <a:xfrm>
                <a:off x="2143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8" name="Line 98"/>
              <p:cNvSpPr>
                <a:spLocks noChangeShapeType="1"/>
              </p:cNvSpPr>
              <p:nvPr/>
            </p:nvSpPr>
            <p:spPr bwMode="auto">
              <a:xfrm>
                <a:off x="2252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9" name="Line 99"/>
              <p:cNvSpPr>
                <a:spLocks noChangeShapeType="1"/>
              </p:cNvSpPr>
              <p:nvPr/>
            </p:nvSpPr>
            <p:spPr bwMode="auto">
              <a:xfrm>
                <a:off x="2307" y="210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0" name="Line 100"/>
              <p:cNvSpPr>
                <a:spLocks noChangeShapeType="1"/>
              </p:cNvSpPr>
              <p:nvPr/>
            </p:nvSpPr>
            <p:spPr bwMode="auto">
              <a:xfrm>
                <a:off x="2364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1" name="Line 101"/>
              <p:cNvSpPr>
                <a:spLocks noChangeShapeType="1"/>
              </p:cNvSpPr>
              <p:nvPr/>
            </p:nvSpPr>
            <p:spPr bwMode="auto">
              <a:xfrm>
                <a:off x="2425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2" name="Line 102"/>
              <p:cNvSpPr>
                <a:spLocks noChangeShapeType="1"/>
              </p:cNvSpPr>
              <p:nvPr/>
            </p:nvSpPr>
            <p:spPr bwMode="auto">
              <a:xfrm>
                <a:off x="2481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3" name="Line 103"/>
              <p:cNvSpPr>
                <a:spLocks noChangeShapeType="1"/>
              </p:cNvSpPr>
              <p:nvPr/>
            </p:nvSpPr>
            <p:spPr bwMode="auto">
              <a:xfrm>
                <a:off x="2196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4" name="Rectangle 104"/>
              <p:cNvSpPr>
                <a:spLocks noChangeArrowheads="1"/>
              </p:cNvSpPr>
              <p:nvPr/>
            </p:nvSpPr>
            <p:spPr bwMode="auto">
              <a:xfrm>
                <a:off x="2102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75" name="Rectangle 105"/>
              <p:cNvSpPr>
                <a:spLocks noChangeArrowheads="1"/>
              </p:cNvSpPr>
              <p:nvPr/>
            </p:nvSpPr>
            <p:spPr bwMode="auto">
              <a:xfrm>
                <a:off x="2188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76" name="Rectangle 106"/>
              <p:cNvSpPr>
                <a:spLocks noChangeArrowheads="1"/>
              </p:cNvSpPr>
              <p:nvPr/>
            </p:nvSpPr>
            <p:spPr bwMode="auto">
              <a:xfrm>
                <a:off x="2274" y="224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77" name="Rectangle 107"/>
              <p:cNvSpPr>
                <a:spLocks noChangeArrowheads="1"/>
              </p:cNvSpPr>
              <p:nvPr/>
            </p:nvSpPr>
            <p:spPr bwMode="auto">
              <a:xfrm>
                <a:off x="2371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37278" name="Rectangle 108"/>
              <p:cNvSpPr>
                <a:spLocks noChangeArrowheads="1"/>
              </p:cNvSpPr>
              <p:nvPr/>
            </p:nvSpPr>
            <p:spPr bwMode="auto">
              <a:xfrm>
                <a:off x="2467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137225" name="Text Box 121"/>
          <p:cNvSpPr txBox="1">
            <a:spLocks noChangeArrowheads="1"/>
          </p:cNvSpPr>
          <p:nvPr/>
        </p:nvSpPr>
        <p:spPr bwMode="auto">
          <a:xfrm>
            <a:off x="2020888" y="1466850"/>
            <a:ext cx="890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CC0000"/>
                </a:solidFill>
              </a:rPr>
              <a:t>SMTP</a:t>
            </a:r>
          </a:p>
        </p:txBody>
      </p:sp>
      <p:sp>
        <p:nvSpPr>
          <p:cNvPr id="137226" name="Rectangle 153"/>
          <p:cNvSpPr>
            <a:spLocks noChangeArrowheads="1"/>
          </p:cNvSpPr>
          <p:nvPr/>
        </p:nvSpPr>
        <p:spPr bwMode="auto">
          <a:xfrm>
            <a:off x="3781425" y="1457325"/>
            <a:ext cx="8572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>
              <a:latin typeface="Comic Sans MS" panose="030F0702030302020204" pitchFamily="66" charset="0"/>
            </a:endParaRPr>
          </a:p>
        </p:txBody>
      </p:sp>
      <p:sp>
        <p:nvSpPr>
          <p:cNvPr id="137227" name="Text Box 154"/>
          <p:cNvSpPr txBox="1">
            <a:spLocks noChangeArrowheads="1"/>
          </p:cNvSpPr>
          <p:nvPr/>
        </p:nvSpPr>
        <p:spPr bwMode="auto">
          <a:xfrm>
            <a:off x="3622675" y="1477963"/>
            <a:ext cx="89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CC0000"/>
                </a:solidFill>
              </a:rPr>
              <a:t>SMTP</a:t>
            </a:r>
          </a:p>
        </p:txBody>
      </p:sp>
      <p:sp>
        <p:nvSpPr>
          <p:cNvPr id="137228" name="Text Box 156"/>
          <p:cNvSpPr txBox="1">
            <a:spLocks noChangeArrowheads="1"/>
          </p:cNvSpPr>
          <p:nvPr/>
        </p:nvSpPr>
        <p:spPr bwMode="auto">
          <a:xfrm>
            <a:off x="5484813" y="1308100"/>
            <a:ext cx="1511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solidFill>
                  <a:srgbClr val="CC0000"/>
                </a:solidFill>
              </a:rPr>
              <a:t>mail access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solidFill>
                  <a:srgbClr val="CC0000"/>
                </a:solidFill>
              </a:rPr>
              <a:t>protocol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37229" name="Text Box 160"/>
          <p:cNvSpPr txBox="1">
            <a:spLocks noChangeArrowheads="1"/>
          </p:cNvSpPr>
          <p:nvPr/>
        </p:nvSpPr>
        <p:spPr bwMode="auto">
          <a:xfrm>
            <a:off x="4371975" y="2598738"/>
            <a:ext cx="15382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receiver</a:t>
            </a:r>
            <a:r>
              <a:rPr lang="ja-JP" altLang="en-US" sz="1600"/>
              <a:t>’</a:t>
            </a:r>
            <a:r>
              <a:rPr lang="en-US" altLang="ja-JP" sz="1600"/>
              <a:t>s mail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server</a:t>
            </a:r>
            <a:endParaRPr lang="en-US" altLang="en-US" sz="2400"/>
          </a:p>
        </p:txBody>
      </p:sp>
      <p:grpSp>
        <p:nvGrpSpPr>
          <p:cNvPr id="137230" name="Group 161"/>
          <p:cNvGrpSpPr>
            <a:grpSpLocks/>
          </p:cNvGrpSpPr>
          <p:nvPr/>
        </p:nvGrpSpPr>
        <p:grpSpPr bwMode="auto">
          <a:xfrm>
            <a:off x="4800600" y="2000250"/>
            <a:ext cx="809625" cy="561975"/>
            <a:chOff x="2070" y="2004"/>
            <a:chExt cx="510" cy="354"/>
          </a:xfrm>
        </p:grpSpPr>
        <p:sp>
          <p:nvSpPr>
            <p:cNvPr id="137249" name="Rectangle 162"/>
            <p:cNvSpPr>
              <a:spLocks noChangeArrowheads="1"/>
            </p:cNvSpPr>
            <p:nvPr/>
          </p:nvSpPr>
          <p:spPr bwMode="auto">
            <a:xfrm>
              <a:off x="2070" y="2004"/>
              <a:ext cx="510" cy="354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50" name="Rectangle 163"/>
            <p:cNvSpPr>
              <a:spLocks noChangeArrowheads="1"/>
            </p:cNvSpPr>
            <p:nvPr/>
          </p:nvSpPr>
          <p:spPr bwMode="auto">
            <a:xfrm>
              <a:off x="2094" y="207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51" name="Line 164"/>
            <p:cNvSpPr>
              <a:spLocks noChangeShapeType="1"/>
            </p:cNvSpPr>
            <p:nvPr/>
          </p:nvSpPr>
          <p:spPr bwMode="auto">
            <a:xfrm>
              <a:off x="2143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2" name="Line 165"/>
            <p:cNvSpPr>
              <a:spLocks noChangeShapeType="1"/>
            </p:cNvSpPr>
            <p:nvPr/>
          </p:nvSpPr>
          <p:spPr bwMode="auto">
            <a:xfrm>
              <a:off x="2252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3" name="Line 166"/>
            <p:cNvSpPr>
              <a:spLocks noChangeShapeType="1"/>
            </p:cNvSpPr>
            <p:nvPr/>
          </p:nvSpPr>
          <p:spPr bwMode="auto">
            <a:xfrm>
              <a:off x="2307" y="210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4" name="Line 167"/>
            <p:cNvSpPr>
              <a:spLocks noChangeShapeType="1"/>
            </p:cNvSpPr>
            <p:nvPr/>
          </p:nvSpPr>
          <p:spPr bwMode="auto">
            <a:xfrm>
              <a:off x="2364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5" name="Line 168"/>
            <p:cNvSpPr>
              <a:spLocks noChangeShapeType="1"/>
            </p:cNvSpPr>
            <p:nvPr/>
          </p:nvSpPr>
          <p:spPr bwMode="auto">
            <a:xfrm>
              <a:off x="2425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6" name="Line 169"/>
            <p:cNvSpPr>
              <a:spLocks noChangeShapeType="1"/>
            </p:cNvSpPr>
            <p:nvPr/>
          </p:nvSpPr>
          <p:spPr bwMode="auto">
            <a:xfrm>
              <a:off x="2481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7" name="Line 170"/>
            <p:cNvSpPr>
              <a:spLocks noChangeShapeType="1"/>
            </p:cNvSpPr>
            <p:nvPr/>
          </p:nvSpPr>
          <p:spPr bwMode="auto">
            <a:xfrm>
              <a:off x="2196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8" name="Rectangle 171"/>
            <p:cNvSpPr>
              <a:spLocks noChangeArrowheads="1"/>
            </p:cNvSpPr>
            <p:nvPr/>
          </p:nvSpPr>
          <p:spPr bwMode="auto">
            <a:xfrm>
              <a:off x="2102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59" name="Rectangle 172"/>
            <p:cNvSpPr>
              <a:spLocks noChangeArrowheads="1"/>
            </p:cNvSpPr>
            <p:nvPr/>
          </p:nvSpPr>
          <p:spPr bwMode="auto">
            <a:xfrm>
              <a:off x="2188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60" name="Rectangle 173"/>
            <p:cNvSpPr>
              <a:spLocks noChangeArrowheads="1"/>
            </p:cNvSpPr>
            <p:nvPr/>
          </p:nvSpPr>
          <p:spPr bwMode="auto">
            <a:xfrm>
              <a:off x="2274" y="224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61" name="Rectangle 174"/>
            <p:cNvSpPr>
              <a:spLocks noChangeArrowheads="1"/>
            </p:cNvSpPr>
            <p:nvPr/>
          </p:nvSpPr>
          <p:spPr bwMode="auto">
            <a:xfrm>
              <a:off x="2371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  <p:sp>
          <p:nvSpPr>
            <p:cNvPr id="137262" name="Rectangle 175"/>
            <p:cNvSpPr>
              <a:spLocks noChangeArrowheads="1"/>
            </p:cNvSpPr>
            <p:nvPr/>
          </p:nvSpPr>
          <p:spPr bwMode="auto">
            <a:xfrm>
              <a:off x="2467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>
                <a:latin typeface="Comic Sans MS" panose="030F0702030302020204" pitchFamily="66" charset="0"/>
              </a:endParaRPr>
            </a:p>
          </p:txBody>
        </p:sp>
      </p:grpSp>
      <p:pic>
        <p:nvPicPr>
          <p:cNvPr id="137231" name="Picture 176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55733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32" name="Picture 179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5716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33" name="Line 94"/>
          <p:cNvSpPr>
            <a:spLocks noChangeShapeType="1"/>
          </p:cNvSpPr>
          <p:nvPr/>
        </p:nvSpPr>
        <p:spPr bwMode="auto">
          <a:xfrm>
            <a:off x="2003425" y="1905000"/>
            <a:ext cx="9032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4" name="Line 95"/>
          <p:cNvSpPr>
            <a:spLocks noChangeShapeType="1"/>
          </p:cNvSpPr>
          <p:nvPr/>
        </p:nvSpPr>
        <p:spPr bwMode="auto">
          <a:xfrm>
            <a:off x="3633788" y="1901825"/>
            <a:ext cx="9032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5" name="Line 96"/>
          <p:cNvSpPr>
            <a:spLocks noChangeShapeType="1"/>
          </p:cNvSpPr>
          <p:nvPr/>
        </p:nvSpPr>
        <p:spPr bwMode="auto">
          <a:xfrm>
            <a:off x="5253038" y="1898650"/>
            <a:ext cx="1697037" cy="15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6" name="Text Box 156"/>
          <p:cNvSpPr txBox="1">
            <a:spLocks noChangeArrowheads="1"/>
          </p:cNvSpPr>
          <p:nvPr/>
        </p:nvSpPr>
        <p:spPr bwMode="auto">
          <a:xfrm>
            <a:off x="5710238" y="1927225"/>
            <a:ext cx="1311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CC0000"/>
                </a:solidFill>
              </a:rPr>
              <a:t>(e.g., </a:t>
            </a:r>
            <a:r>
              <a:rPr lang="en-US" altLang="en-US" sz="1600" i="1">
                <a:solidFill>
                  <a:srgbClr val="CC0000"/>
                </a:solidFill>
              </a:rPr>
              <a:t>POP,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CC0000"/>
                </a:solidFill>
              </a:rPr>
              <a:t>         IMAP</a:t>
            </a:r>
            <a:r>
              <a:rPr lang="en-US" altLang="en-US" sz="1800" i="1">
                <a:solidFill>
                  <a:srgbClr val="CC0000"/>
                </a:solidFill>
              </a:rPr>
              <a:t>)</a:t>
            </a:r>
          </a:p>
        </p:txBody>
      </p:sp>
      <p:grpSp>
        <p:nvGrpSpPr>
          <p:cNvPr id="137237" name="Group 166"/>
          <p:cNvGrpSpPr>
            <a:grpSpLocks/>
          </p:cNvGrpSpPr>
          <p:nvPr/>
        </p:nvGrpSpPr>
        <p:grpSpPr bwMode="auto">
          <a:xfrm>
            <a:off x="1066800" y="1419225"/>
            <a:ext cx="912813" cy="1054100"/>
            <a:chOff x="3574" y="550"/>
            <a:chExt cx="575" cy="664"/>
          </a:xfrm>
        </p:grpSpPr>
        <p:grpSp>
          <p:nvGrpSpPr>
            <p:cNvPr id="137244" name="Group 16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37247" name="Picture 1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7248" name="Freeform 16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3724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3724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37238" name="Group 172"/>
          <p:cNvGrpSpPr>
            <a:grpSpLocks/>
          </p:cNvGrpSpPr>
          <p:nvPr/>
        </p:nvGrpSpPr>
        <p:grpSpPr bwMode="auto">
          <a:xfrm>
            <a:off x="6967538" y="1422400"/>
            <a:ext cx="912812" cy="1054100"/>
            <a:chOff x="3574" y="550"/>
            <a:chExt cx="575" cy="664"/>
          </a:xfrm>
        </p:grpSpPr>
        <p:grpSp>
          <p:nvGrpSpPr>
            <p:cNvPr id="137239" name="Group 17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37242" name="Picture 1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7243" name="Freeform 17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3724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3724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92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DC7DC282-AC10-4B48-BB4A-E25D3E450D5F}" type="slidenum">
              <a:rPr lang="en-US" altLang="en-US" sz="1200">
                <a:latin typeface="Tahoma" panose="020B0604030504040204" pitchFamily="34" charset="0"/>
              </a:rPr>
              <a:pPr/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9267" name="Picture 1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58838"/>
            <a:ext cx="3317875" cy="16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225" y="131763"/>
            <a:ext cx="7772400" cy="968375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POP3 protocol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38275"/>
            <a:ext cx="3971925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authorization phase</a:t>
            </a:r>
          </a:p>
          <a:p>
            <a:r>
              <a:rPr lang="en-US" altLang="en-US" sz="2000" smtClean="0">
                <a:ea typeface="ＭＳ Ｐゴシック" panose="020B0600070205080204" pitchFamily="34" charset="-128"/>
              </a:rPr>
              <a:t>client commands: 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user: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declare username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pass: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password</a:t>
            </a:r>
          </a:p>
          <a:p>
            <a:r>
              <a:rPr lang="en-US" altLang="en-US" sz="2000" smtClean="0">
                <a:ea typeface="ＭＳ Ｐゴシック" panose="020B0600070205080204" pitchFamily="34" charset="-128"/>
              </a:rPr>
              <a:t>server responses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+OK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-ERR</a:t>
            </a:r>
            <a:endParaRPr lang="en-US" altLang="en-US" sz="1800" smtClean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transaction phase,</a:t>
            </a:r>
            <a:r>
              <a:rPr lang="en-US" altLang="en-US" sz="240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solidFill>
                  <a:schemeClr val="tx2"/>
                </a:solidFill>
                <a:ea typeface="ＭＳ Ｐゴシック" panose="020B0600070205080204" pitchFamily="34" charset="-128"/>
              </a:rPr>
              <a:t>client:</a:t>
            </a:r>
            <a:endParaRPr lang="en-US" altLang="en-US" sz="2400" smtClean="0">
              <a:ea typeface="ＭＳ Ｐゴシック" panose="020B0600070205080204" pitchFamily="34" charset="-128"/>
            </a:endParaRPr>
          </a:p>
          <a:p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list: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list message numbers</a:t>
            </a:r>
          </a:p>
          <a:p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retr: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retrieve message by number</a:t>
            </a:r>
          </a:p>
          <a:p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dele: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delete</a:t>
            </a:r>
          </a:p>
          <a:p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quit</a:t>
            </a:r>
            <a:endParaRPr lang="en-US" altLang="en-US" sz="2000" smtClean="0">
              <a:ea typeface="ＭＳ Ｐゴシック" panose="020B0600070205080204" pitchFamily="34" charset="-128"/>
            </a:endParaRPr>
          </a:p>
        </p:txBody>
      </p:sp>
      <p:sp>
        <p:nvSpPr>
          <p:cNvPr id="139270" name="Text Box 7"/>
          <p:cNvSpPr txBox="1">
            <a:spLocks noChangeArrowheads="1"/>
          </p:cNvSpPr>
          <p:nvPr/>
        </p:nvSpPr>
        <p:spPr bwMode="auto">
          <a:xfrm>
            <a:off x="4340225" y="2309813"/>
            <a:ext cx="4324350" cy="406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       </a:t>
            </a:r>
            <a:r>
              <a:rPr lang="en-US" altLang="en-US" sz="1800" b="1">
                <a:latin typeface="Courier New" panose="02070309020205020404" pitchFamily="49" charset="0"/>
              </a:rPr>
              <a:t>C: list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1 498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2 912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C: retr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&lt;message 1 contents&gt;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C: dele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C: retr 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&lt;message 1 contents&gt;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C: dele 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C: quit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S: +OK </a:t>
            </a:r>
            <a:r>
              <a:rPr lang="en-US" altLang="en-US" sz="1400" b="1">
                <a:latin typeface="Courier New" panose="02070309020205020404" pitchFamily="49" charset="0"/>
              </a:rPr>
              <a:t>POP3 server signing off</a:t>
            </a:r>
            <a:endParaRPr lang="en-US" altLang="en-US" sz="1800" b="1">
              <a:latin typeface="Courier New" panose="02070309020205020404" pitchFamily="49" charset="0"/>
            </a:endParaRPr>
          </a:p>
        </p:txBody>
      </p:sp>
      <p:sp>
        <p:nvSpPr>
          <p:cNvPr id="139271" name="Text Box 10"/>
          <p:cNvSpPr txBox="1">
            <a:spLocks noChangeArrowheads="1"/>
          </p:cNvSpPr>
          <p:nvPr/>
        </p:nvSpPr>
        <p:spPr bwMode="auto">
          <a:xfrm>
            <a:off x="4989513" y="590550"/>
            <a:ext cx="39814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S: +OK POP3 server ready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C: user bob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S: +OK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C: pass hungry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S: +OK</a:t>
            </a:r>
            <a:r>
              <a:rPr lang="en-US" altLang="en-US" sz="1400" b="1">
                <a:latin typeface="Courier New" panose="02070309020205020404" pitchFamily="49" charset="0"/>
              </a:rPr>
              <a:t> user successfully logged on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39272" name="Freeform 11"/>
          <p:cNvSpPr>
            <a:spLocks/>
          </p:cNvSpPr>
          <p:nvPr/>
        </p:nvSpPr>
        <p:spPr bwMode="auto">
          <a:xfrm>
            <a:off x="4972050" y="847725"/>
            <a:ext cx="371475" cy="1457325"/>
          </a:xfrm>
          <a:custGeom>
            <a:avLst/>
            <a:gdLst>
              <a:gd name="T0" fmla="*/ 2147483647 w 234"/>
              <a:gd name="T1" fmla="*/ 0 h 918"/>
              <a:gd name="T2" fmla="*/ 0 w 234"/>
              <a:gd name="T3" fmla="*/ 0 h 918"/>
              <a:gd name="T4" fmla="*/ 0 w 234"/>
              <a:gd name="T5" fmla="*/ 2147483647 h 918"/>
              <a:gd name="T6" fmla="*/ 2147483647 w 234"/>
              <a:gd name="T7" fmla="*/ 2147483647 h 918"/>
              <a:gd name="T8" fmla="*/ 0 60000 65536"/>
              <a:gd name="T9" fmla="*/ 0 60000 65536"/>
              <a:gd name="T10" fmla="*/ 0 60000 65536"/>
              <a:gd name="T11" fmla="*/ 0 60000 65536"/>
              <a:gd name="T12" fmla="*/ 0 w 234"/>
              <a:gd name="T13" fmla="*/ 0 h 918"/>
              <a:gd name="T14" fmla="*/ 234 w 234"/>
              <a:gd name="T15" fmla="*/ 918 h 9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3" name="Line 13"/>
          <p:cNvSpPr>
            <a:spLocks noChangeShapeType="1"/>
          </p:cNvSpPr>
          <p:nvPr/>
        </p:nvSpPr>
        <p:spPr bwMode="auto">
          <a:xfrm flipV="1">
            <a:off x="3486150" y="1449388"/>
            <a:ext cx="1400175" cy="2381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4" name="Freeform 14"/>
          <p:cNvSpPr>
            <a:spLocks/>
          </p:cNvSpPr>
          <p:nvPr/>
        </p:nvSpPr>
        <p:spPr bwMode="auto">
          <a:xfrm>
            <a:off x="4973638" y="2428875"/>
            <a:ext cx="371475" cy="3895725"/>
          </a:xfrm>
          <a:custGeom>
            <a:avLst/>
            <a:gdLst>
              <a:gd name="T0" fmla="*/ 2147483647 w 234"/>
              <a:gd name="T1" fmla="*/ 0 h 918"/>
              <a:gd name="T2" fmla="*/ 0 w 234"/>
              <a:gd name="T3" fmla="*/ 0 h 918"/>
              <a:gd name="T4" fmla="*/ 0 w 234"/>
              <a:gd name="T5" fmla="*/ 2147483647 h 918"/>
              <a:gd name="T6" fmla="*/ 2147483647 w 234"/>
              <a:gd name="T7" fmla="*/ 2147483647 h 918"/>
              <a:gd name="T8" fmla="*/ 0 60000 65536"/>
              <a:gd name="T9" fmla="*/ 0 60000 65536"/>
              <a:gd name="T10" fmla="*/ 0 60000 65536"/>
              <a:gd name="T11" fmla="*/ 0 60000 65536"/>
              <a:gd name="T12" fmla="*/ 0 w 234"/>
              <a:gd name="T13" fmla="*/ 0 h 918"/>
              <a:gd name="T14" fmla="*/ 234 w 234"/>
              <a:gd name="T15" fmla="*/ 918 h 9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5" name="Line 15"/>
          <p:cNvSpPr>
            <a:spLocks noChangeShapeType="1"/>
          </p:cNvSpPr>
          <p:nvPr/>
        </p:nvSpPr>
        <p:spPr bwMode="auto">
          <a:xfrm flipV="1">
            <a:off x="3152775" y="3941763"/>
            <a:ext cx="1733550" cy="3238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13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21A37F74-7637-438F-AA34-A288391CC9B9}" type="slidenum">
              <a:rPr lang="en-US" altLang="en-US" sz="1200">
                <a:latin typeface="Tahoma" panose="020B0604030504040204" pitchFamily="34" charset="0"/>
              </a:rPr>
              <a:pPr/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41315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5726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3688"/>
            <a:ext cx="7772400" cy="795337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POP3 (more) and IMAP</a:t>
            </a:r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0700" y="1343025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more about POP3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previous example uses POP3 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download and delete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”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 mode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Bob cannot re-read e-mail if he changes client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POP3 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download-and-keep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”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: copies of messages on different clients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POP3 is stateless across sessions</a:t>
            </a:r>
          </a:p>
        </p:txBody>
      </p:sp>
      <p:sp>
        <p:nvSpPr>
          <p:cNvPr id="141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83100" y="1381125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IMAP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keeps all messages in one place: at server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allows user to organize messages in folders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keeps user state across sessions: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names of folders and mappings between message IDs and folder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1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683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2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3363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1F757E02-E2A9-4C7A-ADDF-14FFCE531E53}" type="slidenum">
              <a:rPr lang="en-US" altLang="en-US" sz="1200">
                <a:latin typeface="Tahoma" panose="020B0604030504040204" pitchFamily="34" charset="0"/>
              </a:rPr>
              <a:pPr/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Chapter 2: outline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2.1 principles of network applications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2.2 Web and HTTP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</a:rPr>
              <a:t>2.3 </a:t>
            </a:r>
            <a:r>
              <a:rPr lang="en-US" dirty="0">
                <a:latin typeface="Gill Sans MT" charset="0"/>
              </a:rPr>
              <a:t>electronic mail</a:t>
            </a:r>
          </a:p>
          <a:p>
            <a:pPr marL="738188" lvl="1" indent="-287338">
              <a:lnSpc>
                <a:spcPct val="100000"/>
              </a:lnSpc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SMTP, POP3, IMAP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2.4 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DNS</a:t>
            </a:r>
          </a:p>
          <a:p>
            <a:pPr marL="457200" indent="-457200">
              <a:buFont typeface="Wingdings" charset="2"/>
              <a:buChar char="§"/>
              <a:defRPr/>
            </a:pPr>
            <a:endParaRPr lang="en-US" sz="2400" dirty="0">
              <a:latin typeface="Gill Sans MT" charset="0"/>
            </a:endParaRPr>
          </a:p>
        </p:txBody>
      </p:sp>
      <p:sp>
        <p:nvSpPr>
          <p:cNvPr id="1433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2.5 P2P applications</a:t>
            </a:r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2.6 video streaming and content distribution networks</a:t>
            </a:r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2.7 socket programming with UDP and TCP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541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599E57EE-0211-4872-B8F3-CCBFBB8302E5}" type="slidenum">
              <a:rPr lang="en-US" altLang="en-US" sz="1200">
                <a:latin typeface="Tahoma" panose="020B0604030504040204" pitchFamily="34" charset="0"/>
              </a:rPr>
              <a:pPr/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45411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9906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1625"/>
            <a:ext cx="7772400" cy="91440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DNS: domain name system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54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511300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people: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many identifiers: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SSN, name, passport #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Internet hosts, routers: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IP address (32 bit) - used for addressing datagrams</a:t>
            </a:r>
          </a:p>
          <a:p>
            <a:pPr lvl="1"/>
            <a:r>
              <a:rPr lang="ja-JP" altLang="en-US" smtClean="0">
                <a:ea typeface="ＭＳ Ｐゴシック" panose="020B0600070205080204" pitchFamily="34" charset="-128"/>
              </a:rPr>
              <a:t>“</a:t>
            </a:r>
            <a:r>
              <a:rPr lang="en-US" altLang="ja-JP" smtClean="0">
                <a:ea typeface="ＭＳ Ｐゴシック" panose="020B0600070205080204" pitchFamily="34" charset="-128"/>
              </a:rPr>
              <a:t>name</a:t>
            </a:r>
            <a:r>
              <a:rPr lang="ja-JP" altLang="en-US" smtClean="0">
                <a:ea typeface="ＭＳ Ｐゴシック" panose="020B0600070205080204" pitchFamily="34" charset="-128"/>
              </a:rPr>
              <a:t>”</a:t>
            </a:r>
            <a:r>
              <a:rPr lang="en-US" altLang="ja-JP" smtClean="0">
                <a:ea typeface="ＭＳ Ｐゴシック" panose="020B0600070205080204" pitchFamily="34" charset="-128"/>
              </a:rPr>
              <a:t>, e.g., www.yahoo.com - used by humans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u="sng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Q: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how to map between IP address and name, and vice versa ?</a:t>
            </a:r>
          </a:p>
        </p:txBody>
      </p:sp>
      <p:sp>
        <p:nvSpPr>
          <p:cNvPr id="16999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489075"/>
            <a:ext cx="4283075" cy="50069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Domain Name System:</a:t>
            </a:r>
          </a:p>
          <a:p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distributed database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implemented in hierarchy of many </a:t>
            </a: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name servers</a:t>
            </a:r>
            <a:endParaRPr lang="en-US" altLang="en-US" sz="2400" smtClean="0">
              <a:solidFill>
                <a:srgbClr val="000099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application-layer protocol: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hosts, name servers communicate to </a:t>
            </a: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resolve</a:t>
            </a:r>
            <a:r>
              <a:rPr lang="en-US" altLang="en-US" sz="240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names (address/name translation)</a:t>
            </a:r>
          </a:p>
          <a:p>
            <a:pPr lvl="1">
              <a:lnSpc>
                <a:spcPct val="90000"/>
              </a:lnSpc>
            </a:pPr>
            <a:r>
              <a:rPr lang="en-US" altLang="en-US" sz="2200" smtClean="0">
                <a:ea typeface="ＭＳ Ｐゴシック" panose="020B0600070205080204" pitchFamily="34" charset="-128"/>
              </a:rPr>
              <a:t>note: core Internet function, implemented as application-layer protocol</a:t>
            </a:r>
          </a:p>
          <a:p>
            <a:pPr lvl="1">
              <a:lnSpc>
                <a:spcPct val="90000"/>
              </a:lnSpc>
            </a:pPr>
            <a:r>
              <a:rPr lang="en-US" altLang="en-US" sz="2200" smtClean="0">
                <a:ea typeface="ＭＳ Ｐゴシック" panose="020B0600070205080204" pitchFamily="34" charset="-128"/>
              </a:rPr>
              <a:t>complexity at network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smtClean="0">
                <a:ea typeface="ＭＳ Ｐゴシック" panose="020B0600070205080204" pitchFamily="34" charset="-128"/>
              </a:rPr>
              <a:t>s 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200" smtClean="0">
                <a:ea typeface="ＭＳ Ｐゴシック" panose="020B0600070205080204" pitchFamily="34" charset="-128"/>
              </a:rPr>
              <a:t>edge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”</a:t>
            </a:r>
            <a:endParaRPr lang="en-US" altLang="en-US" sz="220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74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9C96D473-479F-4659-BBA9-E555016FC6E1}" type="slidenum">
              <a:rPr lang="en-US" altLang="en-US" sz="1200">
                <a:latin typeface="Tahoma" panose="020B0604030504040204" pitchFamily="34" charset="0"/>
              </a:rPr>
              <a:pPr/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7475"/>
            <a:ext cx="7772400" cy="114300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DNS: services, structure 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271588"/>
            <a:ext cx="4191000" cy="22637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why not centralize DNS?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single point of failure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traffic volume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distant centralized database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maintenance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31838" y="1300163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DNS services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hostname to IP address translation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host aliasing</a:t>
            </a:r>
          </a:p>
          <a:p>
            <a:pPr lvl="1"/>
            <a:r>
              <a:rPr lang="en-US" altLang="en-US" sz="2000" smtClean="0">
                <a:ea typeface="ＭＳ Ｐゴシック" panose="020B0600070205080204" pitchFamily="34" charset="-128"/>
              </a:rPr>
              <a:t>canonical, alias names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mail server aliasing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load distribution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replicated Web servers: many IP addresses correspond to one name</a:t>
            </a:r>
          </a:p>
          <a:p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pic>
        <p:nvPicPr>
          <p:cNvPr id="147462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91598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5208588" y="3429000"/>
            <a:ext cx="2906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A: </a:t>
            </a:r>
            <a:r>
              <a:rPr lang="en-US" altLang="en-US" sz="2800" i="1">
                <a:solidFill>
                  <a:srgbClr val="CC0000"/>
                </a:solidFill>
              </a:rPr>
              <a:t>doesn‘t</a:t>
            </a:r>
            <a:r>
              <a:rPr lang="en-US" altLang="ja-JP" sz="2800" i="1">
                <a:solidFill>
                  <a:srgbClr val="CC0000"/>
                </a:solidFill>
              </a:rPr>
              <a:t> scale!</a:t>
            </a:r>
            <a:endParaRPr lang="en-US" alt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495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AF0F09F4-E427-4323-827C-6C4317983EAC}" type="slidenum">
              <a:rPr lang="en-US" altLang="en-US" sz="1200">
                <a:latin typeface="Tahoma" panose="020B0604030504040204" pitchFamily="34" charset="0"/>
              </a:rPr>
              <a:pPr/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49507" name="Group 23"/>
          <p:cNvGrpSpPr>
            <a:grpSpLocks/>
          </p:cNvGrpSpPr>
          <p:nvPr/>
        </p:nvGrpSpPr>
        <p:grpSpPr bwMode="auto">
          <a:xfrm>
            <a:off x="438150" y="1193800"/>
            <a:ext cx="8335494" cy="2444750"/>
            <a:chOff x="230" y="576"/>
            <a:chExt cx="5591" cy="1757"/>
          </a:xfrm>
        </p:grpSpPr>
        <p:sp>
          <p:nvSpPr>
            <p:cNvPr id="149513" name="Text Box 2"/>
            <p:cNvSpPr txBox="1">
              <a:spLocks noChangeArrowheads="1"/>
            </p:cNvSpPr>
            <p:nvPr/>
          </p:nvSpPr>
          <p:spPr bwMode="auto">
            <a:xfrm>
              <a:off x="2256" y="576"/>
              <a:ext cx="138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Root DNS Servers</a:t>
              </a:r>
            </a:p>
          </p:txBody>
        </p:sp>
        <p:sp>
          <p:nvSpPr>
            <p:cNvPr id="149514" name="Text Box 4"/>
            <p:cNvSpPr txBox="1">
              <a:spLocks noChangeArrowheads="1"/>
            </p:cNvSpPr>
            <p:nvPr/>
          </p:nvSpPr>
          <p:spPr bwMode="auto">
            <a:xfrm>
              <a:off x="528" y="1344"/>
              <a:ext cx="132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com DNS servers</a:t>
              </a:r>
            </a:p>
          </p:txBody>
        </p:sp>
        <p:sp>
          <p:nvSpPr>
            <p:cNvPr id="149515" name="Text Box 5"/>
            <p:cNvSpPr txBox="1">
              <a:spLocks noChangeArrowheads="1"/>
            </p:cNvSpPr>
            <p:nvPr/>
          </p:nvSpPr>
          <p:spPr bwMode="auto">
            <a:xfrm>
              <a:off x="2304" y="1296"/>
              <a:ext cx="125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org DNS servers</a:t>
              </a:r>
            </a:p>
          </p:txBody>
        </p:sp>
        <p:sp>
          <p:nvSpPr>
            <p:cNvPr id="149516" name="Text Box 6"/>
            <p:cNvSpPr txBox="1">
              <a:spLocks noChangeArrowheads="1"/>
            </p:cNvSpPr>
            <p:nvPr/>
          </p:nvSpPr>
          <p:spPr bwMode="auto">
            <a:xfrm>
              <a:off x="4032" y="1296"/>
              <a:ext cx="129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edu DNS servers</a:t>
              </a:r>
            </a:p>
          </p:txBody>
        </p:sp>
        <p:sp>
          <p:nvSpPr>
            <p:cNvPr id="149517" name="Line 7"/>
            <p:cNvSpPr>
              <a:spLocks noChangeShapeType="1"/>
            </p:cNvSpPr>
            <p:nvPr/>
          </p:nvSpPr>
          <p:spPr bwMode="auto">
            <a:xfrm flipH="1">
              <a:off x="1344" y="864"/>
              <a:ext cx="1392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18" name="Line 8"/>
            <p:cNvSpPr>
              <a:spLocks noChangeShapeType="1"/>
            </p:cNvSpPr>
            <p:nvPr/>
          </p:nvSpPr>
          <p:spPr bwMode="auto">
            <a:xfrm>
              <a:off x="2928" y="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19" name="Line 9"/>
            <p:cNvSpPr>
              <a:spLocks noChangeShapeType="1"/>
            </p:cNvSpPr>
            <p:nvPr/>
          </p:nvSpPr>
          <p:spPr bwMode="auto">
            <a:xfrm>
              <a:off x="3168" y="864"/>
              <a:ext cx="144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0" name="Text Box 10"/>
            <p:cNvSpPr txBox="1">
              <a:spLocks noChangeArrowheads="1"/>
            </p:cNvSpPr>
            <p:nvPr/>
          </p:nvSpPr>
          <p:spPr bwMode="auto">
            <a:xfrm>
              <a:off x="3878" y="1752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/>
                <a:t>clarku.edu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/>
                <a:t>DNS </a:t>
              </a:r>
              <a:r>
                <a:rPr lang="en-US" altLang="en-US" sz="1800" dirty="0"/>
                <a:t>servers</a:t>
              </a:r>
            </a:p>
          </p:txBody>
        </p:sp>
        <p:sp>
          <p:nvSpPr>
            <p:cNvPr id="149521" name="Text Box 11"/>
            <p:cNvSpPr txBox="1">
              <a:spLocks noChangeArrowheads="1"/>
            </p:cNvSpPr>
            <p:nvPr/>
          </p:nvSpPr>
          <p:spPr bwMode="auto">
            <a:xfrm>
              <a:off x="4742" y="1752"/>
              <a:ext cx="1079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/>
                <a:t>holycross.edu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DNS servers</a:t>
              </a:r>
            </a:p>
          </p:txBody>
        </p:sp>
        <p:sp>
          <p:nvSpPr>
            <p:cNvPr id="149522" name="Line 12"/>
            <p:cNvSpPr>
              <a:spLocks noChangeShapeType="1"/>
            </p:cNvSpPr>
            <p:nvPr/>
          </p:nvSpPr>
          <p:spPr bwMode="auto">
            <a:xfrm flipH="1">
              <a:off x="4224" y="1536"/>
              <a:ext cx="33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3" name="Line 13"/>
            <p:cNvSpPr>
              <a:spLocks noChangeShapeType="1"/>
            </p:cNvSpPr>
            <p:nvPr/>
          </p:nvSpPr>
          <p:spPr bwMode="auto">
            <a:xfrm>
              <a:off x="4848" y="1536"/>
              <a:ext cx="28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4" name="Text Box 14"/>
            <p:cNvSpPr txBox="1">
              <a:spLocks noChangeArrowheads="1"/>
            </p:cNvSpPr>
            <p:nvPr/>
          </p:nvSpPr>
          <p:spPr bwMode="auto">
            <a:xfrm>
              <a:off x="230" y="1848"/>
              <a:ext cx="1010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yahoo.com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DNS servers</a:t>
              </a:r>
            </a:p>
          </p:txBody>
        </p:sp>
        <p:sp>
          <p:nvSpPr>
            <p:cNvPr id="149525" name="Text Box 15"/>
            <p:cNvSpPr txBox="1">
              <a:spLocks noChangeArrowheads="1"/>
            </p:cNvSpPr>
            <p:nvPr/>
          </p:nvSpPr>
          <p:spPr bwMode="auto">
            <a:xfrm>
              <a:off x="1248" y="1872"/>
              <a:ext cx="1001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amazon.com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DNS servers</a:t>
              </a:r>
            </a:p>
          </p:txBody>
        </p:sp>
        <p:sp>
          <p:nvSpPr>
            <p:cNvPr id="149526" name="Line 16"/>
            <p:cNvSpPr>
              <a:spLocks noChangeShapeType="1"/>
            </p:cNvSpPr>
            <p:nvPr/>
          </p:nvSpPr>
          <p:spPr bwMode="auto">
            <a:xfrm flipH="1">
              <a:off x="768" y="1584"/>
              <a:ext cx="192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7" name="Line 17"/>
            <p:cNvSpPr>
              <a:spLocks noChangeShapeType="1"/>
            </p:cNvSpPr>
            <p:nvPr/>
          </p:nvSpPr>
          <p:spPr bwMode="auto">
            <a:xfrm>
              <a:off x="1392" y="1584"/>
              <a:ext cx="24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8" name="Text Box 18"/>
            <p:cNvSpPr txBox="1">
              <a:spLocks noChangeArrowheads="1"/>
            </p:cNvSpPr>
            <p:nvPr/>
          </p:nvSpPr>
          <p:spPr bwMode="auto">
            <a:xfrm>
              <a:off x="2534" y="1799"/>
              <a:ext cx="993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pbs.org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DNS servers</a:t>
              </a:r>
            </a:p>
          </p:txBody>
        </p:sp>
        <p:sp>
          <p:nvSpPr>
            <p:cNvPr id="149529" name="Line 19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9508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161925"/>
            <a:ext cx="8023225" cy="936625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DNS: a distributed, hierarchical database</a:t>
            </a:r>
          </a:p>
        </p:txBody>
      </p:sp>
      <p:sp>
        <p:nvSpPr>
          <p:cNvPr id="149509" name="Rectangle 22"/>
          <p:cNvSpPr>
            <a:spLocks noGrp="1" noChangeArrowheads="1"/>
          </p:cNvSpPr>
          <p:nvPr>
            <p:ph type="body" sz="half" idx="2"/>
          </p:nvPr>
        </p:nvSpPr>
        <p:spPr>
          <a:xfrm>
            <a:off x="520700" y="3971925"/>
            <a:ext cx="8172450" cy="2133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client wants IP for www.amazon.com; 1</a:t>
            </a:r>
            <a:r>
              <a:rPr lang="en-US" altLang="en-US" sz="2400" i="1" baseline="30000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en-US" sz="2400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 approximation:</a:t>
            </a:r>
          </a:p>
          <a:p>
            <a:r>
              <a:rPr lang="en-US" altLang="en-US" sz="2200" smtClean="0">
                <a:ea typeface="ＭＳ Ｐゴシック" panose="020B0600070205080204" pitchFamily="34" charset="-128"/>
              </a:rPr>
              <a:t>client queries root server to find com DNS server</a:t>
            </a:r>
          </a:p>
          <a:p>
            <a:r>
              <a:rPr lang="en-US" altLang="en-US" sz="2200" smtClean="0">
                <a:ea typeface="ＭＳ Ｐゴシック" panose="020B0600070205080204" pitchFamily="34" charset="-128"/>
              </a:rPr>
              <a:t>client queries .com DNS server to get amazon.com DNS server</a:t>
            </a:r>
          </a:p>
          <a:p>
            <a:r>
              <a:rPr lang="en-US" altLang="en-US" sz="2200" smtClean="0">
                <a:ea typeface="ＭＳ Ｐゴシック" panose="020B0600070205080204" pitchFamily="34" charset="-128"/>
              </a:rPr>
              <a:t>client queries amazon.com DNS server to get  IP address for www.amazon.com</a:t>
            </a:r>
          </a:p>
        </p:txBody>
      </p:sp>
      <p:pic>
        <p:nvPicPr>
          <p:cNvPr id="149510" name="Picture 28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849313"/>
            <a:ext cx="8043863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11" name="Text Box 29"/>
          <p:cNvSpPr txBox="1">
            <a:spLocks noChangeArrowheads="1"/>
          </p:cNvSpPr>
          <p:nvPr/>
        </p:nvSpPr>
        <p:spPr bwMode="auto">
          <a:xfrm>
            <a:off x="3957638" y="168751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…</a:t>
            </a:r>
          </a:p>
        </p:txBody>
      </p:sp>
      <p:sp>
        <p:nvSpPr>
          <p:cNvPr id="149512" name="Text Box 30"/>
          <p:cNvSpPr txBox="1">
            <a:spLocks noChangeArrowheads="1"/>
          </p:cNvSpPr>
          <p:nvPr/>
        </p:nvSpPr>
        <p:spPr bwMode="auto">
          <a:xfrm>
            <a:off x="4521200" y="16859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515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9809E8F1-CD49-43D8-A38A-001276019047}" type="slidenum">
              <a:rPr lang="en-US" altLang="en-US" sz="1200">
                <a:latin typeface="Tahoma" panose="020B0604030504040204" pitchFamily="34" charset="0"/>
              </a:rPr>
              <a:pPr/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2250"/>
            <a:ext cx="7772400" cy="88265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DNS: root name servers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51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4188" y="1362075"/>
            <a:ext cx="8478837" cy="4648200"/>
          </a:xfrm>
        </p:spPr>
        <p:txBody>
          <a:bodyPr/>
          <a:lstStyle/>
          <a:p>
            <a:r>
              <a:rPr lang="en-US" altLang="en-US" sz="2400" smtClean="0">
                <a:ea typeface="ＭＳ Ｐゴシック" panose="020B0600070205080204" pitchFamily="34" charset="-128"/>
              </a:rPr>
              <a:t>contacted by local name server that can not resolve name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root name server:</a:t>
            </a:r>
          </a:p>
          <a:p>
            <a:pPr lvl="1"/>
            <a:r>
              <a:rPr lang="en-US" altLang="en-US" sz="2200" smtClean="0">
                <a:ea typeface="ＭＳ Ｐゴシック" panose="020B0600070205080204" pitchFamily="34" charset="-128"/>
              </a:rPr>
              <a:t>contacts authoritative name server if name mapping not known</a:t>
            </a:r>
          </a:p>
          <a:p>
            <a:pPr lvl="1"/>
            <a:r>
              <a:rPr lang="en-US" altLang="en-US" sz="2200" smtClean="0">
                <a:ea typeface="ＭＳ Ｐゴシック" panose="020B0600070205080204" pitchFamily="34" charset="-128"/>
              </a:rPr>
              <a:t>gets mapping</a:t>
            </a:r>
          </a:p>
          <a:p>
            <a:pPr lvl="1"/>
            <a:r>
              <a:rPr lang="en-US" altLang="en-US" sz="2200" smtClean="0">
                <a:ea typeface="ＭＳ Ｐゴシック" panose="020B0600070205080204" pitchFamily="34" charset="-128"/>
              </a:rPr>
              <a:t>returns mapping to local name server</a:t>
            </a:r>
          </a:p>
        </p:txBody>
      </p:sp>
      <p:sp>
        <p:nvSpPr>
          <p:cNvPr id="176133" name="Rectangle 20"/>
          <p:cNvSpPr>
            <a:spLocks noChangeArrowheads="1"/>
          </p:cNvSpPr>
          <p:nvPr/>
        </p:nvSpPr>
        <p:spPr bwMode="auto">
          <a:xfrm>
            <a:off x="6096000" y="4992688"/>
            <a:ext cx="2957513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i="1"/>
              <a:t> 13 logical root name </a:t>
            </a:r>
            <a:r>
              <a:rPr lang="ja-JP" altLang="en-US" i="1"/>
              <a:t>“</a:t>
            </a:r>
            <a:r>
              <a:rPr lang="en-US" altLang="ja-JP" i="1"/>
              <a:t>servers</a:t>
            </a:r>
            <a:r>
              <a:rPr lang="ja-JP" altLang="en-US" i="1"/>
              <a:t>”</a:t>
            </a:r>
            <a:r>
              <a:rPr lang="en-US" altLang="ja-JP" i="1"/>
              <a:t> worldwide</a:t>
            </a:r>
          </a:p>
          <a:p>
            <a:pPr>
              <a:lnSpc>
                <a:spcPct val="85000"/>
              </a:lnSpc>
              <a:buClr>
                <a:srgbClr val="00009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ja-JP" sz="1800" i="1"/>
              <a:t>each “server” replicated many times</a:t>
            </a:r>
          </a:p>
        </p:txBody>
      </p:sp>
      <p:sp>
        <p:nvSpPr>
          <p:cNvPr id="151558" name="AutoShape 22"/>
          <p:cNvSpPr>
            <a:spLocks noChangeAspect="1" noChangeArrowheads="1"/>
          </p:cNvSpPr>
          <p:nvPr/>
        </p:nvSpPr>
        <p:spPr bwMode="auto">
          <a:xfrm>
            <a:off x="481013" y="3581400"/>
            <a:ext cx="5784850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>
              <a:latin typeface="Comic Sans MS" panose="030F0702030302020204" pitchFamily="66" charset="0"/>
            </a:endParaRPr>
          </a:p>
        </p:txBody>
      </p:sp>
      <p:pic>
        <p:nvPicPr>
          <p:cNvPr id="151559" name="Picture 23" descr="worl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3" y="4378325"/>
            <a:ext cx="4319587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0" name="Text Box 25"/>
          <p:cNvSpPr txBox="1">
            <a:spLocks noChangeArrowheads="1"/>
          </p:cNvSpPr>
          <p:nvPr/>
        </p:nvSpPr>
        <p:spPr bwMode="auto">
          <a:xfrm>
            <a:off x="207963" y="5160963"/>
            <a:ext cx="2090737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a. Verisign, Los Angeles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   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b. USC-ISI Marina del Rey,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l. ICANN Los Angeles,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   (41 other sites)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1561" name="Freeform 26"/>
          <p:cNvSpPr>
            <a:spLocks/>
          </p:cNvSpPr>
          <p:nvPr/>
        </p:nvSpPr>
        <p:spPr bwMode="auto">
          <a:xfrm>
            <a:off x="1757363" y="5113338"/>
            <a:ext cx="531812" cy="341312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2" name="Text Box 27"/>
          <p:cNvSpPr txBox="1">
            <a:spLocks noChangeArrowheads="1"/>
          </p:cNvSpPr>
          <p:nvPr/>
        </p:nvSpPr>
        <p:spPr bwMode="auto">
          <a:xfrm>
            <a:off x="204788" y="4333875"/>
            <a:ext cx="194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e. NASA Mt View,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f. Internet Software C.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Palo Alto, CA (and 48 other   sites)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1563" name="Freeform 28"/>
          <p:cNvSpPr>
            <a:spLocks/>
          </p:cNvSpPr>
          <p:nvPr/>
        </p:nvSpPr>
        <p:spPr bwMode="auto">
          <a:xfrm flipV="1">
            <a:off x="1423988" y="4868863"/>
            <a:ext cx="817562" cy="184150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Text Box 29"/>
          <p:cNvSpPr txBox="1">
            <a:spLocks noChangeArrowheads="1"/>
          </p:cNvSpPr>
          <p:nvPr/>
        </p:nvSpPr>
        <p:spPr bwMode="auto">
          <a:xfrm>
            <a:off x="4297363" y="3973513"/>
            <a:ext cx="2278062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i. Netnod, Stockholm (37 other sites)</a:t>
            </a:r>
          </a:p>
        </p:txBody>
      </p:sp>
      <p:sp>
        <p:nvSpPr>
          <p:cNvPr id="151565" name="Freeform 30"/>
          <p:cNvSpPr>
            <a:spLocks/>
          </p:cNvSpPr>
          <p:nvPr/>
        </p:nvSpPr>
        <p:spPr bwMode="auto">
          <a:xfrm>
            <a:off x="3932238" y="4068763"/>
            <a:ext cx="446087" cy="65405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6" name="Text Box 31"/>
          <p:cNvSpPr txBox="1">
            <a:spLocks noChangeArrowheads="1"/>
          </p:cNvSpPr>
          <p:nvPr/>
        </p:nvSpPr>
        <p:spPr bwMode="auto">
          <a:xfrm>
            <a:off x="4333875" y="3684588"/>
            <a:ext cx="25193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k. RIPE London (17 other sites)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1567" name="Freeform 32"/>
          <p:cNvSpPr>
            <a:spLocks/>
          </p:cNvSpPr>
          <p:nvPr/>
        </p:nvSpPr>
        <p:spPr bwMode="auto">
          <a:xfrm>
            <a:off x="3751263" y="3862388"/>
            <a:ext cx="615950" cy="946150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8" name="Text Box 33"/>
          <p:cNvSpPr txBox="1">
            <a:spLocks noChangeArrowheads="1"/>
          </p:cNvSpPr>
          <p:nvPr/>
        </p:nvSpPr>
        <p:spPr bwMode="auto">
          <a:xfrm>
            <a:off x="5911850" y="4303713"/>
            <a:ext cx="17668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m. WIDE Tokyo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(5 other sites)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1569" name="Freeform 34"/>
          <p:cNvSpPr>
            <a:spLocks/>
          </p:cNvSpPr>
          <p:nvPr/>
        </p:nvSpPr>
        <p:spPr bwMode="auto">
          <a:xfrm>
            <a:off x="5575300" y="4598988"/>
            <a:ext cx="400050" cy="4318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70" name="Text Box 35"/>
          <p:cNvSpPr txBox="1">
            <a:spLocks noChangeArrowheads="1"/>
          </p:cNvSpPr>
          <p:nvPr/>
        </p:nvSpPr>
        <p:spPr bwMode="auto">
          <a:xfrm>
            <a:off x="1597025" y="3541713"/>
            <a:ext cx="259873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c. Cogent, Herndon, VA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d. U Maryland College Park,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h. ARL Aberdeen,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j. Verisign, Dulles VA (69 other sites 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151571" name="Picture 24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84238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1572" name="Straight Arrow Connector 2"/>
          <p:cNvCxnSpPr>
            <a:cxnSpLocks noChangeShapeType="1"/>
          </p:cNvCxnSpPr>
          <p:nvPr/>
        </p:nvCxnSpPr>
        <p:spPr bwMode="auto">
          <a:xfrm flipH="1">
            <a:off x="2878138" y="4278313"/>
            <a:ext cx="7937" cy="690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1573" name="Text Box 35"/>
          <p:cNvSpPr txBox="1">
            <a:spLocks noChangeArrowheads="1"/>
          </p:cNvSpPr>
          <p:nvPr/>
        </p:nvSpPr>
        <p:spPr bwMode="auto">
          <a:xfrm>
            <a:off x="1550988" y="5889625"/>
            <a:ext cx="1470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000000"/>
                </a:solidFill>
              </a:rPr>
              <a:t>g. US DoD Columbus, OH (5 other sites)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51574" name="Straight Arrow Connector 24"/>
          <p:cNvCxnSpPr>
            <a:cxnSpLocks noChangeShapeType="1"/>
            <a:stCxn id="151573" idx="0"/>
          </p:cNvCxnSpPr>
          <p:nvPr/>
        </p:nvCxnSpPr>
        <p:spPr bwMode="auto">
          <a:xfrm flipV="1">
            <a:off x="2286000" y="4945063"/>
            <a:ext cx="481013" cy="944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536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F561012F-1EEA-4AD9-843C-FE2FA58FE2DF}" type="slidenum">
              <a:rPr lang="en-US" altLang="en-US" sz="1200">
                <a:latin typeface="Tahoma" panose="020B0604030504040204" pitchFamily="34" charset="0"/>
              </a:rPr>
              <a:pPr/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3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4950"/>
            <a:ext cx="7772400" cy="9144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TLD, authoritative servers</a:t>
            </a:r>
          </a:p>
        </p:txBody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975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top-level domain (TLD) servers: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responsible for com, org, net, edu, aero, jobs, museums, and all top-level country domains, e.g.: uk, fr, ca, jp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Network Solutions maintains servers for .com TLD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Educause for .edu TLD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authoritative DNS servers:</a:t>
            </a:r>
            <a:r>
              <a:rPr lang="en-US" altLang="en-US" smtClean="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organization</a:t>
            </a:r>
            <a:r>
              <a:rPr lang="ja-JP" altLang="en-US" smtClean="0"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ea typeface="ＭＳ Ｐゴシック" panose="020B0600070205080204" pitchFamily="34" charset="-128"/>
              </a:rPr>
              <a:t>s own DNS server(s), providing authoritative hostname to IP mappings for organization</a:t>
            </a:r>
            <a:r>
              <a:rPr lang="ja-JP" altLang="en-US" smtClean="0"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ea typeface="ＭＳ Ｐゴシック" panose="020B0600070205080204" pitchFamily="34" charset="-128"/>
              </a:rPr>
              <a:t>s named hosts 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can be maintained by organization or service provider</a:t>
            </a:r>
          </a:p>
          <a:p>
            <a:pPr lvl="1"/>
            <a:endParaRPr lang="en-US" altLang="en-US" smtClean="0">
              <a:ea typeface="ＭＳ Ｐゴシック" panose="020B0600070205080204" pitchFamily="34" charset="-128"/>
            </a:endParaRPr>
          </a:p>
        </p:txBody>
      </p:sp>
      <p:pic>
        <p:nvPicPr>
          <p:cNvPr id="153605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9445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683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4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33795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97718981-253B-4B19-9FB1-C090E8B32035}" type="slidenum">
              <a:rPr lang="en-US" altLang="en-US" sz="1200">
                <a:latin typeface="Tahoma" panose="020B0604030504040204" pitchFamily="34" charset="0"/>
              </a:rPr>
              <a:pPr/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Chapter 2: outline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  <a:ea typeface="ＭＳ Ｐゴシック" charset="0"/>
              </a:rPr>
              <a:t>Last Class:</a:t>
            </a:r>
            <a:endParaRPr lang="en-US" dirty="0" smtClean="0">
              <a:latin typeface="Gill Sans MT" charset="0"/>
              <a:ea typeface="ＭＳ Ｐゴシック" charset="0"/>
            </a:endParaRP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  <a:ea typeface="ＭＳ Ｐゴシック" charset="0"/>
              </a:rPr>
              <a:t>2.1 </a:t>
            </a:r>
            <a:r>
              <a:rPr lang="en-US" dirty="0">
                <a:latin typeface="Gill Sans MT" charset="0"/>
                <a:ea typeface="ＭＳ Ｐゴシック" charset="0"/>
              </a:rPr>
              <a:t>principles of network applications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  <a:ea typeface="ＭＳ Ｐゴシック" charset="0"/>
              </a:rPr>
              <a:t>2.2 Web and </a:t>
            </a:r>
            <a:r>
              <a:rPr lang="en-US" dirty="0" smtClean="0">
                <a:latin typeface="Gill Sans MT" charset="0"/>
                <a:ea typeface="ＭＳ Ｐゴシック" charset="0"/>
              </a:rPr>
              <a:t>HTTP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endParaRPr lang="en-US" dirty="0">
              <a:latin typeface="Gill Sans MT" charset="0"/>
              <a:ea typeface="ＭＳ Ｐゴシック" charset="0"/>
            </a:endParaRP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Today:</a:t>
            </a:r>
            <a:endParaRPr lang="en-US" dirty="0">
              <a:solidFill>
                <a:srgbClr val="FF0000"/>
              </a:solidFill>
              <a:latin typeface="Gill Sans MT" charset="0"/>
              <a:ea typeface="ＭＳ Ｐゴシック" charset="0"/>
            </a:endParaRP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2.3 </a:t>
            </a:r>
            <a:r>
              <a:rPr lang="en-US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electronic mail</a:t>
            </a:r>
          </a:p>
          <a:p>
            <a:pPr marL="738188" lvl="1" indent="-287338">
              <a:lnSpc>
                <a:spcPct val="100000"/>
              </a:lnSpc>
              <a:buFont typeface="Arial"/>
              <a:buChar char="•"/>
              <a:defRPr/>
            </a:pPr>
            <a:r>
              <a:rPr lang="en-US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SMTP, POP3, IMAP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2.4 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DNS</a:t>
            </a:r>
          </a:p>
          <a:p>
            <a:pPr marL="512763" indent="-512763">
              <a:lnSpc>
                <a:spcPct val="100000"/>
              </a:lnSpc>
              <a:buNone/>
              <a:defRPr/>
            </a:pPr>
            <a:r>
              <a:rPr lang="en-US" altLang="en-US" dirty="0">
                <a:solidFill>
                  <a:srgbClr val="FF0000"/>
                </a:solidFill>
              </a:rPr>
              <a:t>2.5 P2P applications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endParaRPr lang="en-US" dirty="0">
              <a:latin typeface="Gill Sans MT" charset="0"/>
              <a:ea typeface="ＭＳ Ｐゴシック" charset="0"/>
            </a:endParaRPr>
          </a:p>
          <a:p>
            <a:pPr marL="457200" indent="-457200">
              <a:buFont typeface="Wingdings" charset="2"/>
              <a:buChar char="§"/>
              <a:defRPr/>
            </a:pPr>
            <a:endParaRPr lang="en-US" sz="2400" dirty="0">
              <a:latin typeface="Gill Sans MT" charset="0"/>
              <a:ea typeface="ＭＳ Ｐゴシック" charset="0"/>
            </a:endParaRPr>
          </a:p>
        </p:txBody>
      </p:sp>
      <p:sp>
        <p:nvSpPr>
          <p:cNvPr id="3379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Next Class:</a:t>
            </a:r>
            <a:endParaRPr lang="en-US" altLang="en-US" dirty="0" smtClean="0"/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2.6 video streaming and content distribution networks</a:t>
            </a:r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2.7 socket programming with UDP and TCP</a:t>
            </a:r>
          </a:p>
        </p:txBody>
      </p:sp>
    </p:spTree>
    <p:extLst>
      <p:ext uri="{BB962C8B-B14F-4D97-AF65-F5344CB8AC3E}">
        <p14:creationId xmlns:p14="http://schemas.microsoft.com/office/powerpoint/2010/main" val="35862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556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8C304E01-95F3-41EB-8B39-2E4BD33CF3B5}" type="slidenum">
              <a:rPr lang="en-US" altLang="en-US" sz="1200">
                <a:latin typeface="Tahoma" panose="020B0604030504040204" pitchFamily="34" charset="0"/>
              </a:rPr>
              <a:pPr/>
              <a:t>20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6538"/>
            <a:ext cx="7772400" cy="957262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Local </a:t>
            </a:r>
            <a:r>
              <a:rPr lang="en-US" altLang="en-US" sz="4000" smtClean="0">
                <a:ea typeface="ＭＳ Ｐゴシック" panose="020B0600070205080204" pitchFamily="34" charset="-128"/>
              </a:rPr>
              <a:t>DNS</a:t>
            </a:r>
            <a:r>
              <a:rPr lang="en-US" altLang="en-US" smtClean="0">
                <a:ea typeface="ＭＳ Ｐゴシック" panose="020B0600070205080204" pitchFamily="34" charset="-128"/>
              </a:rPr>
              <a:t> name server</a:t>
            </a:r>
          </a:p>
        </p:txBody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does not strictly belong to hierarchy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each ISP (residential ISP, company, university) has one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also called </a:t>
            </a:r>
            <a:r>
              <a:rPr lang="ja-JP" altLang="en-US" smtClean="0">
                <a:ea typeface="ＭＳ Ｐゴシック" panose="020B0600070205080204" pitchFamily="34" charset="-128"/>
              </a:rPr>
              <a:t>“</a:t>
            </a:r>
            <a:r>
              <a:rPr lang="en-US" altLang="ja-JP" smtClean="0">
                <a:ea typeface="ＭＳ Ｐゴシック" panose="020B0600070205080204" pitchFamily="34" charset="-128"/>
              </a:rPr>
              <a:t>default name server</a:t>
            </a:r>
            <a:r>
              <a:rPr lang="ja-JP" altLang="en-US" smtClean="0">
                <a:ea typeface="ＭＳ Ｐゴシック" panose="020B0600070205080204" pitchFamily="34" charset="-128"/>
              </a:rPr>
              <a:t>”</a:t>
            </a:r>
            <a:endParaRPr lang="en-US" altLang="ja-JP" smtClean="0"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when host makes DNS query, query is sent to its local DNS server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has local cache of recent name-to-address translation pairs (but may be out of date!)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acts as proxy, forwards query into hierarchy</a:t>
            </a:r>
          </a:p>
          <a:p>
            <a:pPr lvl="1"/>
            <a:endParaRPr lang="en-US" altLang="en-US" smtClean="0">
              <a:ea typeface="ＭＳ Ｐゴシック" panose="020B0600070205080204" pitchFamily="34" charset="-128"/>
            </a:endParaRPr>
          </a:p>
        </p:txBody>
      </p:sp>
      <p:pic>
        <p:nvPicPr>
          <p:cNvPr id="155653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969963"/>
            <a:ext cx="5548312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576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D25B0B8A-F3B9-4910-B14C-CCBA51926EDB}" type="slidenum">
              <a:rPr lang="en-US" altLang="en-US" sz="1200">
                <a:latin typeface="Tahoma" panose="020B0604030504040204" pitchFamily="34" charset="0"/>
              </a:rPr>
              <a:pPr/>
              <a:t>21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57699" name="Picture 7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28746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Text Box 5"/>
          <p:cNvSpPr txBox="1">
            <a:spLocks noChangeArrowheads="1"/>
          </p:cNvSpPr>
          <p:nvPr/>
        </p:nvSpPr>
        <p:spPr bwMode="auto">
          <a:xfrm>
            <a:off x="4172541" y="4881563"/>
            <a:ext cx="181491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requesting host</a:t>
            </a: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 smtClean="0">
                <a:solidFill>
                  <a:srgbClr val="000099"/>
                </a:solidFill>
              </a:rPr>
              <a:t>magee.clarku.edu</a:t>
            </a:r>
            <a:endParaRPr lang="en-US" altLang="en-US" sz="1600" i="1" dirty="0">
              <a:solidFill>
                <a:srgbClr val="000099"/>
              </a:solidFill>
            </a:endParaRPr>
          </a:p>
        </p:txBody>
      </p:sp>
      <p:sp>
        <p:nvSpPr>
          <p:cNvPr id="157701" name="Text Box 6"/>
          <p:cNvSpPr txBox="1">
            <a:spLocks noChangeArrowheads="1"/>
          </p:cNvSpPr>
          <p:nvPr/>
        </p:nvSpPr>
        <p:spPr bwMode="auto">
          <a:xfrm>
            <a:off x="6683375" y="5775325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gaia.cs.umass.edu</a:t>
            </a:r>
          </a:p>
        </p:txBody>
      </p:sp>
      <p:sp>
        <p:nvSpPr>
          <p:cNvPr id="157702" name="Text Box 17"/>
          <p:cNvSpPr txBox="1">
            <a:spLocks noChangeArrowheads="1"/>
          </p:cNvSpPr>
          <p:nvPr/>
        </p:nvSpPr>
        <p:spPr bwMode="auto">
          <a:xfrm>
            <a:off x="5791200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 DNS server</a:t>
            </a:r>
            <a:endParaRPr lang="en-US" altLang="en-US" sz="1600"/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 flipH="1" flipV="1">
            <a:off x="5286375" y="29162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1" name="Line 19"/>
          <p:cNvSpPr>
            <a:spLocks noChangeShapeType="1"/>
          </p:cNvSpPr>
          <p:nvPr/>
        </p:nvSpPr>
        <p:spPr bwMode="auto">
          <a:xfrm flipV="1">
            <a:off x="5400675" y="12207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2" name="Line 20"/>
          <p:cNvSpPr>
            <a:spLocks noChangeShapeType="1"/>
          </p:cNvSpPr>
          <p:nvPr/>
        </p:nvSpPr>
        <p:spPr bwMode="auto">
          <a:xfrm flipV="1">
            <a:off x="5686425" y="2382838"/>
            <a:ext cx="1485900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3" name="Line 21"/>
          <p:cNvSpPr>
            <a:spLocks noChangeShapeType="1"/>
          </p:cNvSpPr>
          <p:nvPr/>
        </p:nvSpPr>
        <p:spPr bwMode="auto">
          <a:xfrm flipH="1" flipV="1">
            <a:off x="5686425" y="2554288"/>
            <a:ext cx="1419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5610225" y="14493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>
            <a:off x="5476875" y="2933700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7709" name="Group 24"/>
          <p:cNvGrpSpPr>
            <a:grpSpLocks/>
          </p:cNvGrpSpPr>
          <p:nvPr/>
        </p:nvGrpSpPr>
        <p:grpSpPr bwMode="auto">
          <a:xfrm>
            <a:off x="4179888" y="3062288"/>
            <a:ext cx="1898650" cy="611187"/>
            <a:chOff x="2831" y="2132"/>
            <a:chExt cx="1196" cy="385"/>
          </a:xfrm>
        </p:grpSpPr>
        <p:sp>
          <p:nvSpPr>
            <p:cNvPr id="157863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57864" name="Text Box 26"/>
            <p:cNvSpPr txBox="1">
              <a:spLocks noChangeArrowheads="1"/>
            </p:cNvSpPr>
            <p:nvPr/>
          </p:nvSpPr>
          <p:spPr bwMode="auto">
            <a:xfrm>
              <a:off x="2831" y="2132"/>
              <a:ext cx="119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local DNS server</a:t>
              </a:r>
              <a:endParaRPr lang="en-US" altLang="en-US" sz="2400" dirty="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 dirty="0" smtClean="0">
                  <a:solidFill>
                    <a:srgbClr val="000099"/>
                  </a:solidFill>
                </a:rPr>
                <a:t>cube.clarku.edu</a:t>
              </a:r>
              <a:endParaRPr lang="en-US" altLang="en-US" sz="1600" i="1" dirty="0">
                <a:solidFill>
                  <a:srgbClr val="000099"/>
                </a:solidFill>
              </a:endParaRPr>
            </a:p>
          </p:txBody>
        </p:sp>
      </p:grp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4997450" y="3771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1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780" name="Text Box 28"/>
          <p:cNvSpPr txBox="1">
            <a:spLocks noChangeArrowheads="1"/>
          </p:cNvSpPr>
          <p:nvPr/>
        </p:nvSpPr>
        <p:spPr bwMode="auto">
          <a:xfrm>
            <a:off x="5540375" y="1438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2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5978525" y="1676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3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6292850" y="20859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4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783" name="Text Box 31"/>
          <p:cNvSpPr txBox="1">
            <a:spLocks noChangeArrowheads="1"/>
          </p:cNvSpPr>
          <p:nvPr/>
        </p:nvSpPr>
        <p:spPr bwMode="auto">
          <a:xfrm>
            <a:off x="6323013" y="2573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5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919913" y="36131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6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7716" name="Text Box 60"/>
          <p:cNvSpPr txBox="1">
            <a:spLocks noChangeArrowheads="1"/>
          </p:cNvSpPr>
          <p:nvPr/>
        </p:nvSpPr>
        <p:spPr bwMode="auto">
          <a:xfrm>
            <a:off x="6353175" y="4429125"/>
            <a:ext cx="239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authoritative DNS server</a:t>
            </a:r>
            <a:endParaRPr lang="en-US" alt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/>
              <a:t>dns.cs.umass.edu</a:t>
            </a:r>
            <a:endParaRPr lang="en-US" altLang="en-US" sz="1600"/>
          </a:p>
        </p:txBody>
      </p:sp>
      <p:sp>
        <p:nvSpPr>
          <p:cNvPr id="202813" name="Text Box 61"/>
          <p:cNvSpPr txBox="1">
            <a:spLocks noChangeArrowheads="1"/>
          </p:cNvSpPr>
          <p:nvPr/>
        </p:nvSpPr>
        <p:spPr bwMode="auto">
          <a:xfrm>
            <a:off x="6292850" y="3643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7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814" name="Text Box 62"/>
          <p:cNvSpPr txBox="1">
            <a:spLocks noChangeArrowheads="1"/>
          </p:cNvSpPr>
          <p:nvPr/>
        </p:nvSpPr>
        <p:spPr bwMode="auto">
          <a:xfrm>
            <a:off x="5549900" y="37909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8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202815" name="Line 63"/>
          <p:cNvSpPr>
            <a:spLocks noChangeShapeType="1"/>
          </p:cNvSpPr>
          <p:nvPr/>
        </p:nvSpPr>
        <p:spPr bwMode="auto">
          <a:xfrm>
            <a:off x="5619750" y="2714625"/>
            <a:ext cx="1493838" cy="13144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816" name="Line 64"/>
          <p:cNvSpPr>
            <a:spLocks noChangeShapeType="1"/>
          </p:cNvSpPr>
          <p:nvPr/>
        </p:nvSpPr>
        <p:spPr bwMode="auto">
          <a:xfrm flipH="1" flipV="1">
            <a:off x="5580063" y="2840038"/>
            <a:ext cx="1493837" cy="13017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21" name="Text Box 65"/>
          <p:cNvSpPr txBox="1">
            <a:spLocks noChangeArrowheads="1"/>
          </p:cNvSpPr>
          <p:nvPr/>
        </p:nvSpPr>
        <p:spPr bwMode="auto">
          <a:xfrm>
            <a:off x="6551613" y="1852613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TLD DNS server</a:t>
            </a:r>
            <a:endParaRPr lang="en-US" altLang="en-US" sz="1600"/>
          </a:p>
        </p:txBody>
      </p:sp>
      <p:sp>
        <p:nvSpPr>
          <p:cNvPr id="157722" name="Rectangle 66"/>
          <p:cNvSpPr>
            <a:spLocks noGrp="1" noChangeArrowheads="1"/>
          </p:cNvSpPr>
          <p:nvPr>
            <p:ph type="title"/>
          </p:nvPr>
        </p:nvSpPr>
        <p:spPr>
          <a:xfrm>
            <a:off x="533400" y="217488"/>
            <a:ext cx="4910138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4000" smtClean="0">
                <a:ea typeface="ＭＳ Ｐゴシック" panose="020B0600070205080204" pitchFamily="34" charset="-128"/>
              </a:rPr>
              <a:t>DNS name </a:t>
            </a:r>
            <a:br>
              <a:rPr lang="en-US" altLang="en-US" sz="4000" smtClean="0">
                <a:ea typeface="ＭＳ Ｐゴシック" panose="020B0600070205080204" pitchFamily="34" charset="-128"/>
              </a:rPr>
            </a:br>
            <a:r>
              <a:rPr lang="en-US" altLang="en-US" sz="4000" smtClean="0">
                <a:ea typeface="ＭＳ Ｐゴシック" panose="020B0600070205080204" pitchFamily="34" charset="-128"/>
              </a:rPr>
              <a:t>resolution example</a:t>
            </a:r>
          </a:p>
        </p:txBody>
      </p:sp>
      <p:sp>
        <p:nvSpPr>
          <p:cNvPr id="157723" name="Rectangle 67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725613"/>
            <a:ext cx="3565525" cy="4648200"/>
          </a:xfrm>
        </p:spPr>
        <p:txBody>
          <a:bodyPr/>
          <a:lstStyle/>
          <a:p>
            <a:r>
              <a:rPr lang="en-US" altLang="en-US" sz="2400" dirty="0" smtClean="0">
                <a:ea typeface="ＭＳ Ｐゴシック" panose="020B0600070205080204" pitchFamily="34" charset="-128"/>
              </a:rPr>
              <a:t>host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at magee.clarku.edu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wants IP address for gaia.cs.umass.edu</a:t>
            </a:r>
          </a:p>
        </p:txBody>
      </p:sp>
      <p:sp>
        <p:nvSpPr>
          <p:cNvPr id="157724" name="Rectangle 69"/>
          <p:cNvSpPr>
            <a:spLocks noChangeArrowheads="1"/>
          </p:cNvSpPr>
          <p:nvPr/>
        </p:nvSpPr>
        <p:spPr bwMode="auto">
          <a:xfrm>
            <a:off x="582613" y="3094038"/>
            <a:ext cx="3478212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iterated query: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contacted server replies with name of server to contact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ja-JP" altLang="en-US" sz="2400">
                <a:latin typeface="Gill Sans MT" panose="020B0502020104020203" pitchFamily="34" charset="0"/>
              </a:rPr>
              <a:t>“</a:t>
            </a:r>
            <a:r>
              <a:rPr lang="en-US" altLang="ja-JP" sz="2400">
                <a:latin typeface="Gill Sans MT" panose="020B0502020104020203" pitchFamily="34" charset="0"/>
              </a:rPr>
              <a:t>I don</a:t>
            </a:r>
            <a:r>
              <a:rPr lang="ja-JP" altLang="en-US" sz="2400">
                <a:latin typeface="Gill Sans MT" panose="020B0502020104020203" pitchFamily="34" charset="0"/>
              </a:rPr>
              <a:t>’</a:t>
            </a:r>
            <a:r>
              <a:rPr lang="en-US" altLang="ja-JP" sz="2400">
                <a:latin typeface="Gill Sans MT" panose="020B0502020104020203" pitchFamily="34" charset="0"/>
              </a:rPr>
              <a:t>t know this name, but ask this server</a:t>
            </a:r>
            <a:r>
              <a:rPr lang="ja-JP" altLang="en-US" sz="2400">
                <a:latin typeface="Gill Sans MT" panose="020B0502020104020203" pitchFamily="34" charset="0"/>
              </a:rPr>
              <a:t>”</a:t>
            </a:r>
            <a:endParaRPr lang="en-US" altLang="en-US" sz="2400">
              <a:latin typeface="Gill Sans MT" panose="020B0502020104020203" pitchFamily="34" charset="0"/>
            </a:endParaRPr>
          </a:p>
        </p:txBody>
      </p:sp>
      <p:grpSp>
        <p:nvGrpSpPr>
          <p:cNvPr id="157725" name="Group 86"/>
          <p:cNvGrpSpPr>
            <a:grpSpLocks/>
          </p:cNvGrpSpPr>
          <p:nvPr/>
        </p:nvGrpSpPr>
        <p:grpSpPr bwMode="auto">
          <a:xfrm flipH="1">
            <a:off x="7226300" y="5091113"/>
            <a:ext cx="925513" cy="795337"/>
            <a:chOff x="-44" y="1473"/>
            <a:chExt cx="981" cy="1105"/>
          </a:xfrm>
        </p:grpSpPr>
        <p:pic>
          <p:nvPicPr>
            <p:cNvPr id="157861" name="Picture 8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7862" name="Freeform 8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7726" name="Group 89"/>
          <p:cNvGrpSpPr>
            <a:grpSpLocks/>
          </p:cNvGrpSpPr>
          <p:nvPr/>
        </p:nvGrpSpPr>
        <p:grpSpPr bwMode="auto">
          <a:xfrm>
            <a:off x="4765675" y="4244975"/>
            <a:ext cx="925513" cy="795338"/>
            <a:chOff x="-44" y="1473"/>
            <a:chExt cx="981" cy="1105"/>
          </a:xfrm>
        </p:grpSpPr>
        <p:pic>
          <p:nvPicPr>
            <p:cNvPr id="157859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7860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7727" name="Group 125"/>
          <p:cNvGrpSpPr>
            <a:grpSpLocks/>
          </p:cNvGrpSpPr>
          <p:nvPr/>
        </p:nvGrpSpPr>
        <p:grpSpPr bwMode="auto">
          <a:xfrm>
            <a:off x="7226300" y="3743325"/>
            <a:ext cx="390525" cy="641350"/>
            <a:chOff x="4140" y="429"/>
            <a:chExt cx="1425" cy="2396"/>
          </a:xfrm>
        </p:grpSpPr>
        <p:sp>
          <p:nvSpPr>
            <p:cNvPr id="157827" name="Freeform 12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28" name="Rectangle 12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29" name="Freeform 12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30" name="Freeform 12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31" name="Rectangle 13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32" name="Group 13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7857" name="AutoShape 13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58" name="AutoShape 133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33" name="Rectangle 13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34" name="Group 13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7855" name="AutoShape 13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56" name="AutoShape 13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35" name="Rectangle 13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36" name="Rectangle 13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37" name="Group 14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7853" name="AutoShape 1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54" name="AutoShape 14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38" name="Freeform 14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839" name="Group 14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7851" name="AutoShape 14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52" name="AutoShape 146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40" name="Rectangle 14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41" name="Freeform 14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42" name="Freeform 14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43" name="Oval 15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44" name="Freeform 15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45" name="AutoShape 15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46" name="AutoShape 15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47" name="Oval 15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48" name="Oval 15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7849" name="Oval 15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50" name="Rectangle 15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7728" name="Group 158"/>
          <p:cNvGrpSpPr>
            <a:grpSpLocks/>
          </p:cNvGrpSpPr>
          <p:nvPr/>
        </p:nvGrpSpPr>
        <p:grpSpPr bwMode="auto">
          <a:xfrm>
            <a:off x="5222875" y="2230438"/>
            <a:ext cx="390525" cy="641350"/>
            <a:chOff x="4140" y="429"/>
            <a:chExt cx="1425" cy="2396"/>
          </a:xfrm>
        </p:grpSpPr>
        <p:sp>
          <p:nvSpPr>
            <p:cNvPr id="157795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96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97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98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99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00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7825" name="AutoShape 16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26" name="AutoShape 166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01" name="Rectangle 167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02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7823" name="AutoShape 1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24" name="AutoShape 170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03" name="Rectangle 171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04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805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7821" name="AutoShape 17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22" name="AutoShape 17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06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807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7819" name="AutoShape 178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820" name="AutoShape 179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808" name="Rectangle 180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09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10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11" name="Oval 183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12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813" name="AutoShape 185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14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15" name="Oval 187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16" name="Oval 188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7817" name="Oval 189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818" name="Rectangle 190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7729" name="Group 224"/>
          <p:cNvGrpSpPr>
            <a:grpSpLocks/>
          </p:cNvGrpSpPr>
          <p:nvPr/>
        </p:nvGrpSpPr>
        <p:grpSpPr bwMode="auto">
          <a:xfrm>
            <a:off x="6376988" y="968375"/>
            <a:ext cx="390525" cy="641350"/>
            <a:chOff x="4140" y="429"/>
            <a:chExt cx="1425" cy="2396"/>
          </a:xfrm>
        </p:grpSpPr>
        <p:sp>
          <p:nvSpPr>
            <p:cNvPr id="157763" name="Freeform 2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64" name="Rectangle 226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65" name="Freeform 2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66" name="Freeform 2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67" name="Rectangle 229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68" name="Group 2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7793" name="AutoShape 231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94" name="AutoShape 23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69" name="Rectangle 233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70" name="Group 2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7791" name="AutoShape 235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92" name="AutoShape 23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71" name="Rectangle 237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72" name="Rectangle 238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73" name="Group 2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7789" name="AutoShape 24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90" name="AutoShape 241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74" name="Freeform 2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775" name="Group 2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7787" name="AutoShape 244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88" name="AutoShape 245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76" name="Rectangle 246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77" name="Freeform 2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78" name="Freeform 2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79" name="Oval 249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80" name="Freeform 2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81" name="AutoShape 251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82" name="AutoShape 252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83" name="Oval 253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84" name="Oval 254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7785" name="Oval 255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86" name="Rectangle 256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7730" name="Group 257"/>
          <p:cNvGrpSpPr>
            <a:grpSpLocks/>
          </p:cNvGrpSpPr>
          <p:nvPr/>
        </p:nvGrpSpPr>
        <p:grpSpPr bwMode="auto">
          <a:xfrm>
            <a:off x="7192963" y="2220913"/>
            <a:ext cx="390525" cy="641350"/>
            <a:chOff x="4140" y="429"/>
            <a:chExt cx="1425" cy="2396"/>
          </a:xfrm>
        </p:grpSpPr>
        <p:sp>
          <p:nvSpPr>
            <p:cNvPr id="157731" name="Freeform 2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32" name="Rectangle 259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33" name="Freeform 2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34" name="Freeform 2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35" name="Rectangle 262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36" name="Group 2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7761" name="AutoShape 264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62" name="AutoShape 265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37" name="Rectangle 266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38" name="Group 2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7759" name="AutoShape 268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60" name="AutoShape 26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39" name="Rectangle 270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40" name="Rectangle 271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7741" name="Group 2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7757" name="AutoShape 273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58" name="AutoShape 274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42" name="Freeform 2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743" name="Group 2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7755" name="AutoShape 277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7756" name="AutoShape 278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7744" name="Rectangle 279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45" name="Freeform 2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46" name="Freeform 2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47" name="Oval 282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48" name="Freeform 2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749" name="AutoShape 28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50" name="AutoShape 285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51" name="Oval 286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52" name="Oval 287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7753" name="Oval 288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7754" name="Rectangle 289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0" grpId="0" animBg="1"/>
      <p:bldP spid="202771" grpId="0" animBg="1"/>
      <p:bldP spid="202772" grpId="0" animBg="1"/>
      <p:bldP spid="202773" grpId="0" animBg="1"/>
      <p:bldP spid="202774" grpId="0" animBg="1"/>
      <p:bldP spid="202775" grpId="0" animBg="1"/>
      <p:bldP spid="202779" grpId="0"/>
      <p:bldP spid="202780" grpId="0"/>
      <p:bldP spid="202781" grpId="0"/>
      <p:bldP spid="202782" grpId="0"/>
      <p:bldP spid="202783" grpId="0"/>
      <p:bldP spid="202784" grpId="0"/>
      <p:bldP spid="202813" grpId="0"/>
      <p:bldP spid="202814" grpId="0"/>
      <p:bldP spid="202815" grpId="0" animBg="1"/>
      <p:bldP spid="2028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597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E25F0C4E-BAD3-4FAE-93DD-F031FFF5BCF2}" type="slidenum">
              <a:rPr lang="en-US" altLang="en-US" sz="1200">
                <a:latin typeface="Tahoma" panose="020B0604030504040204" pitchFamily="34" charset="0"/>
              </a:rPr>
              <a:pPr/>
              <a:t>22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9747" name="Text Box 24"/>
          <p:cNvSpPr txBox="1">
            <a:spLocks noChangeArrowheads="1"/>
          </p:cNvSpPr>
          <p:nvPr/>
        </p:nvSpPr>
        <p:spPr bwMode="auto">
          <a:xfrm>
            <a:off x="7462838" y="32575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4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48" name="Text Box 25"/>
          <p:cNvSpPr txBox="1">
            <a:spLocks noChangeArrowheads="1"/>
          </p:cNvSpPr>
          <p:nvPr/>
        </p:nvSpPr>
        <p:spPr bwMode="auto">
          <a:xfrm>
            <a:off x="7005638" y="33337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5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49" name="Text Box 26"/>
          <p:cNvSpPr txBox="1">
            <a:spLocks noChangeArrowheads="1"/>
          </p:cNvSpPr>
          <p:nvPr/>
        </p:nvSpPr>
        <p:spPr bwMode="auto">
          <a:xfrm>
            <a:off x="6724650" y="1817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6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50" name="Line 60"/>
          <p:cNvSpPr>
            <a:spLocks noChangeShapeType="1"/>
          </p:cNvSpPr>
          <p:nvPr/>
        </p:nvSpPr>
        <p:spPr bwMode="auto">
          <a:xfrm>
            <a:off x="7440613" y="2941638"/>
            <a:ext cx="0" cy="6746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1" name="Line 61"/>
          <p:cNvSpPr>
            <a:spLocks noChangeShapeType="1"/>
          </p:cNvSpPr>
          <p:nvPr/>
        </p:nvSpPr>
        <p:spPr bwMode="auto">
          <a:xfrm flipH="1" flipV="1">
            <a:off x="7319963" y="2952750"/>
            <a:ext cx="0" cy="7191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2" name="Line 62"/>
          <p:cNvSpPr>
            <a:spLocks noChangeShapeType="1"/>
          </p:cNvSpPr>
          <p:nvPr/>
        </p:nvSpPr>
        <p:spPr bwMode="auto">
          <a:xfrm flipH="1" flipV="1">
            <a:off x="6799263" y="1541463"/>
            <a:ext cx="458787" cy="56673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3" name="Text Box 63"/>
          <p:cNvSpPr txBox="1">
            <a:spLocks noChangeArrowheads="1"/>
          </p:cNvSpPr>
          <p:nvPr/>
        </p:nvSpPr>
        <p:spPr bwMode="auto">
          <a:xfrm>
            <a:off x="7143750" y="13906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3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54" name="Rectangle 67"/>
          <p:cNvSpPr>
            <a:spLocks noChangeArrowheads="1"/>
          </p:cNvSpPr>
          <p:nvPr/>
        </p:nvSpPr>
        <p:spPr bwMode="auto">
          <a:xfrm>
            <a:off x="468313" y="1687513"/>
            <a:ext cx="3162300" cy="231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recursive query</a:t>
            </a:r>
            <a:r>
              <a:rPr lang="en-US" altLang="en-US" sz="2800" i="1">
                <a:solidFill>
                  <a:srgbClr val="CC0000"/>
                </a:solidFill>
                <a:latin typeface="Comic Sans MS" panose="030F0702030302020204" pitchFamily="66" charset="0"/>
              </a:rPr>
              <a:t>: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puts burden of name resolution on contacted name server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heavy load at upper levels of hierarchy?</a:t>
            </a:r>
          </a:p>
        </p:txBody>
      </p:sp>
      <p:sp>
        <p:nvSpPr>
          <p:cNvPr id="159755" name="Text Box 5"/>
          <p:cNvSpPr txBox="1">
            <a:spLocks noChangeArrowheads="1"/>
          </p:cNvSpPr>
          <p:nvPr/>
        </p:nvSpPr>
        <p:spPr bwMode="auto">
          <a:xfrm>
            <a:off x="4172540" y="4881563"/>
            <a:ext cx="181492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requesting host</a:t>
            </a: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dirty="0" smtClean="0">
                <a:solidFill>
                  <a:srgbClr val="000099"/>
                </a:solidFill>
              </a:rPr>
              <a:t>magee.clarku.edu</a:t>
            </a:r>
            <a:endParaRPr lang="en-US" altLang="en-US" sz="1600" i="1" dirty="0">
              <a:solidFill>
                <a:srgbClr val="000099"/>
              </a:solidFill>
            </a:endParaRPr>
          </a:p>
        </p:txBody>
      </p:sp>
      <p:sp>
        <p:nvSpPr>
          <p:cNvPr id="159756" name="Text Box 6"/>
          <p:cNvSpPr txBox="1">
            <a:spLocks noChangeArrowheads="1"/>
          </p:cNvSpPr>
          <p:nvPr/>
        </p:nvSpPr>
        <p:spPr bwMode="auto">
          <a:xfrm>
            <a:off x="6683375" y="5775325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gaia.cs.umass.edu</a:t>
            </a:r>
          </a:p>
        </p:txBody>
      </p:sp>
      <p:sp>
        <p:nvSpPr>
          <p:cNvPr id="159757" name="Text Box 17"/>
          <p:cNvSpPr txBox="1">
            <a:spLocks noChangeArrowheads="1"/>
          </p:cNvSpPr>
          <p:nvPr/>
        </p:nvSpPr>
        <p:spPr bwMode="auto">
          <a:xfrm>
            <a:off x="5791200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 DNS server</a:t>
            </a:r>
            <a:endParaRPr lang="en-US" altLang="en-US" sz="1600"/>
          </a:p>
        </p:txBody>
      </p:sp>
      <p:sp>
        <p:nvSpPr>
          <p:cNvPr id="159758" name="Line 18"/>
          <p:cNvSpPr>
            <a:spLocks noChangeShapeType="1"/>
          </p:cNvSpPr>
          <p:nvPr/>
        </p:nvSpPr>
        <p:spPr bwMode="auto">
          <a:xfrm flipH="1" flipV="1">
            <a:off x="5286375" y="29162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9" name="Line 19"/>
          <p:cNvSpPr>
            <a:spLocks noChangeShapeType="1"/>
          </p:cNvSpPr>
          <p:nvPr/>
        </p:nvSpPr>
        <p:spPr bwMode="auto">
          <a:xfrm flipV="1">
            <a:off x="5391150" y="12207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60" name="Line 22"/>
          <p:cNvSpPr>
            <a:spLocks noChangeShapeType="1"/>
          </p:cNvSpPr>
          <p:nvPr/>
        </p:nvSpPr>
        <p:spPr bwMode="auto">
          <a:xfrm flipH="1">
            <a:off x="5619750" y="14493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61" name="Line 23"/>
          <p:cNvSpPr>
            <a:spLocks noChangeShapeType="1"/>
          </p:cNvSpPr>
          <p:nvPr/>
        </p:nvSpPr>
        <p:spPr bwMode="auto">
          <a:xfrm>
            <a:off x="5476875" y="2944813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9762" name="Group 24"/>
          <p:cNvGrpSpPr>
            <a:grpSpLocks/>
          </p:cNvGrpSpPr>
          <p:nvPr/>
        </p:nvGrpSpPr>
        <p:grpSpPr bwMode="auto">
          <a:xfrm>
            <a:off x="4179888" y="3062288"/>
            <a:ext cx="1898650" cy="611187"/>
            <a:chOff x="2831" y="2132"/>
            <a:chExt cx="1196" cy="385"/>
          </a:xfrm>
        </p:grpSpPr>
        <p:sp>
          <p:nvSpPr>
            <p:cNvPr id="159910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59911" name="Text Box 26"/>
            <p:cNvSpPr txBox="1">
              <a:spLocks noChangeArrowheads="1"/>
            </p:cNvSpPr>
            <p:nvPr/>
          </p:nvSpPr>
          <p:spPr bwMode="auto">
            <a:xfrm>
              <a:off x="2831" y="2132"/>
              <a:ext cx="119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local DNS server</a:t>
              </a:r>
              <a:endParaRPr lang="en-US" altLang="en-US" sz="2400" dirty="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 dirty="0" smtClean="0">
                  <a:solidFill>
                    <a:srgbClr val="000099"/>
                  </a:solidFill>
                </a:rPr>
                <a:t>cube.clarku.edu</a:t>
              </a:r>
              <a:endParaRPr lang="en-US" altLang="en-US" sz="1600" i="1" dirty="0">
                <a:solidFill>
                  <a:srgbClr val="000099"/>
                </a:solidFill>
              </a:endParaRPr>
            </a:p>
          </p:txBody>
        </p:sp>
      </p:grpSp>
      <p:sp>
        <p:nvSpPr>
          <p:cNvPr id="159763" name="Text Box 27"/>
          <p:cNvSpPr txBox="1">
            <a:spLocks noChangeArrowheads="1"/>
          </p:cNvSpPr>
          <p:nvPr/>
        </p:nvSpPr>
        <p:spPr bwMode="auto">
          <a:xfrm>
            <a:off x="4997450" y="3771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1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64" name="Text Box 28"/>
          <p:cNvSpPr txBox="1">
            <a:spLocks noChangeArrowheads="1"/>
          </p:cNvSpPr>
          <p:nvPr/>
        </p:nvSpPr>
        <p:spPr bwMode="auto">
          <a:xfrm>
            <a:off x="5540375" y="1438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2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65" name="Text Box 29"/>
          <p:cNvSpPr txBox="1">
            <a:spLocks noChangeArrowheads="1"/>
          </p:cNvSpPr>
          <p:nvPr/>
        </p:nvSpPr>
        <p:spPr bwMode="auto">
          <a:xfrm>
            <a:off x="5978525" y="1676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7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66" name="Text Box 60"/>
          <p:cNvSpPr txBox="1">
            <a:spLocks noChangeArrowheads="1"/>
          </p:cNvSpPr>
          <p:nvPr/>
        </p:nvSpPr>
        <p:spPr bwMode="auto">
          <a:xfrm>
            <a:off x="6353175" y="4429125"/>
            <a:ext cx="239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authoritative DNS server</a:t>
            </a:r>
            <a:endParaRPr lang="en-US" alt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/>
              <a:t>dns.cs.umass.edu</a:t>
            </a:r>
            <a:endParaRPr lang="en-US" altLang="en-US" sz="1600"/>
          </a:p>
        </p:txBody>
      </p:sp>
      <p:sp>
        <p:nvSpPr>
          <p:cNvPr id="159767" name="Text Box 62"/>
          <p:cNvSpPr txBox="1">
            <a:spLocks noChangeArrowheads="1"/>
          </p:cNvSpPr>
          <p:nvPr/>
        </p:nvSpPr>
        <p:spPr bwMode="auto">
          <a:xfrm>
            <a:off x="5549900" y="37814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8</a:t>
            </a: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159768" name="Line 62"/>
          <p:cNvSpPr>
            <a:spLocks noChangeShapeType="1"/>
          </p:cNvSpPr>
          <p:nvPr/>
        </p:nvSpPr>
        <p:spPr bwMode="auto">
          <a:xfrm flipH="1" flipV="1">
            <a:off x="6853238" y="1333500"/>
            <a:ext cx="600075" cy="74136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9769" name="Picture 13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28746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70" name="Rectangle 66"/>
          <p:cNvSpPr>
            <a:spLocks noChangeArrowheads="1"/>
          </p:cNvSpPr>
          <p:nvPr/>
        </p:nvSpPr>
        <p:spPr bwMode="auto">
          <a:xfrm>
            <a:off x="533400" y="217488"/>
            <a:ext cx="4910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  <a:t>DNS name </a:t>
            </a:r>
            <a:b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</a:b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  <a:t>resolution example</a:t>
            </a:r>
          </a:p>
        </p:txBody>
      </p:sp>
      <p:sp>
        <p:nvSpPr>
          <p:cNvPr id="159771" name="Text Box 65"/>
          <p:cNvSpPr txBox="1">
            <a:spLocks noChangeArrowheads="1"/>
          </p:cNvSpPr>
          <p:nvPr/>
        </p:nvSpPr>
        <p:spPr bwMode="auto">
          <a:xfrm>
            <a:off x="7600950" y="2287588"/>
            <a:ext cx="13255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TLD DNS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server</a:t>
            </a:r>
            <a:endParaRPr lang="en-US" altLang="en-US" sz="1600"/>
          </a:p>
        </p:txBody>
      </p:sp>
      <p:grpSp>
        <p:nvGrpSpPr>
          <p:cNvPr id="159772" name="Group 140"/>
          <p:cNvGrpSpPr>
            <a:grpSpLocks/>
          </p:cNvGrpSpPr>
          <p:nvPr/>
        </p:nvGrpSpPr>
        <p:grpSpPr bwMode="auto">
          <a:xfrm flipH="1">
            <a:off x="7226300" y="5091113"/>
            <a:ext cx="925513" cy="795337"/>
            <a:chOff x="-44" y="1473"/>
            <a:chExt cx="981" cy="1105"/>
          </a:xfrm>
        </p:grpSpPr>
        <p:pic>
          <p:nvPicPr>
            <p:cNvPr id="159908" name="Picture 14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9909" name="Freeform 1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9773" name="Group 143"/>
          <p:cNvGrpSpPr>
            <a:grpSpLocks/>
          </p:cNvGrpSpPr>
          <p:nvPr/>
        </p:nvGrpSpPr>
        <p:grpSpPr bwMode="auto">
          <a:xfrm>
            <a:off x="4765675" y="4244975"/>
            <a:ext cx="925513" cy="795338"/>
            <a:chOff x="-44" y="1473"/>
            <a:chExt cx="981" cy="1105"/>
          </a:xfrm>
        </p:grpSpPr>
        <p:pic>
          <p:nvPicPr>
            <p:cNvPr id="159906" name="Picture 14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9907" name="Freeform 1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9774" name="Group 146"/>
          <p:cNvGrpSpPr>
            <a:grpSpLocks/>
          </p:cNvGrpSpPr>
          <p:nvPr/>
        </p:nvGrpSpPr>
        <p:grpSpPr bwMode="auto">
          <a:xfrm>
            <a:off x="7226300" y="3743325"/>
            <a:ext cx="390525" cy="641350"/>
            <a:chOff x="4140" y="429"/>
            <a:chExt cx="1425" cy="2396"/>
          </a:xfrm>
        </p:grpSpPr>
        <p:sp>
          <p:nvSpPr>
            <p:cNvPr id="159874" name="Freeform 14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75" name="Rectangle 148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76" name="Freeform 14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77" name="Freeform 15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78" name="Rectangle 151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79" name="Group 15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9904" name="AutoShape 153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905" name="AutoShape 154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80" name="Rectangle 155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81" name="Group 15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9902" name="AutoShape 15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903" name="AutoShape 15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82" name="Rectangle 159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83" name="Rectangle 160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84" name="Group 16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9900" name="AutoShape 16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901" name="AutoShape 163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85" name="Freeform 16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9886" name="Group 16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9898" name="AutoShape 166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99" name="AutoShape 167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87" name="Rectangle 168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88" name="Freeform 16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89" name="Freeform 17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90" name="Oval 171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91" name="Freeform 17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92" name="AutoShape 173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93" name="AutoShape 174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94" name="Oval 175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95" name="Oval 176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9896" name="Oval 177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97" name="Rectangle 178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9775" name="Group 212"/>
          <p:cNvGrpSpPr>
            <a:grpSpLocks/>
          </p:cNvGrpSpPr>
          <p:nvPr/>
        </p:nvGrpSpPr>
        <p:grpSpPr bwMode="auto">
          <a:xfrm>
            <a:off x="5222875" y="2230438"/>
            <a:ext cx="390525" cy="641350"/>
            <a:chOff x="4140" y="429"/>
            <a:chExt cx="1425" cy="2396"/>
          </a:xfrm>
        </p:grpSpPr>
        <p:sp>
          <p:nvSpPr>
            <p:cNvPr id="159842" name="Freeform 21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43" name="Rectangle 214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44" name="Freeform 21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45" name="Freeform 21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46" name="Rectangle 217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47" name="Group 21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9872" name="AutoShape 219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73" name="AutoShape 220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48" name="Rectangle 221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49" name="Group 22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9870" name="AutoShape 223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71" name="AutoShape 224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50" name="Rectangle 225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51" name="Rectangle 226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52" name="Group 22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9868" name="AutoShape 228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69" name="AutoShape 229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53" name="Freeform 23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9854" name="Group 23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9866" name="AutoShape 232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67" name="AutoShape 233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55" name="Rectangle 234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56" name="Freeform 23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57" name="Freeform 23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58" name="Oval 237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59" name="Freeform 23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60" name="AutoShape 239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61" name="AutoShape 240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62" name="Oval 241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63" name="Oval 242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9864" name="Oval 243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65" name="Rectangle 244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9776" name="Group 245"/>
          <p:cNvGrpSpPr>
            <a:grpSpLocks/>
          </p:cNvGrpSpPr>
          <p:nvPr/>
        </p:nvGrpSpPr>
        <p:grpSpPr bwMode="auto">
          <a:xfrm>
            <a:off x="6376988" y="968375"/>
            <a:ext cx="390525" cy="641350"/>
            <a:chOff x="4140" y="429"/>
            <a:chExt cx="1425" cy="2396"/>
          </a:xfrm>
        </p:grpSpPr>
        <p:sp>
          <p:nvSpPr>
            <p:cNvPr id="159810" name="Freeform 24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11" name="Rectangle 24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12" name="Freeform 24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13" name="Freeform 24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14" name="Rectangle 25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15" name="Group 25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9840" name="AutoShape 25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41" name="AutoShape 253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16" name="Rectangle 25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17" name="Group 25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9838" name="AutoShape 25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39" name="AutoShape 25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18" name="Rectangle 25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19" name="Rectangle 25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820" name="Group 26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9836" name="AutoShape 26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37" name="AutoShape 26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21" name="Freeform 26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9822" name="Group 26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9834" name="AutoShape 26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35" name="AutoShape 266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823" name="Rectangle 26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24" name="Freeform 26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5" name="Freeform 26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6" name="Oval 27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27" name="Freeform 27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8" name="AutoShape 27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29" name="AutoShape 27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30" name="Oval 27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31" name="Oval 27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9832" name="Oval 27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33" name="Rectangle 27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9777" name="Group 311"/>
          <p:cNvGrpSpPr>
            <a:grpSpLocks/>
          </p:cNvGrpSpPr>
          <p:nvPr/>
        </p:nvGrpSpPr>
        <p:grpSpPr bwMode="auto">
          <a:xfrm>
            <a:off x="7192963" y="2220913"/>
            <a:ext cx="390525" cy="641350"/>
            <a:chOff x="4140" y="429"/>
            <a:chExt cx="1425" cy="2396"/>
          </a:xfrm>
        </p:grpSpPr>
        <p:sp>
          <p:nvSpPr>
            <p:cNvPr id="159778" name="Freeform 31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79" name="Rectangle 313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80" name="Freeform 31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81" name="Freeform 31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82" name="Rectangle 316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783" name="Group 31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9808" name="AutoShape 31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09" name="AutoShape 319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784" name="Rectangle 320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785" name="Group 32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9806" name="AutoShape 322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07" name="AutoShape 323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786" name="Rectangle 324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87" name="Rectangle 325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9788" name="Group 32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9804" name="AutoShape 32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05" name="AutoShape 328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789" name="Freeform 32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9790" name="Group 33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9802" name="AutoShape 331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9803" name="AutoShape 332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9791" name="Rectangle 333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92" name="Freeform 33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93" name="Freeform 33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94" name="Oval 336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95" name="Freeform 33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796" name="AutoShape 338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97" name="AutoShape 339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98" name="Oval 340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799" name="Oval 341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9800" name="Oval 342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801" name="Rectangle 343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yourself: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Application Layer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2-</a:t>
            </a:r>
            <a:fld id="{44865544-E9C8-424C-934B-046FBB309D5D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57646" y="1767840"/>
            <a:ext cx="621792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DNS Utility:  </a:t>
            </a:r>
            <a:r>
              <a:rPr lang="en-US" dirty="0" err="1" smtClean="0"/>
              <a:t>nslookup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Example:</a:t>
            </a:r>
            <a:endParaRPr lang="en-US" dirty="0"/>
          </a:p>
          <a:p>
            <a:r>
              <a:rPr lang="en-US" dirty="0" err="1" smtClean="0"/>
              <a:t>nslookup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www.clarku.edu</a:t>
            </a:r>
            <a:endParaRPr lang="en-US" dirty="0" smtClean="0"/>
          </a:p>
          <a:p>
            <a:r>
              <a:rPr lang="en-US" dirty="0" smtClean="0"/>
              <a:t>Will use the default DNS server.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/>
              <a:t>n</a:t>
            </a:r>
            <a:r>
              <a:rPr lang="en-US" smtClean="0"/>
              <a:t>slookup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www.clarku.edu</a:t>
            </a:r>
            <a:r>
              <a:rPr lang="en-US" dirty="0" smtClean="0"/>
              <a:t> 8.8.8.8</a:t>
            </a:r>
          </a:p>
          <a:p>
            <a:r>
              <a:rPr lang="en-US" dirty="0" smtClean="0"/>
              <a:t>Will use Google’s DNS server at 8.8.8.8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Check the command line for options.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89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617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05ADE635-79C9-49A3-BA26-AF72DF0AABC9}" type="slidenum">
              <a:rPr lang="en-US" altLang="en-US" sz="1200">
                <a:latin typeface="Tahoma" panose="020B0604030504040204" pitchFamily="34" charset="0"/>
              </a:rPr>
              <a:pPr/>
              <a:t>24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61795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8620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9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6050"/>
            <a:ext cx="7772400" cy="969963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DNS: caching, updating records</a:t>
            </a:r>
          </a:p>
        </p:txBody>
      </p:sp>
      <p:sp>
        <p:nvSpPr>
          <p:cNvPr id="1617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9125" y="1438275"/>
            <a:ext cx="7926388" cy="4733925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once (any) name server learns mapping, it </a:t>
            </a:r>
            <a:r>
              <a:rPr lang="en-US" altLang="en-US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caches</a:t>
            </a:r>
            <a:r>
              <a:rPr lang="en-US" altLang="en-US" smtClean="0">
                <a:ea typeface="ＭＳ Ｐゴシック" panose="020B0600070205080204" pitchFamily="34" charset="-128"/>
              </a:rPr>
              <a:t> mapping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cache entries timeout (disappear) after some time (TTL)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TLD servers typically cached in local name servers</a:t>
            </a:r>
          </a:p>
          <a:p>
            <a:pPr lvl="2"/>
            <a:r>
              <a:rPr lang="en-US" altLang="en-US" smtClean="0">
                <a:latin typeface="Gill Sans MT" panose="020B0502020104020203" pitchFamily="34" charset="0"/>
                <a:ea typeface="ＭＳ Ｐゴシック" panose="020B0600070205080204" pitchFamily="34" charset="-128"/>
              </a:rPr>
              <a:t>thus root name servers not often visited</a:t>
            </a:r>
            <a:endParaRPr lang="en-US" altLang="en-US" smtClean="0"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cached entries may be </a:t>
            </a: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out-of-date</a:t>
            </a:r>
            <a:r>
              <a:rPr lang="en-US" altLang="en-US" smtClean="0">
                <a:ea typeface="ＭＳ Ｐゴシック" panose="020B0600070205080204" pitchFamily="34" charset="-128"/>
              </a:rPr>
              <a:t> (best effort name-to-address translation!)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if name host changes IP address, may not be known Internet-wide until all TTLs expire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update/notify mechanisms proposed IETF standard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RFC 2136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638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EDEAA4AB-F160-4E1C-B89E-C07AB51CCE3B}" type="slidenum">
              <a:rPr lang="en-US" altLang="en-US" sz="1200">
                <a:latin typeface="Tahoma" panose="020B0604030504040204" pitchFamily="34" charset="0"/>
              </a:rPr>
              <a:pPr/>
              <a:t>25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01613"/>
            <a:ext cx="7772400" cy="892175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 records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3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343025"/>
            <a:ext cx="7820025" cy="5143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DNS: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distributed database storing resource records </a:t>
            </a:r>
            <a:r>
              <a:rPr lang="en-US" altLang="en-US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(RR)</a:t>
            </a:r>
          </a:p>
        </p:txBody>
      </p:sp>
      <p:sp>
        <p:nvSpPr>
          <p:cNvPr id="16384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897313"/>
            <a:ext cx="3514725" cy="1905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type=NS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name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is domain (e.g., foo.com)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value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is hostname of authoritative name server for this domain</a:t>
            </a:r>
          </a:p>
          <a:p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1795463" y="1908175"/>
            <a:ext cx="536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RR format:</a:t>
            </a:r>
            <a:r>
              <a:rPr lang="en-US" altLang="en-US" sz="2400">
                <a:latin typeface="Comic Sans MS" panose="030F0702030302020204" pitchFamily="66" charset="0"/>
              </a:rPr>
              <a:t> </a:t>
            </a:r>
            <a:r>
              <a:rPr lang="en-US" altLang="en-US" sz="1800" b="1">
                <a:latin typeface="Courier New" panose="02070309020205020404" pitchFamily="49" charset="0"/>
              </a:rPr>
              <a:t>(name, value, type, ttl)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847" name="Rectangle 7"/>
          <p:cNvSpPr>
            <a:spLocks noChangeArrowheads="1"/>
          </p:cNvSpPr>
          <p:nvPr/>
        </p:nvSpPr>
        <p:spPr bwMode="auto">
          <a:xfrm>
            <a:off x="1876425" y="1895475"/>
            <a:ext cx="5267325" cy="5715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523875" y="2657475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800" u="sng">
                <a:solidFill>
                  <a:srgbClr val="CC0000"/>
                </a:solidFill>
                <a:latin typeface="Gill Sans MT" panose="020B0502020104020203" pitchFamily="34" charset="0"/>
              </a:rPr>
              <a:t>type=A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>
                <a:latin typeface="Courier New" panose="02070309020205020404" pitchFamily="49" charset="0"/>
              </a:rPr>
              <a:t>name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latin typeface="Gill Sans MT" panose="020B0502020104020203" pitchFamily="34" charset="0"/>
              </a:rPr>
              <a:t>is hostname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>
                <a:latin typeface="Courier New" panose="02070309020205020404" pitchFamily="49" charset="0"/>
              </a:rPr>
              <a:t>value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latin typeface="Gill Sans MT" panose="020B0502020104020203" pitchFamily="34" charset="0"/>
              </a:rPr>
              <a:t>is IP address</a:t>
            </a:r>
          </a:p>
          <a:p>
            <a:pPr>
              <a:buFont typeface="ZapfDingbats" pitchFamily="82" charset="2"/>
              <a:buChar char="r"/>
            </a:pPr>
            <a:endParaRPr lang="en-US" altLang="en-US" sz="2400">
              <a:latin typeface="Gill Sans MT" panose="020B0502020104020203" pitchFamily="34" charset="0"/>
            </a:endParaRPr>
          </a:p>
        </p:txBody>
      </p:sp>
      <p:sp>
        <p:nvSpPr>
          <p:cNvPr id="163849" name="Rectangle 9"/>
          <p:cNvSpPr>
            <a:spLocks noChangeArrowheads="1"/>
          </p:cNvSpPr>
          <p:nvPr/>
        </p:nvSpPr>
        <p:spPr bwMode="auto">
          <a:xfrm>
            <a:off x="4229100" y="2697163"/>
            <a:ext cx="45148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u="sng">
                <a:solidFill>
                  <a:srgbClr val="CC0000"/>
                </a:solidFill>
                <a:latin typeface="Gill Sans MT" panose="020B0502020104020203" pitchFamily="34" charset="0"/>
              </a:rPr>
              <a:t>type=CNAME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>
                <a:latin typeface="Courier New" panose="02070309020205020404" pitchFamily="49" charset="0"/>
              </a:rPr>
              <a:t>name</a:t>
            </a:r>
            <a:r>
              <a:rPr lang="en-US" altLang="en-US">
                <a:latin typeface="Comic Sans MS" panose="030F0702030302020204" pitchFamily="66" charset="0"/>
              </a:rPr>
              <a:t> is </a:t>
            </a:r>
            <a:r>
              <a:rPr lang="en-US" altLang="en-US">
                <a:latin typeface="Gill Sans MT" panose="020B0502020104020203" pitchFamily="34" charset="0"/>
              </a:rPr>
              <a:t>alias name for some </a:t>
            </a:r>
            <a:r>
              <a:rPr lang="ja-JP" altLang="en-US">
                <a:latin typeface="Gill Sans MT" panose="020B0502020104020203" pitchFamily="34" charset="0"/>
              </a:rPr>
              <a:t>“</a:t>
            </a:r>
            <a:r>
              <a:rPr lang="en-US" altLang="ja-JP">
                <a:latin typeface="Gill Sans MT" panose="020B0502020104020203" pitchFamily="34" charset="0"/>
              </a:rPr>
              <a:t>canonical</a:t>
            </a:r>
            <a:r>
              <a:rPr lang="ja-JP" altLang="en-US">
                <a:latin typeface="Gill Sans MT" panose="020B0502020104020203" pitchFamily="34" charset="0"/>
              </a:rPr>
              <a:t>”</a:t>
            </a:r>
            <a:r>
              <a:rPr lang="en-US" altLang="ja-JP">
                <a:latin typeface="Gill Sans MT" panose="020B0502020104020203" pitchFamily="34" charset="0"/>
              </a:rPr>
              <a:t> (the real) name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1800" b="1">
                <a:latin typeface="Courier New" panose="02070309020205020404" pitchFamily="49" charset="0"/>
              </a:rPr>
              <a:t>www.ibm.com</a:t>
            </a:r>
            <a:r>
              <a:rPr lang="en-US" altLang="en-US" sz="1800">
                <a:latin typeface="Courier New" panose="02070309020205020404" pitchFamily="49" charset="0"/>
              </a:rPr>
              <a:t> </a:t>
            </a:r>
            <a:r>
              <a:rPr lang="en-US" altLang="en-US">
                <a:latin typeface="Gill Sans MT" panose="020B0502020104020203" pitchFamily="34" charset="0"/>
              </a:rPr>
              <a:t>is really</a:t>
            </a:r>
            <a:endParaRPr lang="en-US" altLang="en-US" sz="1800">
              <a:latin typeface="Gill Sans MT" panose="020B0502020104020203" pitchFamily="34" charset="0"/>
            </a:endParaRP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</a:t>
            </a:r>
            <a:r>
              <a:rPr lang="en-US" altLang="en-US" sz="1800" b="1">
                <a:latin typeface="Courier New" panose="02070309020205020404" pitchFamily="49" charset="0"/>
              </a:rPr>
              <a:t>servereast.backup2.ibm.com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>
                <a:latin typeface="Courier New" panose="02070309020205020404" pitchFamily="49" charset="0"/>
              </a:rPr>
              <a:t>value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latin typeface="Gill Sans MT" panose="020B0502020104020203" pitchFamily="34" charset="0"/>
              </a:rPr>
              <a:t>is canonical name</a:t>
            </a:r>
          </a:p>
          <a:p>
            <a:pPr>
              <a:buFont typeface="ZapfDingbats" pitchFamily="82" charset="2"/>
              <a:buChar char="r"/>
            </a:pPr>
            <a:endParaRPr lang="en-US" altLang="en-US" sz="2400">
              <a:latin typeface="Gill Sans MT" panose="020B0502020104020203" pitchFamily="34" charset="0"/>
            </a:endParaRP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4252913" y="5022850"/>
            <a:ext cx="44084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u="sng">
                <a:solidFill>
                  <a:srgbClr val="CC0000"/>
                </a:solidFill>
                <a:latin typeface="Gill Sans MT" panose="020B0502020104020203" pitchFamily="34" charset="0"/>
              </a:rPr>
              <a:t>type=MX</a:t>
            </a:r>
          </a:p>
          <a:p>
            <a:pPr lvl="1"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>
                <a:latin typeface="Courier New" panose="02070309020205020404" pitchFamily="49" charset="0"/>
              </a:rPr>
              <a:t>value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latin typeface="Gill Sans MT" panose="020B0502020104020203" pitchFamily="34" charset="0"/>
              </a:rPr>
              <a:t>is name of mailserver associated with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 b="1">
                <a:latin typeface="Courier New" panose="02070309020205020404" pitchFamily="49" charset="0"/>
              </a:rPr>
              <a:t>name</a:t>
            </a:r>
            <a:endParaRPr lang="en-US" altLang="en-US">
              <a:latin typeface="Comic Sans MS" panose="030F0702030302020204" pitchFamily="66" charset="0"/>
            </a:endParaRPr>
          </a:p>
          <a:p>
            <a:pPr>
              <a:buFont typeface="ZapfDingbats" pitchFamily="82" charset="2"/>
              <a:buChar char="r"/>
            </a:pPr>
            <a:endParaRPr lang="en-US" altLang="en-US" sz="2400">
              <a:latin typeface="Comic Sans MS" panose="030F0702030302020204" pitchFamily="66" charset="0"/>
            </a:endParaRPr>
          </a:p>
        </p:txBody>
      </p:sp>
      <p:pic>
        <p:nvPicPr>
          <p:cNvPr id="163851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881063"/>
            <a:ext cx="3198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658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42BE5C15-E181-48D3-B1B4-8D971F5EA8E9}" type="slidenum">
              <a:rPr lang="en-US" altLang="en-US" sz="1200">
                <a:latin typeface="Tahoma" panose="020B0604030504040204" pitchFamily="34" charset="0"/>
              </a:rPr>
              <a:pPr/>
              <a:t>26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65891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8858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17488"/>
            <a:ext cx="7772400" cy="860425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DNS protocol, messages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658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1333500"/>
            <a:ext cx="7820025" cy="514350"/>
          </a:xfrm>
        </p:spPr>
        <p:txBody>
          <a:bodyPr/>
          <a:lstStyle/>
          <a:p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query</a:t>
            </a:r>
            <a:r>
              <a:rPr lang="en-US" altLang="en-US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mtClean="0">
                <a:ea typeface="ＭＳ Ｐゴシック" panose="020B0600070205080204" pitchFamily="34" charset="-128"/>
              </a:rPr>
              <a:t>and </a:t>
            </a: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reply</a:t>
            </a:r>
            <a:r>
              <a:rPr lang="en-US" altLang="en-US" smtClean="0">
                <a:ea typeface="ＭＳ Ｐゴシック" panose="020B0600070205080204" pitchFamily="34" charset="-128"/>
              </a:rPr>
              <a:t> messages, both with same </a:t>
            </a: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message format</a:t>
            </a:r>
            <a:endParaRPr lang="en-US" altLang="en-US" smtClean="0">
              <a:solidFill>
                <a:srgbClr val="CC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0470" name="Rectangle 4"/>
          <p:cNvSpPr>
            <a:spLocks noChangeArrowheads="1"/>
          </p:cNvSpPr>
          <p:nvPr/>
        </p:nvSpPr>
        <p:spPr bwMode="auto">
          <a:xfrm>
            <a:off x="490538" y="2352675"/>
            <a:ext cx="35750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Font typeface="ZapfDingbats" charset="0"/>
              <a:buNone/>
              <a:defRPr/>
            </a:pPr>
            <a:r>
              <a:rPr lang="en-US" sz="2400" dirty="0">
                <a:latin typeface="Gill Sans MT" charset="0"/>
                <a:ea typeface="ＭＳ Ｐゴシック" charset="0"/>
                <a:cs typeface="ＭＳ Ｐゴシック" charset="0"/>
              </a:rPr>
              <a:t>message header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identification:</a:t>
            </a: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 16 bit # for query, reply to query uses same #</a:t>
            </a:r>
          </a:p>
          <a:p>
            <a:pPr marL="227013" indent="-227013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flags:</a:t>
            </a:r>
          </a:p>
          <a:p>
            <a:pPr marL="574675" lvl="1" indent="-227013">
              <a:buClr>
                <a:srgbClr val="000099"/>
              </a:buClr>
              <a:buSzTx/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query or reply</a:t>
            </a:r>
          </a:p>
          <a:p>
            <a:pPr marL="574675" lvl="1" indent="-227013">
              <a:buClr>
                <a:srgbClr val="000099"/>
              </a:buClr>
              <a:buSzTx/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recursion desired </a:t>
            </a:r>
          </a:p>
          <a:p>
            <a:pPr marL="574675" lvl="1" indent="-227013">
              <a:buClr>
                <a:srgbClr val="000099"/>
              </a:buClr>
              <a:buSzTx/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recursion available</a:t>
            </a:r>
          </a:p>
          <a:p>
            <a:pPr marL="574675" lvl="1" indent="-227013">
              <a:buClr>
                <a:srgbClr val="000099"/>
              </a:buClr>
              <a:buSzTx/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reply is authoritative</a:t>
            </a:r>
          </a:p>
        </p:txBody>
      </p:sp>
      <p:grpSp>
        <p:nvGrpSpPr>
          <p:cNvPr id="165895" name="Group 36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165906" name="Rectangle 33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907" name="Rectangle 12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908" name="Line 13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9" name="Line 14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0" name="Line 15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1" name="Line 16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2" name="Line 17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3" name="Line 18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4" name="Line 19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5" name="Text Box 20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identification</a:t>
              </a:r>
            </a:p>
          </p:txBody>
        </p:sp>
        <p:sp>
          <p:nvSpPr>
            <p:cNvPr id="165916" name="Text Box 21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flags</a:t>
              </a:r>
            </a:p>
          </p:txBody>
        </p:sp>
        <p:sp>
          <p:nvSpPr>
            <p:cNvPr id="165917" name="Text Box 22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questions</a:t>
              </a:r>
            </a:p>
          </p:txBody>
        </p:sp>
        <p:sp>
          <p:nvSpPr>
            <p:cNvPr id="165918" name="Text Box 23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questions (variable # of questions)</a:t>
              </a:r>
            </a:p>
          </p:txBody>
        </p:sp>
        <p:sp>
          <p:nvSpPr>
            <p:cNvPr id="165919" name="Text Box 26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additional RRs</a:t>
              </a:r>
            </a:p>
          </p:txBody>
        </p:sp>
        <p:sp>
          <p:nvSpPr>
            <p:cNvPr id="165920" name="Text Box 27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authority RRs</a:t>
              </a:r>
            </a:p>
          </p:txBody>
        </p:sp>
        <p:sp>
          <p:nvSpPr>
            <p:cNvPr id="165921" name="Text Box 28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answer RRs</a:t>
              </a:r>
            </a:p>
          </p:txBody>
        </p:sp>
        <p:sp>
          <p:nvSpPr>
            <p:cNvPr id="165922" name="Text Box 30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answers (variable # of RRs)</a:t>
              </a:r>
            </a:p>
          </p:txBody>
        </p:sp>
        <p:sp>
          <p:nvSpPr>
            <p:cNvPr id="165923" name="Text Box 31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authority (variable # of RRs)</a:t>
              </a:r>
            </a:p>
          </p:txBody>
        </p:sp>
        <p:sp>
          <p:nvSpPr>
            <p:cNvPr id="165924" name="Text Box 32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additional info (variable # of RRs)</a:t>
              </a:r>
            </a:p>
          </p:txBody>
        </p:sp>
      </p:grpSp>
      <p:sp>
        <p:nvSpPr>
          <p:cNvPr id="165896" name="Line 34"/>
          <p:cNvSpPr>
            <a:spLocks noChangeShapeType="1"/>
          </p:cNvSpPr>
          <p:nvPr/>
        </p:nvSpPr>
        <p:spPr bwMode="auto">
          <a:xfrm flipV="1">
            <a:off x="3417888" y="2568575"/>
            <a:ext cx="1165225" cy="3270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7" name="Line 35"/>
          <p:cNvSpPr>
            <a:spLocks noChangeShapeType="1"/>
          </p:cNvSpPr>
          <p:nvPr/>
        </p:nvSpPr>
        <p:spPr bwMode="auto">
          <a:xfrm flipV="1">
            <a:off x="1522413" y="2547938"/>
            <a:ext cx="5183187" cy="140493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5898" name="Group 60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165903" name="Text Box 57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200"/>
                <a:t>2 bytes</a:t>
              </a:r>
            </a:p>
          </p:txBody>
        </p:sp>
        <p:sp>
          <p:nvSpPr>
            <p:cNvPr id="165904" name="Line 58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5" name="Line 59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899" name="Group 61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165900" name="Text Box 62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200"/>
                <a:t>2 bytes</a:t>
              </a:r>
            </a:p>
          </p:txBody>
        </p:sp>
        <p:sp>
          <p:nvSpPr>
            <p:cNvPr id="165901" name="Line 63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2" name="Line 64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679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1DB081E2-8E0B-48DF-AF94-C9D25F839DBD}" type="slidenum">
              <a:rPr lang="en-US" altLang="en-US" sz="1200">
                <a:latin typeface="Tahoma" panose="020B0604030504040204" pitchFamily="34" charset="0"/>
              </a:rPr>
              <a:pPr/>
              <a:t>27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67939" name="Text Box 4"/>
          <p:cNvSpPr txBox="1">
            <a:spLocks noChangeArrowheads="1"/>
          </p:cNvSpPr>
          <p:nvPr/>
        </p:nvSpPr>
        <p:spPr bwMode="auto">
          <a:xfrm>
            <a:off x="1185863" y="3703638"/>
            <a:ext cx="19018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name, type fields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 for a query</a:t>
            </a:r>
            <a:endParaRPr lang="en-US" altLang="en-US" sz="2400">
              <a:latin typeface="Gill Sans MT" panose="020B0502020104020203" pitchFamily="34" charset="0"/>
            </a:endParaRPr>
          </a:p>
        </p:txBody>
      </p:sp>
      <p:sp>
        <p:nvSpPr>
          <p:cNvPr id="167940" name="Text Box 5"/>
          <p:cNvSpPr txBox="1">
            <a:spLocks noChangeArrowheads="1"/>
          </p:cNvSpPr>
          <p:nvPr/>
        </p:nvSpPr>
        <p:spPr bwMode="auto">
          <a:xfrm>
            <a:off x="922338" y="4425950"/>
            <a:ext cx="2168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RRs in response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to query</a:t>
            </a:r>
            <a:endParaRPr lang="en-US" altLang="en-US" sz="2400">
              <a:latin typeface="Gill Sans MT" panose="020B0502020104020203" pitchFamily="34" charset="0"/>
            </a:endParaRPr>
          </a:p>
        </p:txBody>
      </p:sp>
      <p:sp>
        <p:nvSpPr>
          <p:cNvPr id="167941" name="Text Box 6"/>
          <p:cNvSpPr txBox="1">
            <a:spLocks noChangeArrowheads="1"/>
          </p:cNvSpPr>
          <p:nvPr/>
        </p:nvSpPr>
        <p:spPr bwMode="auto">
          <a:xfrm>
            <a:off x="781050" y="5078413"/>
            <a:ext cx="23129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records for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authoritative servers</a:t>
            </a:r>
            <a:endParaRPr lang="en-US" altLang="en-US" sz="2400">
              <a:latin typeface="Gill Sans MT" panose="020B0502020104020203" pitchFamily="34" charset="0"/>
            </a:endParaRPr>
          </a:p>
        </p:txBody>
      </p:sp>
      <p:sp>
        <p:nvSpPr>
          <p:cNvPr id="167942" name="Text Box 7"/>
          <p:cNvSpPr txBox="1">
            <a:spLocks noChangeArrowheads="1"/>
          </p:cNvSpPr>
          <p:nvPr/>
        </p:nvSpPr>
        <p:spPr bwMode="auto">
          <a:xfrm>
            <a:off x="687388" y="5797550"/>
            <a:ext cx="23939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additional </a:t>
            </a:r>
            <a:r>
              <a:rPr lang="ja-JP" altLang="en-US">
                <a:latin typeface="Gill Sans MT" panose="020B0502020104020203" pitchFamily="34" charset="0"/>
              </a:rPr>
              <a:t>“</a:t>
            </a:r>
            <a:r>
              <a:rPr lang="en-US" altLang="ja-JP">
                <a:latin typeface="Gill Sans MT" panose="020B0502020104020203" pitchFamily="34" charset="0"/>
              </a:rPr>
              <a:t>helpful</a:t>
            </a:r>
            <a:r>
              <a:rPr lang="ja-JP" altLang="en-US">
                <a:latin typeface="Gill Sans MT" panose="020B0502020104020203" pitchFamily="34" charset="0"/>
              </a:rPr>
              <a:t>”</a:t>
            </a:r>
            <a:endParaRPr lang="en-US" altLang="ja-JP">
              <a:latin typeface="Gill Sans MT" panose="020B0502020104020203" pitchFamily="34" charset="0"/>
            </a:endParaRP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info that may be used</a:t>
            </a:r>
            <a:endParaRPr lang="en-US" altLang="en-US" sz="2400">
              <a:latin typeface="Gill Sans MT" panose="020B0502020104020203" pitchFamily="34" charset="0"/>
            </a:endParaRPr>
          </a:p>
        </p:txBody>
      </p:sp>
      <p:grpSp>
        <p:nvGrpSpPr>
          <p:cNvPr id="167943" name="Group 17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167958" name="Rectangle 18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7959" name="Rectangle 19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7960" name="Line 20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1" name="Line 21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2" name="Line 22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3" name="Line 23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4" name="Line 24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5" name="Line 25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6" name="Line 26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7" name="Text Box 27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identification</a:t>
              </a:r>
            </a:p>
          </p:txBody>
        </p:sp>
        <p:sp>
          <p:nvSpPr>
            <p:cNvPr id="167968" name="Text Box 28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flags</a:t>
              </a:r>
            </a:p>
          </p:txBody>
        </p:sp>
        <p:sp>
          <p:nvSpPr>
            <p:cNvPr id="167969" name="Text Box 29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questions</a:t>
              </a:r>
            </a:p>
          </p:txBody>
        </p:sp>
        <p:sp>
          <p:nvSpPr>
            <p:cNvPr id="167970" name="Text Box 30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questions (variable # of questions)</a:t>
              </a:r>
            </a:p>
          </p:txBody>
        </p:sp>
        <p:sp>
          <p:nvSpPr>
            <p:cNvPr id="167971" name="Text Box 31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additional RRs</a:t>
              </a:r>
            </a:p>
          </p:txBody>
        </p:sp>
        <p:sp>
          <p:nvSpPr>
            <p:cNvPr id="167972" name="Text Box 32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authority RRs</a:t>
              </a:r>
            </a:p>
          </p:txBody>
        </p:sp>
        <p:sp>
          <p:nvSpPr>
            <p:cNvPr id="167973" name="Text Box 33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# answer RRs</a:t>
              </a:r>
            </a:p>
          </p:txBody>
        </p:sp>
        <p:sp>
          <p:nvSpPr>
            <p:cNvPr id="167974" name="Text Box 34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answers (variable # of RRs)</a:t>
              </a:r>
            </a:p>
          </p:txBody>
        </p:sp>
        <p:sp>
          <p:nvSpPr>
            <p:cNvPr id="167975" name="Text Box 35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authority (variable # of RRs)</a:t>
              </a:r>
            </a:p>
          </p:txBody>
        </p:sp>
        <p:sp>
          <p:nvSpPr>
            <p:cNvPr id="167976" name="Text Box 36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600"/>
                <a:t>additional info (variable # of RRs)</a:t>
              </a:r>
            </a:p>
          </p:txBody>
        </p:sp>
      </p:grpSp>
      <p:sp>
        <p:nvSpPr>
          <p:cNvPr id="167944" name="Line 37"/>
          <p:cNvSpPr>
            <a:spLocks noChangeShapeType="1"/>
          </p:cNvSpPr>
          <p:nvPr/>
        </p:nvSpPr>
        <p:spPr bwMode="auto">
          <a:xfrm flipH="1">
            <a:off x="3101975" y="6062663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5" name="Line 38"/>
          <p:cNvSpPr>
            <a:spLocks noChangeShapeType="1"/>
          </p:cNvSpPr>
          <p:nvPr/>
        </p:nvSpPr>
        <p:spPr bwMode="auto">
          <a:xfrm flipH="1">
            <a:off x="3109913" y="54038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6" name="Line 39"/>
          <p:cNvSpPr>
            <a:spLocks noChangeShapeType="1"/>
          </p:cNvSpPr>
          <p:nvPr/>
        </p:nvSpPr>
        <p:spPr bwMode="auto">
          <a:xfrm flipH="1">
            <a:off x="3117850" y="4745038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7" name="Line 40"/>
          <p:cNvSpPr>
            <a:spLocks noChangeShapeType="1"/>
          </p:cNvSpPr>
          <p:nvPr/>
        </p:nvSpPr>
        <p:spPr bwMode="auto">
          <a:xfrm flipH="1">
            <a:off x="3103563" y="40195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7948" name="Picture 4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8858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9" name="Rectangle 2"/>
          <p:cNvSpPr>
            <a:spLocks noChangeArrowheads="1"/>
          </p:cNvSpPr>
          <p:nvPr/>
        </p:nvSpPr>
        <p:spPr bwMode="auto">
          <a:xfrm>
            <a:off x="446088" y="217488"/>
            <a:ext cx="7772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  <a:t>DNS protocol, messages</a:t>
            </a:r>
            <a:endParaRPr lang="en-US" altLang="en-US" sz="4400">
              <a:solidFill>
                <a:srgbClr val="000099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67950" name="Group 43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167955" name="Text Box 44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200"/>
                <a:t>2 bytes</a:t>
              </a:r>
            </a:p>
          </p:txBody>
        </p:sp>
        <p:sp>
          <p:nvSpPr>
            <p:cNvPr id="167956" name="Line 45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57" name="Line 46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7951" name="Group 47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167952" name="Text Box 48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200"/>
                <a:t>2 bytes</a:t>
              </a:r>
            </a:p>
          </p:txBody>
        </p:sp>
        <p:sp>
          <p:nvSpPr>
            <p:cNvPr id="167953" name="Line 49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54" name="Line 50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6998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4C54A2C0-FDCF-411D-AEDE-BAEAF3A43AF2}" type="slidenum">
              <a:rPr lang="en-US" altLang="en-US" sz="1200">
                <a:latin typeface="Tahoma" panose="020B0604030504040204" pitchFamily="34" charset="0"/>
              </a:rPr>
              <a:pPr/>
              <a:t>28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69987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890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9388"/>
            <a:ext cx="7772400" cy="903287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Inserting records into </a:t>
            </a:r>
            <a:r>
              <a:rPr lang="en-US" altLang="en-US" sz="4000" smtClean="0">
                <a:ea typeface="ＭＳ Ｐゴシック" panose="020B0600070205080204" pitchFamily="34" charset="-128"/>
              </a:rPr>
              <a:t>DNS</a:t>
            </a:r>
          </a:p>
        </p:txBody>
      </p:sp>
      <p:sp>
        <p:nvSpPr>
          <p:cNvPr id="16998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1650" y="1370013"/>
            <a:ext cx="8456613" cy="464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example: new startup </a:t>
            </a:r>
            <a:r>
              <a:rPr lang="ja-JP" altLang="en-US" smtClean="0">
                <a:ea typeface="ＭＳ Ｐゴシック" panose="020B0600070205080204" pitchFamily="34" charset="-128"/>
              </a:rPr>
              <a:t>“</a:t>
            </a:r>
            <a:r>
              <a:rPr lang="en-US" altLang="ja-JP" smtClean="0">
                <a:ea typeface="ＭＳ Ｐゴシック" panose="020B0600070205080204" pitchFamily="34" charset="-128"/>
              </a:rPr>
              <a:t>Network Utopia</a:t>
            </a:r>
            <a:r>
              <a:rPr lang="ja-JP" altLang="en-US" smtClean="0">
                <a:ea typeface="ＭＳ Ｐゴシック" panose="020B0600070205080204" pitchFamily="34" charset="-128"/>
              </a:rPr>
              <a:t>”</a:t>
            </a:r>
            <a:endParaRPr lang="en-US" altLang="ja-JP" smtClean="0"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register name networkuptopia.com at </a:t>
            </a: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DNS registrar</a:t>
            </a:r>
            <a:r>
              <a:rPr lang="en-US" altLang="en-US" smtClean="0">
                <a:ea typeface="ＭＳ Ｐゴシック" panose="020B0600070205080204" pitchFamily="34" charset="-128"/>
              </a:rPr>
              <a:t> (e.g., Network Solutions)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provide names, IP addresses of authoritative name server (primary and secondary)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registrar inserts two RRs into .com TLD server:</a:t>
            </a:r>
            <a:r>
              <a:rPr lang="en-US" altLang="en-US" sz="2800" smtClean="0">
                <a:ea typeface="ＭＳ Ｐゴシック" panose="020B0600070205080204" pitchFamily="34" charset="-128"/>
              </a:rPr>
              <a:t/>
            </a:r>
            <a:br>
              <a:rPr lang="en-US" altLang="en-US" sz="2800" smtClean="0">
                <a:ea typeface="ＭＳ Ｐゴシック" panose="020B0600070205080204" pitchFamily="34" charset="-128"/>
              </a:rPr>
            </a:br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(networkutopia.com, dns1.networkutopia.com, NS)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000" b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 (dns1.networkutopia.com, 212.212.212.1, A)</a:t>
            </a:r>
            <a:endParaRPr lang="en-US" altLang="en-US" smtClean="0">
              <a:solidFill>
                <a:schemeClr val="accent2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create authoritative server type A record for www.networkuptopia.com; type MX record for networkutopia.com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Title 1"/>
          <p:cNvSpPr>
            <a:spLocks noGrp="1"/>
          </p:cNvSpPr>
          <p:nvPr>
            <p:ph type="title"/>
          </p:nvPr>
        </p:nvSpPr>
        <p:spPr>
          <a:xfrm>
            <a:off x="533400" y="92075"/>
            <a:ext cx="7772400" cy="11430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Attacking DNS</a:t>
            </a:r>
          </a:p>
        </p:txBody>
      </p:sp>
      <p:sp>
        <p:nvSpPr>
          <p:cNvPr id="172034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463675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22228B"/>
                </a:solidFill>
                <a:ea typeface="ＭＳ Ｐゴシック" panose="020B0600070205080204" pitchFamily="34" charset="-128"/>
              </a:rPr>
              <a:t>DDoS attacks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bombard root servers with traffic</a:t>
            </a:r>
          </a:p>
          <a:p>
            <a:pPr marL="574675" lvl="1" indent="-227013"/>
            <a:r>
              <a:rPr lang="en-US" altLang="en-US" smtClean="0">
                <a:ea typeface="ＭＳ Ｐゴシック" panose="020B0600070205080204" pitchFamily="34" charset="-128"/>
              </a:rPr>
              <a:t>not successful to date</a:t>
            </a:r>
          </a:p>
          <a:p>
            <a:pPr marL="574675" lvl="1" indent="-227013"/>
            <a:r>
              <a:rPr lang="en-US" altLang="en-US" smtClean="0">
                <a:ea typeface="ＭＳ Ｐゴシック" panose="020B0600070205080204" pitchFamily="34" charset="-128"/>
              </a:rPr>
              <a:t>traffic filtering</a:t>
            </a:r>
          </a:p>
          <a:p>
            <a:pPr marL="574675" lvl="1" indent="-227013"/>
            <a:r>
              <a:rPr lang="en-US" altLang="en-US" smtClean="0">
                <a:ea typeface="ＭＳ Ｐゴシック" panose="020B0600070205080204" pitchFamily="34" charset="-128"/>
              </a:rPr>
              <a:t>local DNS servers cache IPs of TLD servers, allowing root server bypass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bombard TLD servers</a:t>
            </a:r>
          </a:p>
          <a:p>
            <a:pPr marL="574675" lvl="1" indent="-227013"/>
            <a:r>
              <a:rPr lang="en-US" altLang="en-US" smtClean="0">
                <a:ea typeface="ＭＳ Ｐゴシック" panose="020B0600070205080204" pitchFamily="34" charset="-128"/>
              </a:rPr>
              <a:t>potentially more dangerous</a:t>
            </a:r>
          </a:p>
          <a:p>
            <a:pPr>
              <a:buFont typeface="Comic Sans MS" panose="030F0702030302020204" pitchFamily="66" charset="0"/>
              <a:buAutoNum type="arabicPeriod"/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92650" y="1463675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redirect attacks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man-in-middle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Intercept queries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DNS poisoning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 smtClean="0"/>
              <a:t>Send bogus relies to DNS server, which caches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exploit DNS for DDoS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send queries with spoofed source address: target IP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requires amplification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Application Layer</a:t>
            </a:r>
            <a:endParaRPr lang="en-US"/>
          </a:p>
        </p:txBody>
      </p:sp>
      <p:sp>
        <p:nvSpPr>
          <p:cNvPr id="1720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126BC844-1255-4E5C-8490-303376C46C09}" type="slidenum">
              <a:rPr lang="en-US" altLang="en-US" sz="1200">
                <a:latin typeface="Tahoma" panose="020B0604030504040204" pitchFamily="34" charset="0"/>
              </a:rPr>
              <a:pPr/>
              <a:t>29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72038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914400"/>
            <a:ext cx="353377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2083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AF48464F-9B67-4A78-934D-F7E51BDD45A5}" type="slidenum">
              <a:rPr lang="en-US" altLang="en-US" sz="1200">
                <a:latin typeface="Tahoma" panose="020B0604030504040204" pitchFamily="34" charset="0"/>
              </a:rPr>
              <a:pPr/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01625"/>
            <a:ext cx="7772400" cy="86995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Electronic mail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366838"/>
            <a:ext cx="3933825" cy="4876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Three major components:</a:t>
            </a:r>
            <a:r>
              <a:rPr lang="en-US" altLang="en-US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user agents 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mail servers </a:t>
            </a:r>
          </a:p>
          <a:p>
            <a:pPr>
              <a:spcAft>
                <a:spcPct val="75000"/>
              </a:spcAft>
            </a:pPr>
            <a:r>
              <a:rPr lang="en-US" altLang="en-US" sz="2400" smtClean="0">
                <a:ea typeface="ＭＳ Ｐゴシック" panose="020B0600070205080204" pitchFamily="34" charset="-128"/>
              </a:rPr>
              <a:t>simple mail transfer protocol: SMTP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User Agent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a.k.a. 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400" smtClean="0">
                <a:ea typeface="ＭＳ Ｐゴシック" panose="020B0600070205080204" pitchFamily="34" charset="-128"/>
              </a:rPr>
              <a:t>mail reader</a:t>
            </a:r>
            <a:r>
              <a:rPr lang="ja-JP" altLang="en-US" sz="2400" smtClean="0">
                <a:ea typeface="ＭＳ Ｐゴシック" panose="020B0600070205080204" pitchFamily="34" charset="-128"/>
              </a:rPr>
              <a:t>”</a:t>
            </a:r>
            <a:endParaRPr lang="en-US" altLang="ja-JP" sz="2400" smtClean="0">
              <a:ea typeface="ＭＳ Ｐゴシック" panose="020B0600070205080204" pitchFamily="34" charset="-128"/>
            </a:endParaRP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composing, editing, reading mail messages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e.g., Outlook, Thunderbird, iPhone mail client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outgoing, incoming messages stored on server</a:t>
            </a:r>
          </a:p>
        </p:txBody>
      </p:sp>
      <p:sp>
        <p:nvSpPr>
          <p:cNvPr id="120837" name="Rectangle 280"/>
          <p:cNvSpPr>
            <a:spLocks noChangeArrowheads="1"/>
          </p:cNvSpPr>
          <p:nvPr/>
        </p:nvSpPr>
        <p:spPr bwMode="auto">
          <a:xfrm>
            <a:off x="6962775" y="628650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/>
          </a:p>
        </p:txBody>
      </p:sp>
      <p:grpSp>
        <p:nvGrpSpPr>
          <p:cNvPr id="120838" name="Group 279"/>
          <p:cNvGrpSpPr>
            <a:grpSpLocks/>
          </p:cNvGrpSpPr>
          <p:nvPr/>
        </p:nvGrpSpPr>
        <p:grpSpPr bwMode="auto">
          <a:xfrm>
            <a:off x="7059613" y="576263"/>
            <a:ext cx="1736725" cy="955675"/>
            <a:chOff x="4458" y="3335"/>
            <a:chExt cx="1094" cy="602"/>
          </a:xfrm>
        </p:grpSpPr>
        <p:sp>
          <p:nvSpPr>
            <p:cNvPr id="121036" name="Text Box 263"/>
            <p:cNvSpPr txBox="1">
              <a:spLocks noChangeArrowheads="1"/>
            </p:cNvSpPr>
            <p:nvPr/>
          </p:nvSpPr>
          <p:spPr bwMode="auto">
            <a:xfrm>
              <a:off x="4680" y="3725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 mailbox</a:t>
              </a:r>
              <a:endParaRPr lang="en-US" altLang="en-US" sz="2400"/>
            </a:p>
          </p:txBody>
        </p:sp>
        <p:grpSp>
          <p:nvGrpSpPr>
            <p:cNvPr id="121037" name="Group 278"/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121040" name="Rectangle 264"/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1041" name="Line 265"/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2" name="Line 266"/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3" name="Line 267"/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4" name="Line 268"/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5" name="Line 269"/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6" name="Line 270"/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7" name="Line 271"/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1038" name="Rectangle 272"/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1039" name="Text Box 277"/>
            <p:cNvSpPr txBox="1">
              <a:spLocks noChangeArrowheads="1"/>
            </p:cNvSpPr>
            <p:nvPr/>
          </p:nvSpPr>
          <p:spPr bwMode="auto">
            <a:xfrm>
              <a:off x="4526" y="3335"/>
              <a:ext cx="102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outgoing 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message queue</a:t>
              </a:r>
              <a:endParaRPr lang="en-US" altLang="en-US" sz="2400"/>
            </a:p>
          </p:txBody>
        </p:sp>
      </p:grpSp>
      <p:pic>
        <p:nvPicPr>
          <p:cNvPr id="120839" name="Picture 23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947738"/>
            <a:ext cx="319405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0840" name="Group 454"/>
          <p:cNvGrpSpPr>
            <a:grpSpLocks/>
          </p:cNvGrpSpPr>
          <p:nvPr/>
        </p:nvGrpSpPr>
        <p:grpSpPr bwMode="auto">
          <a:xfrm>
            <a:off x="4662488" y="1406525"/>
            <a:ext cx="4318000" cy="5118100"/>
            <a:chOff x="2937" y="886"/>
            <a:chExt cx="2720" cy="3224"/>
          </a:xfrm>
        </p:grpSpPr>
        <p:grpSp>
          <p:nvGrpSpPr>
            <p:cNvPr id="120841" name="Group 389"/>
            <p:cNvGrpSpPr>
              <a:grpSpLocks/>
            </p:cNvGrpSpPr>
            <p:nvPr/>
          </p:nvGrpSpPr>
          <p:grpSpPr bwMode="auto">
            <a:xfrm>
              <a:off x="4346" y="1756"/>
              <a:ext cx="301" cy="451"/>
              <a:chOff x="4140" y="429"/>
              <a:chExt cx="1425" cy="2396"/>
            </a:xfrm>
          </p:grpSpPr>
          <p:sp>
            <p:nvSpPr>
              <p:cNvPr id="121004" name="Freeform 39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5" name="Rectangle 391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06" name="Freeform 39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7" name="Freeform 39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8" name="Rectangle 394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1009" name="Group 39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1034" name="AutoShape 396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35" name="AutoShape 397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1010" name="Rectangle 398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1011" name="Group 39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1032" name="AutoShape 400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33" name="AutoShape 401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1012" name="Rectangle 402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13" name="Rectangle 403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1014" name="Group 40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1030" name="AutoShape 405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31" name="AutoShape 406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1015" name="Freeform 40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1016" name="Group 40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1028" name="AutoShape 409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29" name="AutoShape 410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1017" name="Rectangle 411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18" name="Freeform 41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19" name="Freeform 41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20" name="Oval 414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21" name="Freeform 41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22" name="AutoShape 416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23" name="AutoShape 417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24" name="Oval 418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25" name="Oval 419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21026" name="Oval 420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1027" name="Rectangle 421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20842" name="Group 356"/>
            <p:cNvGrpSpPr>
              <a:grpSpLocks/>
            </p:cNvGrpSpPr>
            <p:nvPr/>
          </p:nvGrpSpPr>
          <p:grpSpPr bwMode="auto">
            <a:xfrm>
              <a:off x="3091" y="2634"/>
              <a:ext cx="301" cy="451"/>
              <a:chOff x="4140" y="429"/>
              <a:chExt cx="1425" cy="2396"/>
            </a:xfrm>
          </p:grpSpPr>
          <p:sp>
            <p:nvSpPr>
              <p:cNvPr id="120972" name="Freeform 35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3" name="Rectangle 358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74" name="Freeform 35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5" name="Freeform 36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6" name="Rectangle 361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77" name="Group 36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1002" name="AutoShape 363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03" name="AutoShape 364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78" name="Rectangle 365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79" name="Group 36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1000" name="AutoShape 36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001" name="AutoShape 368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80" name="Rectangle 369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81" name="Rectangle 370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82" name="Group 37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0998" name="AutoShape 372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99" name="AutoShape 373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83" name="Freeform 37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0984" name="Group 37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0996" name="AutoShape 376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97" name="AutoShape 377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85" name="Rectangle 378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86" name="Freeform 37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87" name="Freeform 38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88" name="Oval 381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89" name="Freeform 38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90" name="AutoShape 383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91" name="AutoShape 384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92" name="Oval 385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93" name="Oval 386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20994" name="Oval 387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95" name="Rectangle 388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20843" name="Group 320"/>
            <p:cNvGrpSpPr>
              <a:grpSpLocks/>
            </p:cNvGrpSpPr>
            <p:nvPr/>
          </p:nvGrpSpPr>
          <p:grpSpPr bwMode="auto">
            <a:xfrm>
              <a:off x="3105" y="1159"/>
              <a:ext cx="301" cy="451"/>
              <a:chOff x="4140" y="429"/>
              <a:chExt cx="1425" cy="2396"/>
            </a:xfrm>
          </p:grpSpPr>
          <p:sp>
            <p:nvSpPr>
              <p:cNvPr id="120940" name="Freeform 32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1" name="Rectangle 322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42" name="Freeform 32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3" name="Freeform 32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4" name="Rectangle 325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45" name="Group 32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0970" name="AutoShape 327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71" name="AutoShape 328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46" name="Rectangle 329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47" name="Group 33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0968" name="AutoShape 33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69" name="AutoShape 332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48" name="Rectangle 333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49" name="Rectangle 334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20950" name="Group 33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0966" name="AutoShape 336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67" name="AutoShape 337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51" name="Freeform 33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0952" name="Group 33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0964" name="AutoShape 340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0965" name="AutoShape 341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20953" name="Rectangle 342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54" name="Freeform 34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5" name="Freeform 34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6" name="Oval 345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57" name="Freeform 34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8" name="AutoShape 347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59" name="AutoShape 348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60" name="Oval 349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61" name="Oval 350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20962" name="Oval 351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0963" name="Rectangle 352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0844" name="Line 9"/>
            <p:cNvSpPr>
              <a:spLocks noChangeShapeType="1"/>
            </p:cNvSpPr>
            <p:nvPr/>
          </p:nvSpPr>
          <p:spPr bwMode="auto">
            <a:xfrm>
              <a:off x="3734" y="1642"/>
              <a:ext cx="708" cy="49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45" name="Group 19"/>
            <p:cNvGrpSpPr>
              <a:grpSpLocks/>
            </p:cNvGrpSpPr>
            <p:nvPr/>
          </p:nvGrpSpPr>
          <p:grpSpPr bwMode="auto">
            <a:xfrm>
              <a:off x="4466" y="1881"/>
              <a:ext cx="510" cy="661"/>
              <a:chOff x="4296" y="2627"/>
              <a:chExt cx="510" cy="661"/>
            </a:xfrm>
          </p:grpSpPr>
          <p:sp>
            <p:nvSpPr>
              <p:cNvPr id="120925" name="Rectangle 20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6" name="Text Box 21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server</a:t>
                </a:r>
                <a:endParaRPr lang="en-US" altLang="en-US" sz="2400"/>
              </a:p>
            </p:txBody>
          </p:sp>
          <p:sp>
            <p:nvSpPr>
              <p:cNvPr id="120927" name="Rectangle 22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8" name="Line 23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29" name="Line 24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0" name="Line 25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1" name="Line 26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2" name="Line 27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3" name="Line 28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4" name="Line 29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5" name="Rectangle 30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36" name="Rectangle 31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37" name="Rectangle 32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38" name="Rectangle 33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39" name="Rectangle 34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</p:grpSp>
        <p:grpSp>
          <p:nvGrpSpPr>
            <p:cNvPr id="120846" name="Group 60"/>
            <p:cNvGrpSpPr>
              <a:grpSpLocks/>
            </p:cNvGrpSpPr>
            <p:nvPr/>
          </p:nvGrpSpPr>
          <p:grpSpPr bwMode="auto">
            <a:xfrm>
              <a:off x="3206" y="2763"/>
              <a:ext cx="510" cy="661"/>
              <a:chOff x="4296" y="2627"/>
              <a:chExt cx="510" cy="661"/>
            </a:xfrm>
          </p:grpSpPr>
          <p:sp>
            <p:nvSpPr>
              <p:cNvPr id="120910" name="Rectangle 61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11" name="Text Box 62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server</a:t>
                </a:r>
                <a:endParaRPr lang="en-US" altLang="en-US" sz="2400"/>
              </a:p>
            </p:txBody>
          </p:sp>
          <p:sp>
            <p:nvSpPr>
              <p:cNvPr id="120912" name="Rectangle 63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13" name="Line 64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4" name="Line 65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5" name="Line 66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6" name="Line 67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7" name="Line 68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8" name="Line 69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9" name="Line 70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20" name="Rectangle 71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1" name="Rectangle 72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2" name="Rectangle 73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3" name="Rectangle 74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24" name="Rectangle 75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</p:grpSp>
        <p:grpSp>
          <p:nvGrpSpPr>
            <p:cNvPr id="120847" name="Group 96"/>
            <p:cNvGrpSpPr>
              <a:grpSpLocks/>
            </p:cNvGrpSpPr>
            <p:nvPr/>
          </p:nvGrpSpPr>
          <p:grpSpPr bwMode="auto">
            <a:xfrm>
              <a:off x="3206" y="1347"/>
              <a:ext cx="510" cy="661"/>
              <a:chOff x="4296" y="2627"/>
              <a:chExt cx="510" cy="661"/>
            </a:xfrm>
          </p:grpSpPr>
          <p:sp>
            <p:nvSpPr>
              <p:cNvPr id="120895" name="Rectangle 97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96" name="Text Box 98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server</a:t>
                </a:r>
                <a:endParaRPr lang="en-US" altLang="en-US" sz="2400"/>
              </a:p>
            </p:txBody>
          </p:sp>
          <p:sp>
            <p:nvSpPr>
              <p:cNvPr id="120897" name="Rectangle 99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98" name="Line 100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99" name="Line 101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0" name="Line 102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1" name="Line 103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2" name="Line 104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3" name="Line 105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4" name="Line 106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5" name="Rectangle 107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06" name="Rectangle 108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07" name="Rectangle 109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08" name="Rectangle 110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909" name="Rectangle 111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</p:grpSp>
        <p:sp>
          <p:nvSpPr>
            <p:cNvPr id="120848" name="Line 117"/>
            <p:cNvSpPr>
              <a:spLocks noChangeShapeType="1"/>
            </p:cNvSpPr>
            <p:nvPr/>
          </p:nvSpPr>
          <p:spPr bwMode="auto">
            <a:xfrm flipV="1">
              <a:off x="3734" y="2350"/>
              <a:ext cx="708" cy="68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Line 118"/>
            <p:cNvSpPr>
              <a:spLocks noChangeShapeType="1"/>
            </p:cNvSpPr>
            <p:nvPr/>
          </p:nvSpPr>
          <p:spPr bwMode="auto">
            <a:xfrm flipH="1" flipV="1">
              <a:off x="3266" y="2020"/>
              <a:ext cx="0" cy="7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50" name="Group 119"/>
            <p:cNvGrpSpPr>
              <a:grpSpLocks/>
            </p:cNvGrpSpPr>
            <p:nvPr/>
          </p:nvGrpSpPr>
          <p:grpSpPr bwMode="auto">
            <a:xfrm>
              <a:off x="3795" y="2535"/>
              <a:ext cx="650" cy="288"/>
              <a:chOff x="3745" y="2537"/>
              <a:chExt cx="650" cy="288"/>
            </a:xfrm>
          </p:grpSpPr>
          <p:sp>
            <p:nvSpPr>
              <p:cNvPr id="120893" name="Rectangle 120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94" name="Text Box 121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1" name="Group 122"/>
            <p:cNvGrpSpPr>
              <a:grpSpLocks/>
            </p:cNvGrpSpPr>
            <p:nvPr/>
          </p:nvGrpSpPr>
          <p:grpSpPr bwMode="auto">
            <a:xfrm>
              <a:off x="3771" y="1743"/>
              <a:ext cx="650" cy="288"/>
              <a:chOff x="3745" y="2537"/>
              <a:chExt cx="650" cy="288"/>
            </a:xfrm>
          </p:grpSpPr>
          <p:sp>
            <p:nvSpPr>
              <p:cNvPr id="120891" name="Rectangle 123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92" name="Text Box 124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2" name="Group 125"/>
            <p:cNvGrpSpPr>
              <a:grpSpLocks/>
            </p:cNvGrpSpPr>
            <p:nvPr/>
          </p:nvGrpSpPr>
          <p:grpSpPr bwMode="auto">
            <a:xfrm>
              <a:off x="2937" y="2193"/>
              <a:ext cx="650" cy="288"/>
              <a:chOff x="3745" y="2537"/>
              <a:chExt cx="650" cy="288"/>
            </a:xfrm>
          </p:grpSpPr>
          <p:sp>
            <p:nvSpPr>
              <p:cNvPr id="120889" name="Rectangle 126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90" name="Text Box 127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3" name="Group 423"/>
            <p:cNvGrpSpPr>
              <a:grpSpLocks/>
            </p:cNvGrpSpPr>
            <p:nvPr/>
          </p:nvGrpSpPr>
          <p:grpSpPr bwMode="auto">
            <a:xfrm>
              <a:off x="3587" y="886"/>
              <a:ext cx="575" cy="664"/>
              <a:chOff x="3574" y="550"/>
              <a:chExt cx="575" cy="664"/>
            </a:xfrm>
          </p:grpSpPr>
          <p:grpSp>
            <p:nvGrpSpPr>
              <p:cNvPr id="120884" name="Group 35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87" name="Picture 35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88" name="Freeform 35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8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8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  <p:grpSp>
          <p:nvGrpSpPr>
            <p:cNvPr id="120854" name="Group 424"/>
            <p:cNvGrpSpPr>
              <a:grpSpLocks/>
            </p:cNvGrpSpPr>
            <p:nvPr/>
          </p:nvGrpSpPr>
          <p:grpSpPr bwMode="auto">
            <a:xfrm>
              <a:off x="4870" y="1400"/>
              <a:ext cx="575" cy="664"/>
              <a:chOff x="3574" y="550"/>
              <a:chExt cx="575" cy="664"/>
            </a:xfrm>
          </p:grpSpPr>
          <p:grpSp>
            <p:nvGrpSpPr>
              <p:cNvPr id="120879" name="Group 425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82" name="Picture 426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83" name="Freeform 427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8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8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  <p:grpSp>
          <p:nvGrpSpPr>
            <p:cNvPr id="120855" name="Group 430"/>
            <p:cNvGrpSpPr>
              <a:grpSpLocks/>
            </p:cNvGrpSpPr>
            <p:nvPr/>
          </p:nvGrpSpPr>
          <p:grpSpPr bwMode="auto">
            <a:xfrm>
              <a:off x="5082" y="1880"/>
              <a:ext cx="575" cy="664"/>
              <a:chOff x="3574" y="550"/>
              <a:chExt cx="575" cy="664"/>
            </a:xfrm>
          </p:grpSpPr>
          <p:grpSp>
            <p:nvGrpSpPr>
              <p:cNvPr id="120874" name="Group 431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77" name="Picture 432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78" name="Freeform 433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7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7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  <p:grpSp>
          <p:nvGrpSpPr>
            <p:cNvPr id="120856" name="Group 436"/>
            <p:cNvGrpSpPr>
              <a:grpSpLocks/>
            </p:cNvGrpSpPr>
            <p:nvPr/>
          </p:nvGrpSpPr>
          <p:grpSpPr bwMode="auto">
            <a:xfrm>
              <a:off x="4999" y="2540"/>
              <a:ext cx="575" cy="664"/>
              <a:chOff x="3574" y="550"/>
              <a:chExt cx="575" cy="664"/>
            </a:xfrm>
          </p:grpSpPr>
          <p:grpSp>
            <p:nvGrpSpPr>
              <p:cNvPr id="120869" name="Group 437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72" name="Picture 438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73" name="Freeform 439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7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7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  <p:grpSp>
          <p:nvGrpSpPr>
            <p:cNvPr id="120857" name="Group 442"/>
            <p:cNvGrpSpPr>
              <a:grpSpLocks/>
            </p:cNvGrpSpPr>
            <p:nvPr/>
          </p:nvGrpSpPr>
          <p:grpSpPr bwMode="auto">
            <a:xfrm>
              <a:off x="3354" y="3446"/>
              <a:ext cx="575" cy="664"/>
              <a:chOff x="3574" y="550"/>
              <a:chExt cx="575" cy="664"/>
            </a:xfrm>
          </p:grpSpPr>
          <p:grpSp>
            <p:nvGrpSpPr>
              <p:cNvPr id="120864" name="Group 44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67" name="Picture 44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68" name="Freeform 44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6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6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  <p:grpSp>
          <p:nvGrpSpPr>
            <p:cNvPr id="120858" name="Group 448"/>
            <p:cNvGrpSpPr>
              <a:grpSpLocks/>
            </p:cNvGrpSpPr>
            <p:nvPr/>
          </p:nvGrpSpPr>
          <p:grpSpPr bwMode="auto">
            <a:xfrm>
              <a:off x="3813" y="3056"/>
              <a:ext cx="575" cy="664"/>
              <a:chOff x="3574" y="550"/>
              <a:chExt cx="575" cy="664"/>
            </a:xfrm>
          </p:grpSpPr>
          <p:grpSp>
            <p:nvGrpSpPr>
              <p:cNvPr id="120859" name="Group 449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62" name="Picture 4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63" name="Freeform 4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6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/>
              </a:p>
            </p:txBody>
          </p:sp>
          <p:sp>
            <p:nvSpPr>
              <p:cNvPr id="12086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/>
                  <a:t>agent</a:t>
                </a:r>
                <a:endParaRPr lang="en-US" altLang="en-US" sz="24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057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683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58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73059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0B753648-1227-468C-9DED-2F78B1037F85}" type="slidenum">
              <a:rPr lang="en-US" altLang="en-US" sz="1200">
                <a:latin typeface="Tahoma" panose="020B0604030504040204" pitchFamily="34" charset="0"/>
              </a:rPr>
              <a:pPr/>
              <a:t>30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73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Chapter 2: outline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2.1 principles of network applications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2.2 Web and HTTP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</a:rPr>
              <a:t>2.3 </a:t>
            </a:r>
            <a:r>
              <a:rPr lang="en-US" dirty="0">
                <a:latin typeface="Gill Sans MT" charset="0"/>
              </a:rPr>
              <a:t>electronic mail</a:t>
            </a:r>
          </a:p>
          <a:p>
            <a:pPr marL="738188" lvl="1" indent="-287338">
              <a:lnSpc>
                <a:spcPct val="100000"/>
              </a:lnSpc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SMTP, POP3, IMAP</a:t>
            </a:r>
          </a:p>
          <a:p>
            <a:pPr marL="512763" indent="-512763">
              <a:lnSpc>
                <a:spcPct val="100000"/>
              </a:lnSpc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</a:rPr>
              <a:t>2.4 </a:t>
            </a:r>
            <a:r>
              <a:rPr lang="en-US" dirty="0">
                <a:latin typeface="Gill Sans MT" charset="0"/>
              </a:rPr>
              <a:t>DNS</a:t>
            </a:r>
          </a:p>
          <a:p>
            <a:pPr marL="457200" indent="-457200">
              <a:buFont typeface="Wingdings" charset="2"/>
              <a:buChar char="§"/>
              <a:defRPr/>
            </a:pPr>
            <a:endParaRPr lang="en-US" sz="2400" dirty="0">
              <a:latin typeface="Gill Sans MT" charset="0"/>
            </a:endParaRPr>
          </a:p>
        </p:txBody>
      </p:sp>
      <p:sp>
        <p:nvSpPr>
          <p:cNvPr id="1730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2.5 P2P applications</a:t>
            </a:r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2.6 video streaming and content distribution networks</a:t>
            </a:r>
          </a:p>
          <a:p>
            <a:pPr marL="512763" indent="-512763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2.7 socket programming with UDP and TCP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751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E618BD5A-B031-4E80-BF32-603B80519690}" type="slidenum">
              <a:rPr lang="en-US" altLang="en-US" sz="1200">
                <a:latin typeface="Tahoma" panose="020B0604030504040204" pitchFamily="34" charset="0"/>
              </a:rPr>
              <a:pPr/>
              <a:t>31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75107" name="Group 564"/>
          <p:cNvGrpSpPr>
            <a:grpSpLocks/>
          </p:cNvGrpSpPr>
          <p:nvPr/>
        </p:nvGrpSpPr>
        <p:grpSpPr bwMode="auto">
          <a:xfrm>
            <a:off x="5124450" y="1257300"/>
            <a:ext cx="3540125" cy="4545013"/>
            <a:chOff x="3277" y="974"/>
            <a:chExt cx="2230" cy="2863"/>
          </a:xfrm>
        </p:grpSpPr>
        <p:sp>
          <p:nvSpPr>
            <p:cNvPr id="175114" name="Freeform 565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466 w 1036"/>
                <a:gd name="T1" fmla="*/ 11 h 675"/>
                <a:gd name="T2" fmla="*/ 884 w 1036"/>
                <a:gd name="T3" fmla="*/ 53 h 675"/>
                <a:gd name="T4" fmla="*/ 467 w 1036"/>
                <a:gd name="T5" fmla="*/ 129 h 675"/>
                <a:gd name="T6" fmla="*/ 347 w 1036"/>
                <a:gd name="T7" fmla="*/ 229 h 675"/>
                <a:gd name="T8" fmla="*/ 48 w 1036"/>
                <a:gd name="T9" fmla="*/ 297 h 675"/>
                <a:gd name="T10" fmla="*/ 39 w 1036"/>
                <a:gd name="T11" fmla="*/ 459 h 675"/>
                <a:gd name="T12" fmla="*/ 298 w 1036"/>
                <a:gd name="T13" fmla="*/ 489 h 675"/>
                <a:gd name="T14" fmla="*/ 1039 w 1036"/>
                <a:gd name="T15" fmla="*/ 489 h 675"/>
                <a:gd name="T16" fmla="*/ 1353 w 1036"/>
                <a:gd name="T17" fmla="*/ 555 h 675"/>
                <a:gd name="T18" fmla="*/ 1702 w 1036"/>
                <a:gd name="T19" fmla="*/ 657 h 675"/>
                <a:gd name="T20" fmla="*/ 1969 w 1036"/>
                <a:gd name="T21" fmla="*/ 661 h 675"/>
                <a:gd name="T22" fmla="*/ 2153 w 1036"/>
                <a:gd name="T23" fmla="*/ 603 h 675"/>
                <a:gd name="T24" fmla="*/ 2247 w 1036"/>
                <a:gd name="T25" fmla="*/ 445 h 675"/>
                <a:gd name="T26" fmla="*/ 2305 w 1036"/>
                <a:gd name="T27" fmla="*/ 291 h 675"/>
                <a:gd name="T28" fmla="*/ 2312 w 1036"/>
                <a:gd name="T29" fmla="*/ 107 h 675"/>
                <a:gd name="T30" fmla="*/ 2113 w 1036"/>
                <a:gd name="T31" fmla="*/ 17 h 675"/>
                <a:gd name="T32" fmla="*/ 1755 w 1036"/>
                <a:gd name="T33" fmla="*/ 3 h 675"/>
                <a:gd name="T34" fmla="*/ 146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5115" name="Group 566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175488" name="Rectangle 567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489" name="AutoShape 568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175116" name="Freeform 569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17" name="Line 570"/>
            <p:cNvSpPr>
              <a:spLocks noChangeShapeType="1"/>
            </p:cNvSpPr>
            <p:nvPr/>
          </p:nvSpPr>
          <p:spPr bwMode="auto">
            <a:xfrm rot="-5400000">
              <a:off x="4924" y="3318"/>
              <a:ext cx="282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118" name="Line 571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119" name="Line 572"/>
            <p:cNvSpPr>
              <a:spLocks noChangeShapeType="1"/>
            </p:cNvSpPr>
            <p:nvPr/>
          </p:nvSpPr>
          <p:spPr bwMode="auto">
            <a:xfrm rot="16200000" flipH="1">
              <a:off x="5110" y="3185"/>
              <a:ext cx="82" cy="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120" name="Line 574"/>
            <p:cNvSpPr>
              <a:spLocks noChangeShapeType="1"/>
            </p:cNvSpPr>
            <p:nvPr/>
          </p:nvSpPr>
          <p:spPr bwMode="auto">
            <a:xfrm>
              <a:off x="3843" y="3009"/>
              <a:ext cx="115" cy="6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1" name="Line 575"/>
            <p:cNvSpPr>
              <a:spLocks noChangeShapeType="1"/>
            </p:cNvSpPr>
            <p:nvPr/>
          </p:nvSpPr>
          <p:spPr bwMode="auto">
            <a:xfrm flipV="1">
              <a:off x="3680" y="3164"/>
              <a:ext cx="257" cy="5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2" name="Line 578"/>
            <p:cNvSpPr>
              <a:spLocks noChangeShapeType="1"/>
            </p:cNvSpPr>
            <p:nvPr/>
          </p:nvSpPr>
          <p:spPr bwMode="auto">
            <a:xfrm flipH="1">
              <a:off x="3948" y="3206"/>
              <a:ext cx="91" cy="11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3" name="Line 579"/>
            <p:cNvSpPr>
              <a:spLocks noChangeShapeType="1"/>
            </p:cNvSpPr>
            <p:nvPr/>
          </p:nvSpPr>
          <p:spPr bwMode="auto">
            <a:xfrm flipH="1" flipV="1">
              <a:off x="4144" y="3212"/>
              <a:ext cx="53" cy="1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4" name="Line 580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5" name="Line 582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6" name="Line 583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5127" name="Group 584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175486" name="Picture 585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487" name="Picture 586" descr="antenna_radiation_stylized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75128" name="Freeform 587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9" name="Freeform 588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85898 w 765"/>
                <a:gd name="T1" fmla="*/ 6712 h 459"/>
                <a:gd name="T2" fmla="*/ 58210 w 765"/>
                <a:gd name="T3" fmla="*/ 47662 h 459"/>
                <a:gd name="T4" fmla="*/ 19473 w 765"/>
                <a:gd name="T5" fmla="*/ 67835 h 459"/>
                <a:gd name="T6" fmla="*/ 2783 w 765"/>
                <a:gd name="T7" fmla="*/ 228588 h 459"/>
                <a:gd name="T8" fmla="*/ 36422 w 765"/>
                <a:gd name="T9" fmla="*/ 302028 h 459"/>
                <a:gd name="T10" fmla="*/ 70014 w 765"/>
                <a:gd name="T11" fmla="*/ 289496 h 459"/>
                <a:gd name="T12" fmla="*/ 118176 w 765"/>
                <a:gd name="T13" fmla="*/ 302028 h 459"/>
                <a:gd name="T14" fmla="*/ 141415 w 765"/>
                <a:gd name="T15" fmla="*/ 295017 h 459"/>
                <a:gd name="T16" fmla="*/ 152220 w 765"/>
                <a:gd name="T17" fmla="*/ 253122 h 459"/>
                <a:gd name="T18" fmla="*/ 151953 w 765"/>
                <a:gd name="T19" fmla="*/ 107441 h 459"/>
                <a:gd name="T20" fmla="*/ 134106 w 765"/>
                <a:gd name="T21" fmla="*/ 23437 h 459"/>
                <a:gd name="T22" fmla="*/ 85898 w 765"/>
                <a:gd name="T23" fmla="*/ 6712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0" name="Line 589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1" name="Line 590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2" name="Line 591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3" name="Line 592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4" name="Line 593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5" name="Line 594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6" name="Line 595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7" name="Line 596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8" name="Line 597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9" name="Line 598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0" name="Line 599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1" name="Line 600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2" name="Line 601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3" name="Line 602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4" name="Line 603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5" name="Line 604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6" name="Line 605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5147" name="Group 606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175469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0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1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2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3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4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5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6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7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8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79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80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81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82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83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5484" name="Oval 622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pic>
            <p:nvPicPr>
              <p:cNvPr id="175485" name="Picture 623" descr="cell_tower_radiation_gray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5148" name="Group 624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175460" name="Line 625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61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62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63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64" name="Group 629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175467" name="Freeform 6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68" name="Freeform 6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65" name="Line 632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66" name="Line 633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49" name="Group 634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17545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5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5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55" name="Group 6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58" name="Freeform 6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59" name="Freeform 6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56" name="Line 6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57" name="Line 6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0" name="Group 643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17544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4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4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47" name="Group 6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50" name="Freeform 6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51" name="Freeform 6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48" name="Line 6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49" name="Line 6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1" name="Group 652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17543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3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3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39" name="Group 65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42" name="Freeform 6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43" name="Freeform 6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40" name="Line 65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41" name="Line 66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2" name="Group 661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17542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2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3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31" name="Group 66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34" name="Freeform 66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35" name="Freeform 66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32" name="Line 66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33" name="Line 66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3" name="Group 670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17542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2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2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23" name="Group 67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26" name="Freeform 67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27" name="Freeform 67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24" name="Line 67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25" name="Line 67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154" name="Line 679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5155" name="Group 680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17541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1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1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15" name="Group 68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18" name="Freeform 68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19" name="Freeform 68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16" name="Line 68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17" name="Line 68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6" name="Group 689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17540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0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40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407" name="Group 69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10" name="Freeform 69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11" name="Freeform 69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08" name="Line 69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09" name="Line 69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7" name="Group 698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17539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9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9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399" name="Group 7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402" name="Freeform 7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403" name="Freeform 7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400" name="Line 7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01" name="Line 7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8" name="Group 707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17538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8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9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391" name="Group 7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394" name="Freeform 7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95" name="Freeform 7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392" name="Line 7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93" name="Line 7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59" name="Group 716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17538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8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8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384" name="Group 7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386" name="Freeform 7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87" name="Freeform 7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385" name="Line 7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60" name="Group 725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17537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7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37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75376" name="Group 7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75379" name="Freeform 7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80" name="Freeform 7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377" name="Line 7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78" name="Line 7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61" name="Group 734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175359" name="Group 735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175361" name="Freeform 736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2" name="Freeform 737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3" name="Freeform 738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4" name="Freeform 739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5" name="Freeform 740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6" name="Freeform 741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7" name="Freeform 742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8" name="Freeform 743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69" name="Freeform 744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70" name="Freeform 745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71" name="Freeform 746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72" name="Freeform 747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75360" name="Picture 748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5162" name="Group 749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175345" name="Group 750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175347" name="Freeform 751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48" name="Freeform 752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49" name="Freeform 753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0" name="Freeform 754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1" name="Freeform 755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2" name="Freeform 756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3" name="Freeform 757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4" name="Freeform 758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5" name="Freeform 759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6" name="Freeform 760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7" name="Freeform 761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358" name="Freeform 762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75346" name="Picture 763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75163" name="Line 764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5164" name="Group 765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175343" name="Picture 76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344" name="Freeform 76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75165" name="Group 768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175341" name="Picture 76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342" name="Freeform 77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75166" name="Group 771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175339" name="Picture 77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340" name="Freeform 77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75167" name="Group 774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175337" name="Picture 77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338" name="Freeform 77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175168" name="Picture 777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5169" name="Group 778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175335" name="Picture 779" descr="iphone_stylized_small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336" name="Picture 780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5170" name="Group 781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175303" name="Freeform 7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04" name="Rectangle 783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05" name="Freeform 7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06" name="Freeform 7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07" name="Rectangle 786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308" name="Group 7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75333" name="AutoShape 78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34" name="AutoShape 789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309" name="Rectangle 790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310" name="Group 7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75331" name="AutoShape 792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32" name="AutoShape 793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311" name="Rectangle 794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12" name="Rectangle 795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313" name="Group 7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75329" name="AutoShape 797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30" name="AutoShape 798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314" name="Freeform 7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315" name="Group 8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75327" name="AutoShape 801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28" name="AutoShape 802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316" name="Rectangle 803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17" name="Freeform 8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18" name="Freeform 8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19" name="Oval 806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20" name="Freeform 8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321" name="AutoShape 808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22" name="AutoShape 809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23" name="Oval 810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24" name="Oval 811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5325" name="Oval 812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326" name="Rectangle 813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75171" name="Group 814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175271" name="Freeform 81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72" name="Rectangle 81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73" name="Freeform 81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74" name="Freeform 81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75" name="Rectangle 81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276" name="Group 82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75301" name="AutoShape 82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02" name="AutoShape 82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277" name="Rectangle 82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278" name="Group 82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75299" name="AutoShape 82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300" name="AutoShape 82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279" name="Rectangle 82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80" name="Rectangle 82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5281" name="Group 82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75297" name="AutoShape 83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298" name="AutoShape 83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282" name="Freeform 83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283" name="Group 83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75295" name="AutoShape 83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296" name="AutoShape 83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pitchFamily="82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75284" name="Rectangle 83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85" name="Freeform 83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86" name="Freeform 83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87" name="Oval 83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88" name="Freeform 84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89" name="AutoShape 84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90" name="AutoShape 84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91" name="Oval 84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92" name="Oval 84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5293" name="Oval 84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294" name="Rectangle 84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75172" name="Group 847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175248" name="Picture 848" descr="antenna_stylized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249" name="Picture 849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50" name="Freeform 85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5251" name="Picture 851" descr="screen"/>
              <p:cNvPicPr>
                <a:picLocks noChangeAspect="1" noChangeArrowheads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52" name="Freeform 85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53" name="Freeform 85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54" name="Freeform 85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55" name="Freeform 85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56" name="Freeform 85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57" name="Freeform 85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258" name="Group 85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75265" name="Freeform 85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66" name="Freeform 86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67" name="Freeform 86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68" name="Freeform 86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69" name="Freeform 86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70" name="Freeform 86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259" name="Freeform 86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60" name="Freeform 86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61" name="Freeform 86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62" name="Freeform 86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63" name="Freeform 86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64" name="Freeform 87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73" name="Group 871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175225" name="Picture 872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226" name="Picture 873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27" name="Freeform 87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5228" name="Picture 875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29" name="Freeform 87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0" name="Freeform 87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1" name="Freeform 87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2" name="Freeform 87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3" name="Freeform 88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4" name="Freeform 88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235" name="Group 88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75242" name="Freeform 8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43" name="Freeform 8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44" name="Freeform 8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45" name="Freeform 8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46" name="Freeform 8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47" name="Freeform 8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236" name="Freeform 88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7" name="Freeform 89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8" name="Freeform 89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39" name="Freeform 89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40" name="Freeform 89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41" name="Freeform 89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74" name="Group 895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175202" name="Picture 896" descr="antenna_stylized"/>
              <p:cNvPicPr>
                <a:picLocks noChangeAspect="1" noChangeArrowheads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203" name="Picture 897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04" name="Freeform 89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5205" name="Picture 899" descr="screen"/>
              <p:cNvPicPr>
                <a:picLocks noChangeAspect="1" noChangeArrowheads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06" name="Freeform 90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07" name="Freeform 90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08" name="Freeform 90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09" name="Freeform 90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0" name="Freeform 90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1" name="Freeform 90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212" name="Group 90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75219" name="Freeform 90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20" name="Freeform 90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21" name="Freeform 90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22" name="Freeform 91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23" name="Freeform 91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224" name="Freeform 91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213" name="Freeform 91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4" name="Freeform 91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5" name="Freeform 91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6" name="Freeform 91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7" name="Freeform 91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218" name="Freeform 91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5175" name="Group 919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175200" name="Picture 9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201" name="Freeform 92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75176" name="Group 922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175177" name="Picture 923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5178" name="Picture 924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79" name="Freeform 925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5180" name="Picture 926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81" name="Freeform 927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2" name="Freeform 928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3" name="Freeform 929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4" name="Freeform 930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5" name="Freeform 931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6" name="Freeform 932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5187" name="Group 933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75194" name="Freeform 934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95" name="Freeform 935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96" name="Freeform 936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97" name="Freeform 937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98" name="Freeform 938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99" name="Freeform 939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188" name="Freeform 940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89" name="Freeform 941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90" name="Freeform 942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91" name="Freeform 943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92" name="Freeform 944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193" name="Freeform 945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510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38113"/>
            <a:ext cx="7772400" cy="871537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Pure </a:t>
            </a:r>
            <a:r>
              <a:rPr lang="en-US" altLang="en-US" sz="4000" smtClean="0">
                <a:ea typeface="ＭＳ Ｐゴシック" panose="020B0600070205080204" pitchFamily="34" charset="-128"/>
              </a:rPr>
              <a:t>P2P</a:t>
            </a:r>
            <a:r>
              <a:rPr lang="en-US" altLang="en-US" smtClean="0">
                <a:ea typeface="ＭＳ Ｐゴシック" panose="020B0600070205080204" pitchFamily="34" charset="-128"/>
              </a:rPr>
              <a:t> architecture</a:t>
            </a:r>
          </a:p>
        </p:txBody>
      </p:sp>
      <p:sp>
        <p:nvSpPr>
          <p:cNvPr id="1751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1276350"/>
            <a:ext cx="4049713" cy="4648200"/>
          </a:xfrm>
        </p:spPr>
        <p:txBody>
          <a:bodyPr/>
          <a:lstStyle/>
          <a:p>
            <a:r>
              <a:rPr lang="en-US" altLang="en-US" i="1" smtClean="0">
                <a:ea typeface="ＭＳ Ｐゴシック" panose="020B0600070205080204" pitchFamily="34" charset="-128"/>
              </a:rPr>
              <a:t>no</a:t>
            </a:r>
            <a:r>
              <a:rPr lang="en-US" altLang="en-US" smtClean="0">
                <a:ea typeface="ＭＳ Ｐゴシック" panose="020B0600070205080204" pitchFamily="34" charset="-128"/>
              </a:rPr>
              <a:t> always-on server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arbitrary end systems directly communicate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peers are intermittently connected and change IP addresses</a:t>
            </a:r>
            <a:endParaRPr lang="en-US" altLang="en-US" i="1" smtClean="0">
              <a:solidFill>
                <a:srgbClr val="000099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file distribution (BitTorrent)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Streaming (KanKan)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VoIP (Skype)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smtClean="0">
              <a:ea typeface="ＭＳ Ｐゴシック" panose="020B0600070205080204" pitchFamily="34" charset="-128"/>
            </a:endParaRPr>
          </a:p>
          <a:p>
            <a:endParaRPr lang="en-US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175110" name="Line 1034"/>
          <p:cNvSpPr>
            <a:spLocks noChangeShapeType="1"/>
          </p:cNvSpPr>
          <p:nvPr/>
        </p:nvSpPr>
        <p:spPr bwMode="auto">
          <a:xfrm flipH="1">
            <a:off x="5783263" y="1597025"/>
            <a:ext cx="828675" cy="120332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11" name="Line 1035"/>
          <p:cNvSpPr>
            <a:spLocks noChangeShapeType="1"/>
          </p:cNvSpPr>
          <p:nvPr/>
        </p:nvSpPr>
        <p:spPr bwMode="auto">
          <a:xfrm>
            <a:off x="5657850" y="3160713"/>
            <a:ext cx="30163" cy="15557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12" name="Line 1036"/>
          <p:cNvSpPr>
            <a:spLocks noChangeShapeType="1"/>
          </p:cNvSpPr>
          <p:nvPr/>
        </p:nvSpPr>
        <p:spPr bwMode="auto">
          <a:xfrm>
            <a:off x="6118225" y="3260725"/>
            <a:ext cx="1296988" cy="20383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5113" name="Picture 563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7969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771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FF9FFD70-4477-4B95-A6C5-BBD7E6B3479F}" type="slidenum">
              <a:rPr lang="en-US" altLang="en-US" sz="1200">
                <a:latin typeface="Tahoma" panose="020B0604030504040204" pitchFamily="34" charset="0"/>
              </a:rPr>
              <a:pPr/>
              <a:t>32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77155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53988"/>
            <a:ext cx="8520113" cy="773112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File distribution: client-server vs P2P</a:t>
            </a:r>
          </a:p>
        </p:txBody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1227138"/>
            <a:ext cx="8258175" cy="8826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u="sng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Question</a:t>
            </a: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mtClean="0">
                <a:ea typeface="ＭＳ Ｐゴシック" panose="020B0600070205080204" pitchFamily="34" charset="-128"/>
              </a:rPr>
              <a:t> how much time to distribute file (size </a:t>
            </a:r>
            <a:r>
              <a:rPr lang="en-US" altLang="en-US" i="1" smtClean="0">
                <a:ea typeface="ＭＳ Ｐゴシック" panose="020B0600070205080204" pitchFamily="34" charset="-128"/>
              </a:rPr>
              <a:t>F</a:t>
            </a:r>
            <a:r>
              <a:rPr lang="en-US" altLang="en-US" smtClean="0">
                <a:ea typeface="ＭＳ Ｐゴシック" panose="020B0600070205080204" pitchFamily="34" charset="-128"/>
              </a:rPr>
              <a:t>) from one server to </a:t>
            </a:r>
            <a:r>
              <a:rPr lang="en-US" altLang="en-US" i="1" smtClean="0">
                <a:ea typeface="ＭＳ Ｐゴシック" panose="020B0600070205080204" pitchFamily="34" charset="-128"/>
              </a:rPr>
              <a:t>N  peers</a:t>
            </a:r>
            <a:r>
              <a:rPr lang="en-US" altLang="en-US" smtClean="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peer upload/download capacity is limited resource</a:t>
            </a:r>
          </a:p>
        </p:txBody>
      </p:sp>
      <p:sp>
        <p:nvSpPr>
          <p:cNvPr id="177157" name="Freeform 4"/>
          <p:cNvSpPr>
            <a:spLocks/>
          </p:cNvSpPr>
          <p:nvPr/>
        </p:nvSpPr>
        <p:spPr bwMode="auto">
          <a:xfrm>
            <a:off x="2284413" y="4087813"/>
            <a:ext cx="3775075" cy="17557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58" name="Line 14"/>
          <p:cNvSpPr>
            <a:spLocks noChangeShapeType="1"/>
          </p:cNvSpPr>
          <p:nvPr/>
        </p:nvSpPr>
        <p:spPr bwMode="auto">
          <a:xfrm>
            <a:off x="1819275" y="4051300"/>
            <a:ext cx="803275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59" name="Text Box 15"/>
          <p:cNvSpPr txBox="1">
            <a:spLocks noChangeArrowheads="1"/>
          </p:cNvSpPr>
          <p:nvPr/>
        </p:nvSpPr>
        <p:spPr bwMode="auto">
          <a:xfrm>
            <a:off x="2103438" y="3849688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u</a:t>
            </a:r>
            <a:r>
              <a:rPr lang="en-US" altLang="en-US" sz="1800" i="1" baseline="-25000"/>
              <a:t>s</a:t>
            </a:r>
          </a:p>
        </p:txBody>
      </p:sp>
      <p:sp>
        <p:nvSpPr>
          <p:cNvPr id="177160" name="Line 39"/>
          <p:cNvSpPr>
            <a:spLocks noChangeShapeType="1"/>
          </p:cNvSpPr>
          <p:nvPr/>
        </p:nvSpPr>
        <p:spPr bwMode="auto">
          <a:xfrm>
            <a:off x="1376363" y="4962525"/>
            <a:ext cx="10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Line 40"/>
          <p:cNvSpPr>
            <a:spLocks noChangeShapeType="1"/>
          </p:cNvSpPr>
          <p:nvPr/>
        </p:nvSpPr>
        <p:spPr bwMode="auto">
          <a:xfrm flipH="1">
            <a:off x="1431925" y="5110163"/>
            <a:ext cx="100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2" name="Text Box 41"/>
          <p:cNvSpPr txBox="1">
            <a:spLocks noChangeArrowheads="1"/>
          </p:cNvSpPr>
          <p:nvPr/>
        </p:nvSpPr>
        <p:spPr bwMode="auto">
          <a:xfrm>
            <a:off x="1665288" y="45735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u</a:t>
            </a:r>
            <a:r>
              <a:rPr lang="en-US" altLang="en-US" sz="1800" i="1" baseline="-25000"/>
              <a:t>N</a:t>
            </a:r>
          </a:p>
        </p:txBody>
      </p:sp>
      <p:sp>
        <p:nvSpPr>
          <p:cNvPr id="177163" name="Text Box 42"/>
          <p:cNvSpPr txBox="1">
            <a:spLocks noChangeArrowheads="1"/>
          </p:cNvSpPr>
          <p:nvPr/>
        </p:nvSpPr>
        <p:spPr bwMode="auto">
          <a:xfrm>
            <a:off x="1646238" y="508793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N</a:t>
            </a:r>
          </a:p>
        </p:txBody>
      </p:sp>
      <p:sp>
        <p:nvSpPr>
          <p:cNvPr id="177164" name="Text Box 43"/>
          <p:cNvSpPr txBox="1">
            <a:spLocks noChangeArrowheads="1"/>
          </p:cNvSpPr>
          <p:nvPr/>
        </p:nvSpPr>
        <p:spPr bwMode="auto">
          <a:xfrm>
            <a:off x="1146175" y="4071938"/>
            <a:ext cx="1173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server</a:t>
            </a:r>
            <a:endParaRPr lang="en-US" altLang="en-US" sz="1800" baseline="-25000"/>
          </a:p>
        </p:txBody>
      </p:sp>
      <p:sp>
        <p:nvSpPr>
          <p:cNvPr id="177165" name="Text Box 44"/>
          <p:cNvSpPr txBox="1">
            <a:spLocks noChangeArrowheads="1"/>
          </p:cNvSpPr>
          <p:nvPr/>
        </p:nvSpPr>
        <p:spPr bwMode="auto">
          <a:xfrm>
            <a:off x="2825750" y="4598988"/>
            <a:ext cx="254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network (with abundant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 bandwidth)</a:t>
            </a:r>
          </a:p>
        </p:txBody>
      </p:sp>
      <p:sp>
        <p:nvSpPr>
          <p:cNvPr id="177166" name="Text Box 47"/>
          <p:cNvSpPr txBox="1">
            <a:spLocks noChangeArrowheads="1"/>
          </p:cNvSpPr>
          <p:nvPr/>
        </p:nvSpPr>
        <p:spPr bwMode="auto">
          <a:xfrm>
            <a:off x="254000" y="3824288"/>
            <a:ext cx="1397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file, size F</a:t>
            </a:r>
            <a:endParaRPr lang="en-US" altLang="en-US" sz="1600" i="1" baseline="-25000"/>
          </a:p>
        </p:txBody>
      </p:sp>
      <p:sp>
        <p:nvSpPr>
          <p:cNvPr id="177167" name="Text Box 49"/>
          <p:cNvSpPr txBox="1">
            <a:spLocks noChangeArrowheads="1"/>
          </p:cNvSpPr>
          <p:nvPr/>
        </p:nvSpPr>
        <p:spPr bwMode="auto">
          <a:xfrm>
            <a:off x="1492250" y="2725738"/>
            <a:ext cx="201453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i="1">
                <a:solidFill>
                  <a:srgbClr val="CC0000"/>
                </a:solidFill>
              </a:rPr>
              <a:t>u</a:t>
            </a:r>
            <a:r>
              <a:rPr lang="en-US" altLang="en-US" sz="1800" b="1" i="1" baseline="-25000">
                <a:solidFill>
                  <a:srgbClr val="CC0000"/>
                </a:solidFill>
              </a:rPr>
              <a:t>s</a:t>
            </a:r>
            <a:r>
              <a:rPr lang="en-US" altLang="en-US" sz="1800" b="1" i="1">
                <a:solidFill>
                  <a:srgbClr val="CC0000"/>
                </a:solidFill>
              </a:rPr>
              <a:t>:</a:t>
            </a:r>
            <a:r>
              <a:rPr lang="en-US" altLang="en-US" sz="1800"/>
              <a:t> server upload capacity</a:t>
            </a:r>
          </a:p>
        </p:txBody>
      </p:sp>
      <p:sp>
        <p:nvSpPr>
          <p:cNvPr id="177168" name="Text Box 50"/>
          <p:cNvSpPr txBox="1">
            <a:spLocks noChangeArrowheads="1"/>
          </p:cNvSpPr>
          <p:nvPr/>
        </p:nvSpPr>
        <p:spPr bwMode="auto">
          <a:xfrm>
            <a:off x="6276975" y="5491163"/>
            <a:ext cx="25908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i="1">
                <a:solidFill>
                  <a:srgbClr val="CC0000"/>
                </a:solidFill>
              </a:rPr>
              <a:t>u</a:t>
            </a:r>
            <a:r>
              <a:rPr lang="en-US" altLang="en-US" sz="1800" b="1" i="1" baseline="-25000">
                <a:solidFill>
                  <a:srgbClr val="CC0000"/>
                </a:solidFill>
              </a:rPr>
              <a:t>i</a:t>
            </a:r>
            <a:r>
              <a:rPr lang="en-US" altLang="en-US" sz="1800" b="1" i="1">
                <a:solidFill>
                  <a:srgbClr val="CC0000"/>
                </a:solidFill>
              </a:rPr>
              <a:t>:</a:t>
            </a:r>
            <a:r>
              <a:rPr lang="en-US" altLang="en-US" sz="1800"/>
              <a:t> peer i upload capacity</a:t>
            </a:r>
          </a:p>
        </p:txBody>
      </p:sp>
      <p:sp>
        <p:nvSpPr>
          <p:cNvPr id="177169" name="Text Box 51"/>
          <p:cNvSpPr txBox="1">
            <a:spLocks noChangeArrowheads="1"/>
          </p:cNvSpPr>
          <p:nvPr/>
        </p:nvSpPr>
        <p:spPr bwMode="auto">
          <a:xfrm>
            <a:off x="6357938" y="3622675"/>
            <a:ext cx="2122487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i="1">
                <a:solidFill>
                  <a:srgbClr val="CC0000"/>
                </a:solidFill>
              </a:rPr>
              <a:t>d</a:t>
            </a:r>
            <a:r>
              <a:rPr lang="en-US" altLang="en-US" sz="1800" b="1" i="1" baseline="-25000">
                <a:solidFill>
                  <a:srgbClr val="CC0000"/>
                </a:solidFill>
              </a:rPr>
              <a:t>i</a:t>
            </a:r>
            <a:r>
              <a:rPr lang="en-US" altLang="en-US" sz="1800" b="1" i="1">
                <a:solidFill>
                  <a:srgbClr val="CC0000"/>
                </a:solidFill>
              </a:rPr>
              <a:t>:</a:t>
            </a:r>
            <a:r>
              <a:rPr lang="en-US" altLang="en-US" sz="1800"/>
              <a:t> peer i download capacity</a:t>
            </a:r>
          </a:p>
        </p:txBody>
      </p:sp>
      <p:pic>
        <p:nvPicPr>
          <p:cNvPr id="177170" name="Picture 5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7207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71" name="AutoShape 327"/>
          <p:cNvSpPr>
            <a:spLocks noChangeArrowheads="1"/>
          </p:cNvSpPr>
          <p:nvPr/>
        </p:nvSpPr>
        <p:spPr bwMode="auto">
          <a:xfrm>
            <a:off x="763588" y="3270250"/>
            <a:ext cx="592137" cy="5810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77172" name="Group 76"/>
          <p:cNvGrpSpPr>
            <a:grpSpLocks/>
          </p:cNvGrpSpPr>
          <p:nvPr/>
        </p:nvGrpSpPr>
        <p:grpSpPr bwMode="auto">
          <a:xfrm>
            <a:off x="3498850" y="3548063"/>
            <a:ext cx="2138363" cy="903287"/>
            <a:chOff x="2204" y="2030"/>
            <a:chExt cx="1347" cy="774"/>
          </a:xfrm>
        </p:grpSpPr>
        <p:sp>
          <p:nvSpPr>
            <p:cNvPr id="177225" name="Text Box 19"/>
            <p:cNvSpPr txBox="1">
              <a:spLocks noChangeArrowheads="1"/>
            </p:cNvSpPr>
            <p:nvPr/>
          </p:nvSpPr>
          <p:spPr bwMode="auto">
            <a:xfrm>
              <a:off x="2856" y="2271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/>
                <a:t>u</a:t>
              </a:r>
              <a:r>
                <a:rPr lang="en-US" altLang="en-US" sz="1800" i="1" baseline="-25000"/>
                <a:t>2</a:t>
              </a:r>
            </a:p>
          </p:txBody>
        </p:sp>
        <p:sp>
          <p:nvSpPr>
            <p:cNvPr id="177226" name="Line 22"/>
            <p:cNvSpPr>
              <a:spLocks noChangeShapeType="1"/>
            </p:cNvSpPr>
            <p:nvPr/>
          </p:nvSpPr>
          <p:spPr bwMode="auto">
            <a:xfrm flipV="1">
              <a:off x="2997" y="2133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27" name="Line 23"/>
            <p:cNvSpPr>
              <a:spLocks noChangeShapeType="1"/>
            </p:cNvSpPr>
            <p:nvPr/>
          </p:nvSpPr>
          <p:spPr bwMode="auto">
            <a:xfrm flipH="1">
              <a:off x="3082" y="2141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28" name="Text Box 24"/>
            <p:cNvSpPr txBox="1">
              <a:spLocks noChangeArrowheads="1"/>
            </p:cNvSpPr>
            <p:nvPr/>
          </p:nvSpPr>
          <p:spPr bwMode="auto">
            <a:xfrm>
              <a:off x="3167" y="2332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/>
                <a:t>d</a:t>
              </a:r>
              <a:r>
                <a:rPr lang="en-US" altLang="en-US" sz="1800" i="1" baseline="-25000"/>
                <a:t>2</a:t>
              </a:r>
            </a:p>
          </p:txBody>
        </p:sp>
        <p:sp>
          <p:nvSpPr>
            <p:cNvPr id="177229" name="Text Box 19"/>
            <p:cNvSpPr txBox="1">
              <a:spLocks noChangeArrowheads="1"/>
            </p:cNvSpPr>
            <p:nvPr/>
          </p:nvSpPr>
          <p:spPr bwMode="auto">
            <a:xfrm>
              <a:off x="2204" y="2167"/>
              <a:ext cx="384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/>
                <a:t>u</a:t>
              </a:r>
              <a:r>
                <a:rPr lang="en-US" altLang="en-US" sz="1800" i="1" baseline="-25000"/>
                <a:t>1</a:t>
              </a:r>
            </a:p>
          </p:txBody>
        </p:sp>
        <p:sp>
          <p:nvSpPr>
            <p:cNvPr id="177230" name="Line 22"/>
            <p:cNvSpPr>
              <a:spLocks noChangeShapeType="1"/>
            </p:cNvSpPr>
            <p:nvPr/>
          </p:nvSpPr>
          <p:spPr bwMode="auto">
            <a:xfrm flipV="1">
              <a:off x="2345" y="2030"/>
              <a:ext cx="200" cy="6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31" name="Line 23"/>
            <p:cNvSpPr>
              <a:spLocks noChangeShapeType="1"/>
            </p:cNvSpPr>
            <p:nvPr/>
          </p:nvSpPr>
          <p:spPr bwMode="auto">
            <a:xfrm flipH="1">
              <a:off x="2430" y="2038"/>
              <a:ext cx="208" cy="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32" name="Text Box 24"/>
            <p:cNvSpPr txBox="1">
              <a:spLocks noChangeArrowheads="1"/>
            </p:cNvSpPr>
            <p:nvPr/>
          </p:nvSpPr>
          <p:spPr bwMode="auto">
            <a:xfrm>
              <a:off x="2515" y="2229"/>
              <a:ext cx="38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/>
                <a:t>d</a:t>
              </a:r>
              <a:r>
                <a:rPr lang="en-US" altLang="en-US" sz="1800" i="1" baseline="-25000"/>
                <a:t>1</a:t>
              </a:r>
            </a:p>
          </p:txBody>
        </p:sp>
      </p:grpSp>
      <p:sp>
        <p:nvSpPr>
          <p:cNvPr id="177173" name="Line 72"/>
          <p:cNvSpPr>
            <a:spLocks noChangeShapeType="1"/>
          </p:cNvSpPr>
          <p:nvPr/>
        </p:nvSpPr>
        <p:spPr bwMode="auto">
          <a:xfrm>
            <a:off x="6030913" y="47672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74" name="Line 73"/>
          <p:cNvSpPr>
            <a:spLocks noChangeShapeType="1"/>
          </p:cNvSpPr>
          <p:nvPr/>
        </p:nvSpPr>
        <p:spPr bwMode="auto">
          <a:xfrm>
            <a:off x="6038850" y="4919663"/>
            <a:ext cx="1165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75" name="Text Box 41"/>
          <p:cNvSpPr txBox="1">
            <a:spLocks noChangeArrowheads="1"/>
          </p:cNvSpPr>
          <p:nvPr/>
        </p:nvSpPr>
        <p:spPr bwMode="auto">
          <a:xfrm>
            <a:off x="6191250" y="43561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i</a:t>
            </a:r>
          </a:p>
        </p:txBody>
      </p:sp>
      <p:sp>
        <p:nvSpPr>
          <p:cNvPr id="177176" name="Text Box 41"/>
          <p:cNvSpPr txBox="1">
            <a:spLocks noChangeArrowheads="1"/>
          </p:cNvSpPr>
          <p:nvPr/>
        </p:nvSpPr>
        <p:spPr bwMode="auto">
          <a:xfrm>
            <a:off x="6215063" y="4889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u</a:t>
            </a:r>
            <a:r>
              <a:rPr lang="en-US" altLang="en-US" sz="1800" i="1" baseline="-25000"/>
              <a:t>i</a:t>
            </a:r>
          </a:p>
        </p:txBody>
      </p:sp>
      <p:sp>
        <p:nvSpPr>
          <p:cNvPr id="177177" name="Line 77"/>
          <p:cNvSpPr>
            <a:spLocks noChangeShapeType="1"/>
          </p:cNvSpPr>
          <p:nvPr/>
        </p:nvSpPr>
        <p:spPr bwMode="auto">
          <a:xfrm>
            <a:off x="2265363" y="3232150"/>
            <a:ext cx="0" cy="663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78" name="Line 78"/>
          <p:cNvSpPr>
            <a:spLocks noChangeShapeType="1"/>
          </p:cNvSpPr>
          <p:nvPr/>
        </p:nvSpPr>
        <p:spPr bwMode="auto">
          <a:xfrm flipH="1">
            <a:off x="6478588" y="4146550"/>
            <a:ext cx="369887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79" name="Line 79"/>
          <p:cNvSpPr>
            <a:spLocks noChangeShapeType="1"/>
          </p:cNvSpPr>
          <p:nvPr/>
        </p:nvSpPr>
        <p:spPr bwMode="auto">
          <a:xfrm flipH="1" flipV="1">
            <a:off x="6508750" y="5092700"/>
            <a:ext cx="369888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7180" name="Group 81"/>
          <p:cNvGrpSpPr>
            <a:grpSpLocks/>
          </p:cNvGrpSpPr>
          <p:nvPr/>
        </p:nvGrpSpPr>
        <p:grpSpPr bwMode="auto">
          <a:xfrm>
            <a:off x="1535113" y="3332163"/>
            <a:ext cx="465137" cy="803275"/>
            <a:chOff x="4140" y="429"/>
            <a:chExt cx="1425" cy="2396"/>
          </a:xfrm>
        </p:grpSpPr>
        <p:sp>
          <p:nvSpPr>
            <p:cNvPr id="177193" name="Freeform 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94" name="Rectangle 83"/>
            <p:cNvSpPr>
              <a:spLocks noChangeArrowheads="1"/>
            </p:cNvSpPr>
            <p:nvPr/>
          </p:nvSpPr>
          <p:spPr bwMode="auto">
            <a:xfrm>
              <a:off x="4208" y="429"/>
              <a:ext cx="1046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195" name="Freeform 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96" name="Freeform 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97" name="Rectangle 86"/>
            <p:cNvSpPr>
              <a:spLocks noChangeArrowheads="1"/>
            </p:cNvSpPr>
            <p:nvPr/>
          </p:nvSpPr>
          <p:spPr bwMode="auto">
            <a:xfrm>
              <a:off x="4213" y="694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7198" name="Group 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7223" name="AutoShape 8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7224" name="AutoShape 89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7199" name="Rectangle 90"/>
            <p:cNvSpPr>
              <a:spLocks noChangeArrowheads="1"/>
            </p:cNvSpPr>
            <p:nvPr/>
          </p:nvSpPr>
          <p:spPr bwMode="auto">
            <a:xfrm>
              <a:off x="4223" y="1021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7200" name="Group 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7221" name="AutoShape 92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2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7222" name="AutoShape 93"/>
              <p:cNvSpPr>
                <a:spLocks noChangeArrowheads="1"/>
              </p:cNvSpPr>
              <p:nvPr/>
            </p:nvSpPr>
            <p:spPr bwMode="auto">
              <a:xfrm>
                <a:off x="633" y="2581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7201" name="Rectangle 94"/>
            <p:cNvSpPr>
              <a:spLocks noChangeArrowheads="1"/>
            </p:cNvSpPr>
            <p:nvPr/>
          </p:nvSpPr>
          <p:spPr bwMode="auto">
            <a:xfrm>
              <a:off x="4218" y="1357"/>
              <a:ext cx="593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02" name="Rectangle 95"/>
            <p:cNvSpPr>
              <a:spLocks noChangeArrowheads="1"/>
            </p:cNvSpPr>
            <p:nvPr/>
          </p:nvSpPr>
          <p:spPr bwMode="auto">
            <a:xfrm>
              <a:off x="4228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7203" name="Group 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7219" name="AutoShape 97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7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7220" name="AutoShape 9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7204" name="Freeform 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7205" name="Group 1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7217" name="AutoShape 101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7218" name="AutoShape 10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7206" name="Rectangle 103"/>
            <p:cNvSpPr>
              <a:spLocks noChangeArrowheads="1"/>
            </p:cNvSpPr>
            <p:nvPr/>
          </p:nvSpPr>
          <p:spPr bwMode="auto">
            <a:xfrm>
              <a:off x="5249" y="429"/>
              <a:ext cx="68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07" name="Freeform 1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08" name="Freeform 1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09" name="Oval 106"/>
            <p:cNvSpPr>
              <a:spLocks noChangeArrowheads="1"/>
            </p:cNvSpPr>
            <p:nvPr/>
          </p:nvSpPr>
          <p:spPr bwMode="auto">
            <a:xfrm>
              <a:off x="5516" y="2612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10" name="Freeform 1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211" name="AutoShape 10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12" name="AutoShape 109"/>
            <p:cNvSpPr>
              <a:spLocks noChangeArrowheads="1"/>
            </p:cNvSpPr>
            <p:nvPr/>
          </p:nvSpPr>
          <p:spPr bwMode="auto">
            <a:xfrm>
              <a:off x="4208" y="2711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13" name="Oval 110"/>
            <p:cNvSpPr>
              <a:spLocks noChangeArrowheads="1"/>
            </p:cNvSpPr>
            <p:nvPr/>
          </p:nvSpPr>
          <p:spPr bwMode="auto">
            <a:xfrm>
              <a:off x="4310" y="2385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14" name="Oval 111"/>
            <p:cNvSpPr>
              <a:spLocks noChangeArrowheads="1"/>
            </p:cNvSpPr>
            <p:nvPr/>
          </p:nvSpPr>
          <p:spPr bwMode="auto">
            <a:xfrm>
              <a:off x="4485" y="2385"/>
              <a:ext cx="160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7215" name="Oval 112"/>
            <p:cNvSpPr>
              <a:spLocks noChangeArrowheads="1"/>
            </p:cNvSpPr>
            <p:nvPr/>
          </p:nvSpPr>
          <p:spPr bwMode="auto">
            <a:xfrm>
              <a:off x="4660" y="2380"/>
              <a:ext cx="160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7216" name="Rectangle 113"/>
            <p:cNvSpPr>
              <a:spLocks noChangeArrowheads="1"/>
            </p:cNvSpPr>
            <p:nvPr/>
          </p:nvSpPr>
          <p:spPr bwMode="auto">
            <a:xfrm>
              <a:off x="5064" y="1835"/>
              <a:ext cx="83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77181" name="Group 114"/>
          <p:cNvGrpSpPr>
            <a:grpSpLocks/>
          </p:cNvGrpSpPr>
          <p:nvPr/>
        </p:nvGrpSpPr>
        <p:grpSpPr bwMode="auto">
          <a:xfrm>
            <a:off x="444500" y="4635500"/>
            <a:ext cx="925513" cy="795338"/>
            <a:chOff x="-44" y="1473"/>
            <a:chExt cx="981" cy="1105"/>
          </a:xfrm>
        </p:grpSpPr>
        <p:pic>
          <p:nvPicPr>
            <p:cNvPr id="177191" name="Picture 11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192" name="Freeform 1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7182" name="Group 117"/>
          <p:cNvGrpSpPr>
            <a:grpSpLocks/>
          </p:cNvGrpSpPr>
          <p:nvPr/>
        </p:nvGrpSpPr>
        <p:grpSpPr bwMode="auto">
          <a:xfrm>
            <a:off x="3665538" y="2816225"/>
            <a:ext cx="925512" cy="795338"/>
            <a:chOff x="-44" y="1473"/>
            <a:chExt cx="981" cy="1105"/>
          </a:xfrm>
        </p:grpSpPr>
        <p:pic>
          <p:nvPicPr>
            <p:cNvPr id="177189" name="Picture 11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190" name="Freeform 11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7183" name="Group 120"/>
          <p:cNvGrpSpPr>
            <a:grpSpLocks/>
          </p:cNvGrpSpPr>
          <p:nvPr/>
        </p:nvGrpSpPr>
        <p:grpSpPr bwMode="auto">
          <a:xfrm>
            <a:off x="4710113" y="2957513"/>
            <a:ext cx="925512" cy="795337"/>
            <a:chOff x="-44" y="1473"/>
            <a:chExt cx="981" cy="1105"/>
          </a:xfrm>
        </p:grpSpPr>
        <p:pic>
          <p:nvPicPr>
            <p:cNvPr id="177187" name="Picture 12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188" name="Freeform 12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7184" name="Group 123"/>
          <p:cNvGrpSpPr>
            <a:grpSpLocks/>
          </p:cNvGrpSpPr>
          <p:nvPr/>
        </p:nvGrpSpPr>
        <p:grpSpPr bwMode="auto">
          <a:xfrm flipH="1">
            <a:off x="7180263" y="4405313"/>
            <a:ext cx="925512" cy="795337"/>
            <a:chOff x="-44" y="1473"/>
            <a:chExt cx="981" cy="1105"/>
          </a:xfrm>
        </p:grpSpPr>
        <p:pic>
          <p:nvPicPr>
            <p:cNvPr id="177185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186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792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E74E3507-FA7A-458D-8757-6A7145FDE4A3}" type="slidenum">
              <a:rPr lang="en-US" altLang="en-US" sz="1200">
                <a:latin typeface="Tahoma" panose="020B0604030504040204" pitchFamily="34" charset="0"/>
              </a:rPr>
              <a:pPr/>
              <a:t>33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7920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61913"/>
            <a:ext cx="8520113" cy="1143000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File distribution time: client-server</a:t>
            </a:r>
          </a:p>
        </p:txBody>
      </p:sp>
      <p:sp>
        <p:nvSpPr>
          <p:cNvPr id="179204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322263" y="1252538"/>
            <a:ext cx="4100512" cy="2014537"/>
          </a:xfrm>
        </p:spPr>
        <p:txBody>
          <a:bodyPr/>
          <a:lstStyle/>
          <a:p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server transmission: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must</a:t>
            </a:r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sequentially send (upload) </a:t>
            </a:r>
            <a:r>
              <a:rPr lang="en-US" altLang="en-US" sz="2400" i="1" smtClean="0">
                <a:ea typeface="ＭＳ Ｐゴシック" panose="020B0600070205080204" pitchFamily="34" charset="-128"/>
              </a:rPr>
              <a:t>N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file</a:t>
            </a:r>
            <a:r>
              <a:rPr lang="en-US" altLang="en-US" sz="2400" i="1" smtClean="0"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copies</a:t>
            </a:r>
            <a:r>
              <a:rPr lang="en-US" altLang="en-US" sz="2600" smtClean="0">
                <a:ea typeface="ＭＳ Ｐゴシック" panose="020B0600070205080204" pitchFamily="34" charset="-128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>
                <a:ea typeface="ＭＳ Ｐゴシック" panose="020B0600070205080204" pitchFamily="34" charset="-128"/>
              </a:rPr>
              <a:t>time to send one copy: </a:t>
            </a:r>
            <a:r>
              <a:rPr lang="en-US" altLang="en-US" sz="2000" i="1" smtClean="0">
                <a:ea typeface="ＭＳ Ｐゴシック" panose="020B0600070205080204" pitchFamily="34" charset="-128"/>
              </a:rPr>
              <a:t>F/u</a:t>
            </a:r>
            <a:r>
              <a:rPr lang="en-US" altLang="en-US" sz="2000" i="1" baseline="-25000" smtClean="0">
                <a:ea typeface="ＭＳ Ｐゴシック" panose="020B0600070205080204" pitchFamily="34" charset="-128"/>
              </a:rPr>
              <a:t>s </a:t>
            </a:r>
            <a:endParaRPr lang="en-US" altLang="en-US" sz="2000" smtClean="0">
              <a:ea typeface="ＭＳ Ｐゴシック" panose="020B0600070205080204" pitchFamily="34" charset="-128"/>
            </a:endParaRPr>
          </a:p>
          <a:p>
            <a:pPr lvl="1">
              <a:lnSpc>
                <a:spcPct val="100000"/>
              </a:lnSpc>
            </a:pPr>
            <a:r>
              <a:rPr lang="en-US" altLang="en-US" sz="2000" smtClean="0">
                <a:ea typeface="ＭＳ Ｐゴシック" panose="020B0600070205080204" pitchFamily="34" charset="-128"/>
              </a:rPr>
              <a:t>time to send </a:t>
            </a:r>
            <a:r>
              <a:rPr lang="en-US" altLang="en-US" sz="2000" i="1" smtClean="0">
                <a:ea typeface="ＭＳ Ｐゴシック" panose="020B0600070205080204" pitchFamily="34" charset="-128"/>
              </a:rPr>
              <a:t>N</a:t>
            </a:r>
            <a:r>
              <a:rPr lang="en-US" altLang="en-US" sz="2000" smtClean="0">
                <a:ea typeface="ＭＳ Ｐゴシック" panose="020B0600070205080204" pitchFamily="34" charset="-128"/>
              </a:rPr>
              <a:t> copies: </a:t>
            </a:r>
            <a:r>
              <a:rPr lang="en-US" altLang="en-US" sz="2000" i="1" smtClean="0">
                <a:ea typeface="ＭＳ Ｐゴシック" panose="020B0600070205080204" pitchFamily="34" charset="-128"/>
              </a:rPr>
              <a:t>NF/u</a:t>
            </a:r>
            <a:r>
              <a:rPr lang="en-US" altLang="en-US" sz="2000" i="1" baseline="-25000" smtClean="0">
                <a:ea typeface="ＭＳ Ｐゴシック" panose="020B0600070205080204" pitchFamily="34" charset="-128"/>
              </a:rPr>
              <a:t>s</a:t>
            </a:r>
            <a:endParaRPr lang="en-US" altLang="en-US" sz="2000" smtClean="0">
              <a:ea typeface="ＭＳ Ｐゴシック" panose="020B0600070205080204" pitchFamily="34" charset="-128"/>
            </a:endParaRP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5746750" y="5368925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5484813" y="6022975"/>
            <a:ext cx="2670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/>
              <a:t>increases linearly in N</a:t>
            </a:r>
          </a:p>
        </p:txBody>
      </p:sp>
      <p:sp>
        <p:nvSpPr>
          <p:cNvPr id="179207" name="Text Box 51"/>
          <p:cNvSpPr txBox="1">
            <a:spLocks noChangeArrowheads="1"/>
          </p:cNvSpPr>
          <p:nvPr/>
        </p:nvSpPr>
        <p:spPr bwMode="auto">
          <a:xfrm>
            <a:off x="1249363" y="4662488"/>
            <a:ext cx="27860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altLang="en-US" i="1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altLang="en-US" i="1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altLang="en-US" i="1"/>
              <a:t>client-server approach</a:t>
            </a:r>
            <a:r>
              <a:rPr lang="en-US" altLang="en-US" sz="2400">
                <a:latin typeface="Comic Sans MS" panose="030F0702030302020204" pitchFamily="66" charset="0"/>
              </a:rPr>
              <a:t> </a:t>
            </a:r>
            <a:endParaRPr lang="en-US" altLang="en-US" sz="2800">
              <a:latin typeface="Comic Sans MS" panose="030F0702030302020204" pitchFamily="66" charset="0"/>
            </a:endParaRPr>
          </a:p>
        </p:txBody>
      </p:sp>
      <p:sp>
        <p:nvSpPr>
          <p:cNvPr id="179208" name="Rectangle 55"/>
          <p:cNvSpPr>
            <a:spLocks noChangeArrowheads="1"/>
          </p:cNvSpPr>
          <p:nvPr/>
        </p:nvSpPr>
        <p:spPr bwMode="auto">
          <a:xfrm>
            <a:off x="1157288" y="4591050"/>
            <a:ext cx="7032625" cy="12350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>
              <a:latin typeface="Comic Sans MS" panose="030F0702030302020204" pitchFamily="66" charset="0"/>
            </a:endParaRPr>
          </a:p>
        </p:txBody>
      </p:sp>
      <p:pic>
        <p:nvPicPr>
          <p:cNvPr id="179209" name="Picture 5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857250"/>
            <a:ext cx="6518275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10" name="Text Box 96"/>
          <p:cNvSpPr txBox="1">
            <a:spLocks noChangeArrowheads="1"/>
          </p:cNvSpPr>
          <p:nvPr/>
        </p:nvSpPr>
        <p:spPr bwMode="auto">
          <a:xfrm>
            <a:off x="3946525" y="4905375"/>
            <a:ext cx="4238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 D</a:t>
            </a:r>
            <a:r>
              <a:rPr lang="en-US" altLang="en-US" sz="2800" i="1" baseline="-25000"/>
              <a:t>c-s</a:t>
            </a:r>
            <a:r>
              <a:rPr lang="en-US" altLang="en-US" sz="2800" i="1"/>
              <a:t> &gt; max{NF/u</a:t>
            </a:r>
            <a:r>
              <a:rPr lang="en-US" altLang="en-US" sz="2800" i="1" baseline="-25000"/>
              <a:t>s,</a:t>
            </a:r>
            <a:r>
              <a:rPr lang="en-US" altLang="en-US" sz="2800" i="1"/>
              <a:t>,F/d</a:t>
            </a:r>
            <a:r>
              <a:rPr lang="en-US" altLang="en-US" sz="2800" i="1" baseline="-25000"/>
              <a:t>min</a:t>
            </a:r>
            <a:r>
              <a:rPr lang="en-US" altLang="en-US" sz="2800" i="1"/>
              <a:t>}</a:t>
            </a:r>
            <a:r>
              <a:rPr lang="en-US" altLang="en-US" sz="2800" i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79211" name="Rectangle 47"/>
          <p:cNvSpPr>
            <a:spLocks noChangeArrowheads="1"/>
          </p:cNvSpPr>
          <p:nvPr/>
        </p:nvSpPr>
        <p:spPr bwMode="auto">
          <a:xfrm>
            <a:off x="363538" y="3081338"/>
            <a:ext cx="4316412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client: </a:t>
            </a:r>
            <a:r>
              <a:rPr lang="en-US" altLang="en-US" sz="2400">
                <a:latin typeface="Gill Sans MT" panose="020B0502020104020203" pitchFamily="34" charset="0"/>
              </a:rPr>
              <a:t>each client must download file copy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i="1">
                <a:latin typeface="Gill Sans MT" panose="020B0502020104020203" pitchFamily="34" charset="0"/>
              </a:rPr>
              <a:t>d</a:t>
            </a:r>
            <a:r>
              <a:rPr lang="en-US" altLang="en-US" i="1" baseline="-25000">
                <a:latin typeface="Gill Sans MT" panose="020B0502020104020203" pitchFamily="34" charset="0"/>
              </a:rPr>
              <a:t>mi</a:t>
            </a:r>
            <a:r>
              <a:rPr lang="en-US" altLang="en-US" baseline="-25000">
                <a:latin typeface="Gill Sans MT" panose="020B0502020104020203" pitchFamily="34" charset="0"/>
              </a:rPr>
              <a:t>n</a:t>
            </a:r>
            <a:r>
              <a:rPr lang="en-US" altLang="en-US">
                <a:latin typeface="Gill Sans MT" panose="020B0502020104020203" pitchFamily="34" charset="0"/>
              </a:rPr>
              <a:t> = min client download rate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min client download time: </a:t>
            </a:r>
            <a:r>
              <a:rPr lang="en-US" altLang="en-US" i="1">
                <a:latin typeface="Gill Sans MT" panose="020B0502020104020203" pitchFamily="34" charset="0"/>
              </a:rPr>
              <a:t>F/d</a:t>
            </a:r>
            <a:r>
              <a:rPr lang="en-US" altLang="en-US" i="1" baseline="-25000">
                <a:latin typeface="Gill Sans MT" panose="020B0502020104020203" pitchFamily="34" charset="0"/>
              </a:rPr>
              <a:t>min</a:t>
            </a: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0"/>
              </a:rPr>
              <a:t> </a:t>
            </a:r>
            <a:endParaRPr lang="en-US" altLang="en-US" i="1">
              <a:latin typeface="Gill Sans MT" panose="020B0502020104020203" pitchFamily="34" charset="0"/>
            </a:endParaRPr>
          </a:p>
        </p:txBody>
      </p:sp>
      <p:sp>
        <p:nvSpPr>
          <p:cNvPr id="179212" name="Line 120"/>
          <p:cNvSpPr>
            <a:spLocks noChangeShapeType="1"/>
          </p:cNvSpPr>
          <p:nvPr/>
        </p:nvSpPr>
        <p:spPr bwMode="auto">
          <a:xfrm>
            <a:off x="4843463" y="533400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3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214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5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u</a:t>
            </a:r>
            <a:r>
              <a:rPr lang="en-US" altLang="en-US" sz="1600" i="1" baseline="-25000"/>
              <a:t>s</a:t>
            </a:r>
          </a:p>
        </p:txBody>
      </p:sp>
      <p:sp>
        <p:nvSpPr>
          <p:cNvPr id="179216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7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18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79219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>
              <a:cs typeface="Arial" panose="020B0604020202020204" pitchFamily="34" charset="0"/>
            </a:endParaRPr>
          </a:p>
        </p:txBody>
      </p:sp>
      <p:sp>
        <p:nvSpPr>
          <p:cNvPr id="179220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1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2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3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4" name="Line 138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5" name="Line 139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26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d</a:t>
            </a:r>
            <a:r>
              <a:rPr lang="en-US" altLang="en-US" sz="1600" i="1" baseline="-25000"/>
              <a:t>i</a:t>
            </a:r>
          </a:p>
        </p:txBody>
      </p:sp>
      <p:sp>
        <p:nvSpPr>
          <p:cNvPr id="179227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u</a:t>
            </a:r>
            <a:r>
              <a:rPr lang="en-US" altLang="en-US" sz="1600" i="1" baseline="-25000"/>
              <a:t>i</a:t>
            </a:r>
          </a:p>
        </p:txBody>
      </p:sp>
      <p:sp>
        <p:nvSpPr>
          <p:cNvPr id="179228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/>
              <a:t>F</a:t>
            </a:r>
            <a:endParaRPr lang="en-US" altLang="en-US" sz="1400" i="1" baseline="-25000"/>
          </a:p>
        </p:txBody>
      </p:sp>
      <p:grpSp>
        <p:nvGrpSpPr>
          <p:cNvPr id="179229" name="Group 143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179242" name="Freeform 1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3" name="Rectangle 14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44" name="Freeform 1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5" name="Freeform 1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46" name="Rectangle 148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9247" name="Group 1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9272" name="AutoShape 150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9273" name="AutoShape 151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9248" name="Rectangle 152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9249" name="Group 1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9270" name="AutoShape 154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9271" name="AutoShape 15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9250" name="Rectangle 156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51" name="Rectangle 157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9252" name="Group 1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9268" name="AutoShape 15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9269" name="AutoShape 160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9253" name="Freeform 1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9254" name="Group 1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9266" name="AutoShape 163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9267" name="AutoShape 164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9255" name="Rectangle 165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56" name="Freeform 1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57" name="Freeform 1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58" name="Oval 168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59" name="Freeform 1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60" name="AutoShape 170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61" name="AutoShape 171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62" name="Oval 172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63" name="Oval 173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9264" name="Oval 174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9265" name="Rectangle 175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79230" name="Group 176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179240" name="Picture 17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41" name="Freeform 1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1" name="Group 179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179238" name="Picture 18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9" name="Freeform 18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2" name="Group 182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179236" name="Picture 18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7" name="Freeform 18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9233" name="Group 185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179234" name="Picture 18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35" name="Freeform 18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812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8915A99A-2FB5-49A8-A8EF-20DABDDFB45D}" type="slidenum">
              <a:rPr lang="en-US" altLang="en-US" sz="1200">
                <a:latin typeface="Tahoma" panose="020B0604030504040204" pitchFamily="34" charset="0"/>
              </a:rPr>
              <a:pPr/>
              <a:t>34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81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8450" y="61913"/>
            <a:ext cx="8520113" cy="1143000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File distribution time: P2P</a:t>
            </a:r>
          </a:p>
        </p:txBody>
      </p:sp>
      <p:sp>
        <p:nvSpPr>
          <p:cNvPr id="181252" name="Rectangle 47"/>
          <p:cNvSpPr>
            <a:spLocks noGrp="1" noChangeArrowheads="1"/>
          </p:cNvSpPr>
          <p:nvPr>
            <p:ph type="body" idx="4294967295"/>
          </p:nvPr>
        </p:nvSpPr>
        <p:spPr>
          <a:xfrm>
            <a:off x="322263" y="1252538"/>
            <a:ext cx="4100512" cy="2014537"/>
          </a:xfrm>
        </p:spPr>
        <p:txBody>
          <a:bodyPr/>
          <a:lstStyle/>
          <a:p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server transmission: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must</a:t>
            </a:r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upload at least one</a:t>
            </a:r>
            <a:r>
              <a:rPr lang="en-US" altLang="en-US" sz="2400" i="1" smtClean="0">
                <a:ea typeface="ＭＳ Ｐゴシック" panose="020B0600070205080204" pitchFamily="34" charset="-128"/>
              </a:rPr>
              <a:t>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copy</a:t>
            </a:r>
            <a:endParaRPr lang="en-US" altLang="en-US" sz="2600" smtClean="0">
              <a:ea typeface="ＭＳ Ｐゴシック" panose="020B0600070205080204" pitchFamily="34" charset="-128"/>
            </a:endParaRPr>
          </a:p>
          <a:p>
            <a:pPr marL="681038" lvl="1" indent="-223838">
              <a:lnSpc>
                <a:spcPct val="100000"/>
              </a:lnSpc>
            </a:pPr>
            <a:r>
              <a:rPr lang="en-US" altLang="en-US" sz="2000" smtClean="0">
                <a:ea typeface="ＭＳ Ｐゴシック" panose="020B0600070205080204" pitchFamily="34" charset="-128"/>
              </a:rPr>
              <a:t>time to send one copy: </a:t>
            </a:r>
            <a:r>
              <a:rPr lang="en-US" altLang="en-US" sz="2000" i="1" smtClean="0">
                <a:ea typeface="ＭＳ Ｐゴシック" panose="020B0600070205080204" pitchFamily="34" charset="-128"/>
              </a:rPr>
              <a:t>F/u</a:t>
            </a:r>
            <a:r>
              <a:rPr lang="en-US" altLang="en-US" sz="2000" i="1" baseline="-25000" smtClean="0">
                <a:ea typeface="ＭＳ Ｐゴシック" panose="020B0600070205080204" pitchFamily="34" charset="-128"/>
              </a:rPr>
              <a:t>s </a:t>
            </a:r>
            <a:endParaRPr lang="en-US" altLang="en-US" sz="2000" smtClean="0">
              <a:ea typeface="ＭＳ Ｐゴシック" panose="020B0600070205080204" pitchFamily="34" charset="-128"/>
            </a:endParaRPr>
          </a:p>
        </p:txBody>
      </p:sp>
      <p:sp>
        <p:nvSpPr>
          <p:cNvPr id="181253" name="Text Box 51"/>
          <p:cNvSpPr txBox="1">
            <a:spLocks noChangeArrowheads="1"/>
          </p:cNvSpPr>
          <p:nvPr/>
        </p:nvSpPr>
        <p:spPr bwMode="auto">
          <a:xfrm>
            <a:off x="331788" y="4464050"/>
            <a:ext cx="24098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US" altLang="en-US" i="1"/>
              <a:t>time to  distribute F </a:t>
            </a:r>
          </a:p>
          <a:p>
            <a:pPr algn="r">
              <a:lnSpc>
                <a:spcPct val="80000"/>
              </a:lnSpc>
            </a:pPr>
            <a:r>
              <a:rPr lang="en-US" altLang="en-US" i="1"/>
              <a:t>to N clients using </a:t>
            </a:r>
          </a:p>
          <a:p>
            <a:pPr algn="r">
              <a:lnSpc>
                <a:spcPct val="80000"/>
              </a:lnSpc>
            </a:pPr>
            <a:r>
              <a:rPr lang="en-US" altLang="en-US" i="1"/>
              <a:t>P2P approach</a:t>
            </a:r>
            <a:r>
              <a:rPr lang="en-US" altLang="en-US" sz="2400">
                <a:latin typeface="Comic Sans MS" panose="030F0702030302020204" pitchFamily="66" charset="0"/>
              </a:rPr>
              <a:t> </a:t>
            </a:r>
            <a:endParaRPr lang="en-US" altLang="en-US" sz="2800">
              <a:latin typeface="Comic Sans MS" panose="030F0702030302020204" pitchFamily="66" charset="0"/>
            </a:endParaRPr>
          </a:p>
        </p:txBody>
      </p:sp>
      <p:sp>
        <p:nvSpPr>
          <p:cNvPr id="181254" name="Rectangle 55"/>
          <p:cNvSpPr>
            <a:spLocks noChangeArrowheads="1"/>
          </p:cNvSpPr>
          <p:nvPr/>
        </p:nvSpPr>
        <p:spPr bwMode="auto">
          <a:xfrm>
            <a:off x="217488" y="4371975"/>
            <a:ext cx="8726487" cy="12350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>
              <a:latin typeface="Comic Sans MS" panose="030F0702030302020204" pitchFamily="66" charset="0"/>
            </a:endParaRPr>
          </a:p>
        </p:txBody>
      </p:sp>
      <p:pic>
        <p:nvPicPr>
          <p:cNvPr id="181255" name="Picture 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857250"/>
            <a:ext cx="49387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6" name="Freeform 4"/>
          <p:cNvSpPr>
            <a:spLocks/>
          </p:cNvSpPr>
          <p:nvPr/>
        </p:nvSpPr>
        <p:spPr bwMode="auto">
          <a:xfrm>
            <a:off x="5600700" y="2111375"/>
            <a:ext cx="2136775" cy="12096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257" name="Line 14"/>
          <p:cNvSpPr>
            <a:spLocks noChangeShapeType="1"/>
          </p:cNvSpPr>
          <p:nvPr/>
        </p:nvSpPr>
        <p:spPr bwMode="auto">
          <a:xfrm>
            <a:off x="5338763" y="2085975"/>
            <a:ext cx="455612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58" name="Text Box 15"/>
          <p:cNvSpPr txBox="1">
            <a:spLocks noChangeArrowheads="1"/>
          </p:cNvSpPr>
          <p:nvPr/>
        </p:nvSpPr>
        <p:spPr bwMode="auto">
          <a:xfrm>
            <a:off x="5364163" y="1763713"/>
            <a:ext cx="366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u</a:t>
            </a:r>
            <a:r>
              <a:rPr lang="en-US" altLang="en-US" sz="1600" i="1" baseline="-25000"/>
              <a:t>s</a:t>
            </a:r>
          </a:p>
        </p:txBody>
      </p:sp>
      <p:sp>
        <p:nvSpPr>
          <p:cNvPr id="181259" name="Line 39"/>
          <p:cNvSpPr>
            <a:spLocks noChangeShapeType="1"/>
          </p:cNvSpPr>
          <p:nvPr/>
        </p:nvSpPr>
        <p:spPr bwMode="auto">
          <a:xfrm>
            <a:off x="5089525" y="27130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0" name="Line 40"/>
          <p:cNvSpPr>
            <a:spLocks noChangeShapeType="1"/>
          </p:cNvSpPr>
          <p:nvPr/>
        </p:nvSpPr>
        <p:spPr bwMode="auto">
          <a:xfrm flipH="1">
            <a:off x="5119688" y="2814638"/>
            <a:ext cx="56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1" name="Text Box 44"/>
          <p:cNvSpPr txBox="1">
            <a:spLocks noChangeArrowheads="1"/>
          </p:cNvSpPr>
          <p:nvPr/>
        </p:nvSpPr>
        <p:spPr bwMode="auto">
          <a:xfrm>
            <a:off x="6183313" y="2460625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81262" name="AutoShape 327"/>
          <p:cNvSpPr>
            <a:spLocks noChangeArrowheads="1"/>
          </p:cNvSpPr>
          <p:nvPr/>
        </p:nvSpPr>
        <p:spPr bwMode="auto">
          <a:xfrm>
            <a:off x="4740275" y="1562100"/>
            <a:ext cx="334963" cy="401638"/>
          </a:xfrm>
          <a:prstGeom prst="can">
            <a:avLst>
              <a:gd name="adj" fmla="val 24242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>
              <a:cs typeface="Arial" panose="020B0604020202020204" pitchFamily="34" charset="0"/>
            </a:endParaRPr>
          </a:p>
        </p:txBody>
      </p:sp>
      <p:sp>
        <p:nvSpPr>
          <p:cNvPr id="181263" name="Line 22"/>
          <p:cNvSpPr>
            <a:spLocks noChangeShapeType="1"/>
          </p:cNvSpPr>
          <p:nvPr/>
        </p:nvSpPr>
        <p:spPr bwMode="auto">
          <a:xfrm flipV="1">
            <a:off x="7000875" y="1819275"/>
            <a:ext cx="180975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4" name="Line 23"/>
          <p:cNvSpPr>
            <a:spLocks noChangeShapeType="1"/>
          </p:cNvSpPr>
          <p:nvPr/>
        </p:nvSpPr>
        <p:spPr bwMode="auto">
          <a:xfrm flipH="1">
            <a:off x="7078663" y="1825625"/>
            <a:ext cx="187325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5" name="Line 22"/>
          <p:cNvSpPr>
            <a:spLocks noChangeShapeType="1"/>
          </p:cNvSpPr>
          <p:nvPr/>
        </p:nvSpPr>
        <p:spPr bwMode="auto">
          <a:xfrm flipV="1">
            <a:off x="6416675" y="1736725"/>
            <a:ext cx="179388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6" name="Line 23"/>
          <p:cNvSpPr>
            <a:spLocks noChangeShapeType="1"/>
          </p:cNvSpPr>
          <p:nvPr/>
        </p:nvSpPr>
        <p:spPr bwMode="auto">
          <a:xfrm flipH="1">
            <a:off x="6492875" y="1743075"/>
            <a:ext cx="185738" cy="53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7" name="Line 26"/>
          <p:cNvSpPr>
            <a:spLocks noChangeShapeType="1"/>
          </p:cNvSpPr>
          <p:nvPr/>
        </p:nvSpPr>
        <p:spPr bwMode="auto">
          <a:xfrm>
            <a:off x="7723188" y="2579688"/>
            <a:ext cx="6588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8" name="Line 27"/>
          <p:cNvSpPr>
            <a:spLocks noChangeShapeType="1"/>
          </p:cNvSpPr>
          <p:nvPr/>
        </p:nvSpPr>
        <p:spPr bwMode="auto">
          <a:xfrm>
            <a:off x="7726363" y="2682875"/>
            <a:ext cx="66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69" name="Text Box 41"/>
          <p:cNvSpPr txBox="1">
            <a:spLocks noChangeArrowheads="1"/>
          </p:cNvSpPr>
          <p:nvPr/>
        </p:nvSpPr>
        <p:spPr bwMode="auto">
          <a:xfrm>
            <a:off x="7813675" y="2146300"/>
            <a:ext cx="45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d</a:t>
            </a:r>
            <a:r>
              <a:rPr lang="en-US" altLang="en-US" sz="1600" i="1" baseline="-25000"/>
              <a:t>i</a:t>
            </a:r>
          </a:p>
        </p:txBody>
      </p:sp>
      <p:sp>
        <p:nvSpPr>
          <p:cNvPr id="181270" name="Text Box 41"/>
          <p:cNvSpPr txBox="1">
            <a:spLocks noChangeArrowheads="1"/>
          </p:cNvSpPr>
          <p:nvPr/>
        </p:nvSpPr>
        <p:spPr bwMode="auto">
          <a:xfrm>
            <a:off x="7829550" y="2663825"/>
            <a:ext cx="506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/>
              <a:t>u</a:t>
            </a:r>
            <a:r>
              <a:rPr lang="en-US" altLang="en-US" sz="1600" i="1" baseline="-25000"/>
              <a:t>i</a:t>
            </a:r>
          </a:p>
        </p:txBody>
      </p:sp>
      <p:sp>
        <p:nvSpPr>
          <p:cNvPr id="181271" name="Text Box 47"/>
          <p:cNvSpPr txBox="1">
            <a:spLocks noChangeArrowheads="1"/>
          </p:cNvSpPr>
          <p:nvPr/>
        </p:nvSpPr>
        <p:spPr bwMode="auto">
          <a:xfrm>
            <a:off x="4498975" y="1616075"/>
            <a:ext cx="79057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/>
              <a:t>F</a:t>
            </a:r>
            <a:endParaRPr lang="en-US" altLang="en-US" sz="1400" i="1" baseline="-25000"/>
          </a:p>
        </p:txBody>
      </p:sp>
      <p:sp>
        <p:nvSpPr>
          <p:cNvPr id="181272" name="Text Box 31"/>
          <p:cNvSpPr txBox="1">
            <a:spLocks noChangeArrowheads="1"/>
          </p:cNvSpPr>
          <p:nvPr/>
        </p:nvSpPr>
        <p:spPr bwMode="auto">
          <a:xfrm>
            <a:off x="2698750" y="4657725"/>
            <a:ext cx="6134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 D</a:t>
            </a:r>
            <a:r>
              <a:rPr lang="en-US" altLang="en-US" sz="2800" i="1" baseline="-25000"/>
              <a:t>P2P</a:t>
            </a:r>
            <a:r>
              <a:rPr lang="en-US" altLang="en-US" sz="2800" i="1"/>
              <a:t> &gt; max{F/u</a:t>
            </a:r>
            <a:r>
              <a:rPr lang="en-US" altLang="en-US" sz="2800" i="1" baseline="-25000"/>
              <a:t>s,</a:t>
            </a:r>
            <a:r>
              <a:rPr lang="en-US" altLang="en-US" sz="2800" i="1"/>
              <a:t>,F/d</a:t>
            </a:r>
            <a:r>
              <a:rPr lang="en-US" altLang="en-US" sz="2800" i="1" baseline="-25000"/>
              <a:t>min,</a:t>
            </a:r>
            <a:r>
              <a:rPr lang="en-US" altLang="en-US" sz="2800" i="1"/>
              <a:t>,NF/(</a:t>
            </a:r>
            <a:r>
              <a:rPr lang="en-US" altLang="en-US" sz="2400" i="1"/>
              <a:t>u</a:t>
            </a:r>
            <a:r>
              <a:rPr lang="en-US" altLang="en-US" sz="2400" i="1" baseline="-25000"/>
              <a:t>s</a:t>
            </a:r>
            <a:r>
              <a:rPr lang="en-US" altLang="en-US" sz="2400" i="1"/>
              <a:t> + </a:t>
            </a:r>
            <a:r>
              <a:rPr lang="en-US" altLang="en-US" sz="2800" i="1">
                <a:latin typeface="Symbol" panose="05050102010706020507" pitchFamily="18" charset="2"/>
              </a:rPr>
              <a:t>S</a:t>
            </a:r>
            <a:r>
              <a:rPr lang="en-US" altLang="en-US" sz="2400" i="1"/>
              <a:t>u</a:t>
            </a:r>
            <a:r>
              <a:rPr lang="en-US" altLang="en-US" sz="2400" i="1" baseline="-25000"/>
              <a:t>i</a:t>
            </a:r>
            <a:r>
              <a:rPr lang="en-US" altLang="en-US" sz="2800"/>
              <a:t>)</a:t>
            </a:r>
            <a:r>
              <a:rPr lang="en-US" altLang="en-US" sz="2800" i="1"/>
              <a:t>}</a:t>
            </a:r>
            <a:r>
              <a:rPr lang="en-US" altLang="en-US" sz="2800" i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81273" name="Rectangle 47"/>
          <p:cNvSpPr>
            <a:spLocks noChangeArrowheads="1"/>
          </p:cNvSpPr>
          <p:nvPr/>
        </p:nvSpPr>
        <p:spPr bwMode="auto">
          <a:xfrm>
            <a:off x="333375" y="2309813"/>
            <a:ext cx="4316413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1038" indent="-22383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client: </a:t>
            </a:r>
            <a:r>
              <a:rPr lang="en-US" altLang="en-US" sz="2400">
                <a:latin typeface="Gill Sans MT" panose="020B0502020104020203" pitchFamily="34" charset="0"/>
              </a:rPr>
              <a:t>each client must download file copy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min client download time: F/d</a:t>
            </a:r>
            <a:r>
              <a:rPr lang="en-US" altLang="en-US" baseline="-25000">
                <a:latin typeface="Gill Sans MT" panose="020B0502020104020203" pitchFamily="34" charset="0"/>
              </a:rPr>
              <a:t>min</a:t>
            </a: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0"/>
              </a:rPr>
              <a:t> </a:t>
            </a:r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81274" name="Line 33"/>
          <p:cNvSpPr>
            <a:spLocks noChangeShapeType="1"/>
          </p:cNvSpPr>
          <p:nvPr/>
        </p:nvSpPr>
        <p:spPr bwMode="auto">
          <a:xfrm>
            <a:off x="3732213" y="5124450"/>
            <a:ext cx="174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75" name="Rectangle 47"/>
          <p:cNvSpPr>
            <a:spLocks noChangeArrowheads="1"/>
          </p:cNvSpPr>
          <p:nvPr/>
        </p:nvSpPr>
        <p:spPr bwMode="auto">
          <a:xfrm>
            <a:off x="307975" y="3343275"/>
            <a:ext cx="6711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1038" indent="-22383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clients: </a:t>
            </a:r>
            <a:r>
              <a:rPr lang="en-US" altLang="en-US" sz="2400">
                <a:latin typeface="Gill Sans MT" panose="020B0502020104020203" pitchFamily="34" charset="0"/>
              </a:rPr>
              <a:t>as aggregate must download </a:t>
            </a:r>
            <a:r>
              <a:rPr lang="en-US" altLang="en-US" sz="2400" i="1">
                <a:latin typeface="Gill Sans MT" panose="020B0502020104020203" pitchFamily="34" charset="0"/>
              </a:rPr>
              <a:t>NF</a:t>
            </a:r>
            <a:r>
              <a:rPr lang="en-US" altLang="en-US" sz="2400">
                <a:latin typeface="Gill Sans MT" panose="020B0502020104020203" pitchFamily="34" charset="0"/>
              </a:rPr>
              <a:t> bits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max upload rate (limiting max download rate) is </a:t>
            </a:r>
            <a:r>
              <a:rPr lang="en-US" altLang="en-US" i="1">
                <a:latin typeface="Gill Sans MT" panose="020B0502020104020203" pitchFamily="34" charset="0"/>
              </a:rPr>
              <a:t>u</a:t>
            </a:r>
            <a:r>
              <a:rPr lang="en-US" altLang="en-US" i="1" baseline="-25000">
                <a:latin typeface="Gill Sans MT" panose="020B0502020104020203" pitchFamily="34" charset="0"/>
              </a:rPr>
              <a:t>s</a:t>
            </a:r>
            <a:r>
              <a:rPr lang="en-US" altLang="en-US" i="1">
                <a:latin typeface="Gill Sans MT" panose="020B0502020104020203" pitchFamily="34" charset="0"/>
              </a:rPr>
              <a:t> + </a:t>
            </a:r>
            <a:r>
              <a:rPr lang="en-US" altLang="en-US" sz="2400" i="1">
                <a:latin typeface="Symbol" panose="05050102010706020507" pitchFamily="18" charset="2"/>
              </a:rPr>
              <a:t>S</a:t>
            </a:r>
            <a:r>
              <a:rPr lang="en-US" altLang="en-US" i="1">
                <a:latin typeface="Gill Sans MT" panose="020B0502020104020203" pitchFamily="34" charset="0"/>
              </a:rPr>
              <a:t>u</a:t>
            </a:r>
            <a:r>
              <a:rPr lang="en-US" altLang="en-US" i="1" baseline="-25000">
                <a:latin typeface="Gill Sans MT" panose="020B0502020104020203" pitchFamily="34" charset="0"/>
              </a:rPr>
              <a:t>i</a:t>
            </a:r>
          </a:p>
        </p:txBody>
      </p:sp>
      <p:sp>
        <p:nvSpPr>
          <p:cNvPr id="245813" name="Line 53"/>
          <p:cNvSpPr>
            <a:spLocks noChangeShapeType="1"/>
          </p:cNvSpPr>
          <p:nvPr/>
        </p:nvSpPr>
        <p:spPr bwMode="auto">
          <a:xfrm flipV="1">
            <a:off x="7650163" y="5137150"/>
            <a:ext cx="573087" cy="9493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4" name="Text Box 54"/>
          <p:cNvSpPr txBox="1">
            <a:spLocks noChangeArrowheads="1"/>
          </p:cNvSpPr>
          <p:nvPr/>
        </p:nvSpPr>
        <p:spPr bwMode="auto">
          <a:xfrm>
            <a:off x="1827213" y="6069013"/>
            <a:ext cx="652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/>
              <a:t>… but so does this, as each peer brings service capacity</a:t>
            </a:r>
          </a:p>
        </p:txBody>
      </p:sp>
      <p:sp>
        <p:nvSpPr>
          <p:cNvPr id="2" name="Line 53"/>
          <p:cNvSpPr>
            <a:spLocks noChangeShapeType="1"/>
          </p:cNvSpPr>
          <p:nvPr/>
        </p:nvSpPr>
        <p:spPr bwMode="auto">
          <a:xfrm flipV="1">
            <a:off x="6365875" y="5092700"/>
            <a:ext cx="430213" cy="692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3941763" y="5756275"/>
            <a:ext cx="2994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/>
              <a:t>increases linearly in </a:t>
            </a:r>
            <a:r>
              <a:rPr lang="en-US" altLang="en-US" i="1"/>
              <a:t>N</a:t>
            </a:r>
            <a:r>
              <a:rPr lang="en-US" altLang="en-US"/>
              <a:t> …</a:t>
            </a:r>
          </a:p>
        </p:txBody>
      </p:sp>
      <p:grpSp>
        <p:nvGrpSpPr>
          <p:cNvPr id="181280" name="Group 41"/>
          <p:cNvGrpSpPr>
            <a:grpSpLocks/>
          </p:cNvGrpSpPr>
          <p:nvPr/>
        </p:nvGrpSpPr>
        <p:grpSpPr bwMode="auto">
          <a:xfrm>
            <a:off x="5114925" y="1690688"/>
            <a:ext cx="292100" cy="517525"/>
            <a:chOff x="4140" y="429"/>
            <a:chExt cx="1425" cy="2396"/>
          </a:xfrm>
        </p:grpSpPr>
        <p:sp>
          <p:nvSpPr>
            <p:cNvPr id="181293" name="Freeform 4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4" name="Rectangle 43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295" name="Freeform 4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6" name="Freeform 4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7" name="Rectangle 46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1298" name="Group 4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1323" name="AutoShape 48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1324" name="AutoShape 49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1299" name="Rectangle 50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1300" name="Group 5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1321" name="AutoShape 52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1322" name="AutoShape 53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1301" name="Rectangle 54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02" name="Rectangle 55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1303" name="Group 5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1319" name="AutoShape 5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1320" name="AutoShape 58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1304" name="Freeform 5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1305" name="Group 6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317" name="AutoShape 61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1318" name="AutoShape 62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1306" name="Rectangle 63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07" name="Freeform 6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8" name="Freeform 6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9" name="Oval 66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10" name="Freeform 6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1" name="AutoShape 68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12" name="AutoShape 69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13" name="Oval 70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14" name="Oval 71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1315" name="Oval 72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1316" name="Rectangle 73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81281" name="Group 74"/>
          <p:cNvGrpSpPr>
            <a:grpSpLocks/>
          </p:cNvGrpSpPr>
          <p:nvPr/>
        </p:nvGrpSpPr>
        <p:grpSpPr bwMode="auto">
          <a:xfrm flipH="1">
            <a:off x="8369300" y="2362200"/>
            <a:ext cx="620713" cy="512763"/>
            <a:chOff x="-44" y="1473"/>
            <a:chExt cx="981" cy="1105"/>
          </a:xfrm>
        </p:grpSpPr>
        <p:pic>
          <p:nvPicPr>
            <p:cNvPr id="181291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92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2" name="Group 77"/>
          <p:cNvGrpSpPr>
            <a:grpSpLocks/>
          </p:cNvGrpSpPr>
          <p:nvPr/>
        </p:nvGrpSpPr>
        <p:grpSpPr bwMode="auto">
          <a:xfrm>
            <a:off x="6300788" y="1284288"/>
            <a:ext cx="620712" cy="512762"/>
            <a:chOff x="-44" y="1473"/>
            <a:chExt cx="981" cy="1105"/>
          </a:xfrm>
        </p:grpSpPr>
        <p:pic>
          <p:nvPicPr>
            <p:cNvPr id="181289" name="Picture 7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90" name="Freeform 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3" name="Group 80"/>
          <p:cNvGrpSpPr>
            <a:grpSpLocks/>
          </p:cNvGrpSpPr>
          <p:nvPr/>
        </p:nvGrpSpPr>
        <p:grpSpPr bwMode="auto">
          <a:xfrm>
            <a:off x="6910388" y="1360488"/>
            <a:ext cx="620712" cy="512762"/>
            <a:chOff x="-44" y="1473"/>
            <a:chExt cx="981" cy="1105"/>
          </a:xfrm>
        </p:grpSpPr>
        <p:pic>
          <p:nvPicPr>
            <p:cNvPr id="181287" name="Picture 8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88" name="Freeform 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4" name="Group 83"/>
          <p:cNvGrpSpPr>
            <a:grpSpLocks/>
          </p:cNvGrpSpPr>
          <p:nvPr/>
        </p:nvGrpSpPr>
        <p:grpSpPr bwMode="auto">
          <a:xfrm>
            <a:off x="4471988" y="2492375"/>
            <a:ext cx="620712" cy="512763"/>
            <a:chOff x="-44" y="1473"/>
            <a:chExt cx="981" cy="1105"/>
          </a:xfrm>
        </p:grpSpPr>
        <p:pic>
          <p:nvPicPr>
            <p:cNvPr id="181285" name="Picture 8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1286" name="Freeform 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3" grpId="0" animBg="1"/>
      <p:bldP spid="245814" grpId="0"/>
      <p:bldP spid="2" grpId="0" animBg="1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832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480712E4-132D-449A-A923-C14A330BDFA5}" type="slidenum">
              <a:rPr lang="en-US" altLang="en-US" sz="1200">
                <a:latin typeface="Tahoma" panose="020B0604030504040204" pitchFamily="34" charset="0"/>
              </a:rPr>
              <a:pPr/>
              <a:t>35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aphicFrame>
        <p:nvGraphicFramePr>
          <p:cNvPr id="183299" name="Object 2"/>
          <p:cNvGraphicFramePr>
            <a:graphicFrameLocks noChangeAspect="1"/>
          </p:cNvGraphicFramePr>
          <p:nvPr/>
        </p:nvGraphicFramePr>
        <p:xfrm>
          <a:off x="1431925" y="1939925"/>
          <a:ext cx="6543675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08" name="Chart" r:id="rId4" imgW="7734300" imgH="5295900" progId="Excel.Chart.8">
                  <p:embed/>
                </p:oleObj>
              </mc:Choice>
              <mc:Fallback>
                <p:oleObj name="Chart" r:id="rId4" imgW="7734300" imgH="5295900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1939925"/>
                        <a:ext cx="6543675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331788" y="152400"/>
            <a:ext cx="85201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  <a:t>Client-server vs. P2P: example</a:t>
            </a: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433388" y="1292225"/>
            <a:ext cx="7754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client upload rate =</a:t>
            </a:r>
            <a:r>
              <a:rPr lang="en-US" altLang="en-US" sz="2400" i="1"/>
              <a:t> u</a:t>
            </a:r>
            <a:r>
              <a:rPr lang="en-US" altLang="en-US" sz="2400"/>
              <a:t>,  </a:t>
            </a:r>
            <a:r>
              <a:rPr lang="en-US" altLang="en-US" sz="2400" i="1"/>
              <a:t>F/u </a:t>
            </a:r>
            <a:r>
              <a:rPr lang="en-US" altLang="en-US" sz="2400"/>
              <a:t>= 1 hour,  </a:t>
            </a:r>
            <a:r>
              <a:rPr lang="en-US" altLang="en-US" sz="2400" i="1"/>
              <a:t>u</a:t>
            </a:r>
            <a:r>
              <a:rPr lang="en-US" altLang="en-US" sz="2400" i="1" baseline="-25000"/>
              <a:t>s</a:t>
            </a:r>
            <a:r>
              <a:rPr lang="en-US" altLang="en-US" sz="2400" i="1"/>
              <a:t> = 10u,  d</a:t>
            </a:r>
            <a:r>
              <a:rPr lang="en-US" altLang="en-US" sz="2400" i="1" baseline="-25000"/>
              <a:t>min</a:t>
            </a:r>
            <a:r>
              <a:rPr lang="en-US" altLang="en-US" sz="2400" i="1"/>
              <a:t> ≥ u</a:t>
            </a:r>
            <a:r>
              <a:rPr lang="en-US" altLang="en-US" sz="2400" i="1" baseline="-25000"/>
              <a:t>s</a:t>
            </a:r>
          </a:p>
        </p:txBody>
      </p:sp>
      <p:pic>
        <p:nvPicPr>
          <p:cNvPr id="183302" name="Picture 10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96938"/>
            <a:ext cx="657383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853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B88A3316-053F-48B8-B12B-1EE6508CE685}" type="slidenum">
              <a:rPr lang="en-US" altLang="en-US" sz="1200">
                <a:latin typeface="Tahoma" panose="020B0604030504040204" pitchFamily="34" charset="0"/>
              </a:rPr>
              <a:pPr/>
              <a:t>36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85347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0"/>
            <a:ext cx="7772400" cy="114300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P2P file distribution: BitTorrent </a:t>
            </a:r>
          </a:p>
        </p:txBody>
      </p:sp>
      <p:sp>
        <p:nvSpPr>
          <p:cNvPr id="185348" name="Text Box 37"/>
          <p:cNvSpPr txBox="1">
            <a:spLocks noChangeArrowheads="1"/>
          </p:cNvSpPr>
          <p:nvPr/>
        </p:nvSpPr>
        <p:spPr bwMode="auto">
          <a:xfrm>
            <a:off x="474663" y="233838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0"/>
              </a:rPr>
              <a:t>tracker:</a:t>
            </a:r>
            <a:r>
              <a:rPr lang="en-US" altLang="en-US">
                <a:latin typeface="Gill Sans MT" panose="020B0502020104020203" pitchFamily="34" charset="0"/>
              </a:rPr>
              <a:t> tracks peers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participating in torrent</a:t>
            </a:r>
          </a:p>
        </p:txBody>
      </p:sp>
      <p:sp>
        <p:nvSpPr>
          <p:cNvPr id="185349" name="Text Box 41"/>
          <p:cNvSpPr txBox="1">
            <a:spLocks noChangeArrowheads="1"/>
          </p:cNvSpPr>
          <p:nvPr/>
        </p:nvSpPr>
        <p:spPr bwMode="auto">
          <a:xfrm>
            <a:off x="5376863" y="2287588"/>
            <a:ext cx="35433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torrent:</a:t>
            </a:r>
            <a:r>
              <a:rPr lang="en-US" altLang="en-US" sz="2400">
                <a:latin typeface="Gill Sans MT" panose="020B0502020104020203" pitchFamily="34" charset="0"/>
              </a:rPr>
              <a:t> group of peers exchanging  chunks of a file</a:t>
            </a:r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>
            <a:off x="2401888" y="3667125"/>
            <a:ext cx="1587" cy="536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1" name="Line 25"/>
          <p:cNvSpPr>
            <a:spLocks noChangeShapeType="1"/>
          </p:cNvSpPr>
          <p:nvPr/>
        </p:nvSpPr>
        <p:spPr bwMode="auto">
          <a:xfrm>
            <a:off x="3748088" y="3395663"/>
            <a:ext cx="2551112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2" name="Line 26"/>
          <p:cNvSpPr>
            <a:spLocks noChangeShapeType="1"/>
          </p:cNvSpPr>
          <p:nvPr/>
        </p:nvSpPr>
        <p:spPr bwMode="auto">
          <a:xfrm>
            <a:off x="3544888" y="3546475"/>
            <a:ext cx="247650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3" name="Line 27"/>
          <p:cNvSpPr>
            <a:spLocks noChangeShapeType="1"/>
          </p:cNvSpPr>
          <p:nvPr/>
        </p:nvSpPr>
        <p:spPr bwMode="auto">
          <a:xfrm flipH="1" flipV="1">
            <a:off x="5184775" y="3306763"/>
            <a:ext cx="116840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4" name="Line 28"/>
          <p:cNvSpPr>
            <a:spLocks noChangeShapeType="1"/>
          </p:cNvSpPr>
          <p:nvPr/>
        </p:nvSpPr>
        <p:spPr bwMode="auto">
          <a:xfrm flipH="1">
            <a:off x="4368800" y="3843338"/>
            <a:ext cx="2039938" cy="198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5" name="Line 29"/>
          <p:cNvSpPr>
            <a:spLocks noChangeShapeType="1"/>
          </p:cNvSpPr>
          <p:nvPr/>
        </p:nvSpPr>
        <p:spPr bwMode="auto">
          <a:xfrm flipH="1">
            <a:off x="4456113" y="5808663"/>
            <a:ext cx="73977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6" name="Line 30"/>
          <p:cNvSpPr>
            <a:spLocks noChangeShapeType="1"/>
          </p:cNvSpPr>
          <p:nvPr/>
        </p:nvSpPr>
        <p:spPr bwMode="auto">
          <a:xfrm flipH="1">
            <a:off x="3975100" y="3505200"/>
            <a:ext cx="900113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7" name="Line 31"/>
          <p:cNvSpPr>
            <a:spLocks noChangeShapeType="1"/>
          </p:cNvSpPr>
          <p:nvPr/>
        </p:nvSpPr>
        <p:spPr bwMode="auto">
          <a:xfrm flipV="1">
            <a:off x="4140200" y="4891088"/>
            <a:ext cx="21209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8" name="Line 32"/>
          <p:cNvSpPr>
            <a:spLocks noChangeShapeType="1"/>
          </p:cNvSpPr>
          <p:nvPr/>
        </p:nvSpPr>
        <p:spPr bwMode="auto">
          <a:xfrm>
            <a:off x="5140325" y="3449638"/>
            <a:ext cx="1182688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9" name="Line 33"/>
          <p:cNvSpPr>
            <a:spLocks noChangeShapeType="1"/>
          </p:cNvSpPr>
          <p:nvPr/>
        </p:nvSpPr>
        <p:spPr bwMode="auto">
          <a:xfrm>
            <a:off x="5583238" y="5830888"/>
            <a:ext cx="37623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60" name="Line 34"/>
          <p:cNvSpPr>
            <a:spLocks noChangeShapeType="1"/>
          </p:cNvSpPr>
          <p:nvPr/>
        </p:nvSpPr>
        <p:spPr bwMode="auto">
          <a:xfrm>
            <a:off x="4468813" y="6126163"/>
            <a:ext cx="149066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Text Box 35"/>
          <p:cNvSpPr txBox="1">
            <a:spLocks noChangeArrowheads="1"/>
          </p:cNvSpPr>
          <p:nvPr/>
        </p:nvSpPr>
        <p:spPr bwMode="auto">
          <a:xfrm>
            <a:off x="633413" y="4668838"/>
            <a:ext cx="178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Alice arrives  …</a:t>
            </a:r>
          </a:p>
        </p:txBody>
      </p:sp>
      <p:sp>
        <p:nvSpPr>
          <p:cNvPr id="185362" name="Line 38"/>
          <p:cNvSpPr>
            <a:spLocks noChangeShapeType="1"/>
          </p:cNvSpPr>
          <p:nvPr/>
        </p:nvSpPr>
        <p:spPr bwMode="auto">
          <a:xfrm flipH="1">
            <a:off x="6134100" y="5065713"/>
            <a:ext cx="263525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612" name="Picture 39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3" y="4186238"/>
            <a:ext cx="4746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5364" name="Line 42"/>
          <p:cNvSpPr>
            <a:spLocks noChangeShapeType="1"/>
          </p:cNvSpPr>
          <p:nvPr/>
        </p:nvSpPr>
        <p:spPr bwMode="auto">
          <a:xfrm>
            <a:off x="1617663" y="3024188"/>
            <a:ext cx="476250" cy="2587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65" name="Rectangle 43"/>
          <p:cNvSpPr>
            <a:spLocks noChangeArrowheads="1"/>
          </p:cNvSpPr>
          <p:nvPr/>
        </p:nvSpPr>
        <p:spPr bwMode="auto">
          <a:xfrm>
            <a:off x="417513" y="1211263"/>
            <a:ext cx="7124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/>
              <a:t>file divided into 256Kb chunks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/>
              <a:t>peers in torrent send/receive file chunks</a:t>
            </a:r>
            <a:endParaRPr lang="en-US" altLang="en-US" sz="2800"/>
          </a:p>
        </p:txBody>
      </p:sp>
      <p:pic>
        <p:nvPicPr>
          <p:cNvPr id="185366" name="Picture 5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9" name="Text Box 35"/>
          <p:cNvSpPr txBox="1">
            <a:spLocks noChangeArrowheads="1"/>
          </p:cNvSpPr>
          <p:nvPr/>
        </p:nvSpPr>
        <p:spPr bwMode="auto">
          <a:xfrm>
            <a:off x="647700" y="4929188"/>
            <a:ext cx="229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… obtains list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of peers from tracker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2781300" y="3473450"/>
            <a:ext cx="3492500" cy="2163763"/>
            <a:chOff x="1752" y="2166"/>
            <a:chExt cx="2200" cy="1363"/>
          </a:xfrm>
        </p:grpSpPr>
        <p:sp>
          <p:nvSpPr>
            <p:cNvPr id="185430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31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32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45" name="Text Box 35"/>
          <p:cNvSpPr txBox="1">
            <a:spLocks noChangeArrowheads="1"/>
          </p:cNvSpPr>
          <p:nvPr/>
        </p:nvSpPr>
        <p:spPr bwMode="auto">
          <a:xfrm>
            <a:off x="608013" y="5470525"/>
            <a:ext cx="3333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… and begins exchanging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file chunks with peers in torrent</a:t>
            </a:r>
          </a:p>
        </p:txBody>
      </p:sp>
      <p:grpSp>
        <p:nvGrpSpPr>
          <p:cNvPr id="185370" name="Group 71"/>
          <p:cNvGrpSpPr>
            <a:grpSpLocks/>
          </p:cNvGrpSpPr>
          <p:nvPr/>
        </p:nvGrpSpPr>
        <p:grpSpPr bwMode="auto">
          <a:xfrm>
            <a:off x="2184400" y="2982913"/>
            <a:ext cx="379413" cy="604837"/>
            <a:chOff x="4140" y="429"/>
            <a:chExt cx="1425" cy="2396"/>
          </a:xfrm>
        </p:grpSpPr>
        <p:sp>
          <p:nvSpPr>
            <p:cNvPr id="185398" name="Freeform 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99" name="Rectangle 73"/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00" name="Freeform 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01" name="Freeform 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02" name="Rectangle 76"/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5403" name="Group 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5428" name="AutoShape 7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5429" name="AutoShape 79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5404" name="Rectangle 80"/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5405" name="Group 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426" name="AutoShape 82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5427" name="AutoShape 83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5406" name="Rectangle 84"/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07" name="Rectangle 85"/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5408" name="Group 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5424" name="AutoShape 87"/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5425" name="AutoShape 88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5409" name="Freeform 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5410" name="Group 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5422" name="AutoShape 9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5423" name="AutoShape 92"/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5411" name="Rectangle 93"/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2" name="Freeform 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13" name="Freeform 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14" name="Oval 96"/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5" name="Freeform 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16" name="AutoShape 98"/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7" name="AutoShape 99"/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8" name="Oval 100"/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9" name="Oval 101"/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5420" name="Oval 102"/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21" name="Rectangle 103"/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2078038" y="4222750"/>
            <a:ext cx="685800" cy="588963"/>
            <a:chOff x="-44" y="1473"/>
            <a:chExt cx="981" cy="1105"/>
          </a:xfrm>
        </p:grpSpPr>
        <p:pic>
          <p:nvPicPr>
            <p:cNvPr id="185396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97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2" name="Group 107"/>
          <p:cNvGrpSpPr>
            <a:grpSpLocks/>
          </p:cNvGrpSpPr>
          <p:nvPr/>
        </p:nvGrpSpPr>
        <p:grpSpPr bwMode="auto">
          <a:xfrm>
            <a:off x="3448050" y="5235575"/>
            <a:ext cx="728663" cy="620713"/>
            <a:chOff x="-44" y="1473"/>
            <a:chExt cx="981" cy="1105"/>
          </a:xfrm>
        </p:grpSpPr>
        <p:pic>
          <p:nvPicPr>
            <p:cNvPr id="185394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95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3" name="Group 110"/>
          <p:cNvGrpSpPr>
            <a:grpSpLocks/>
          </p:cNvGrpSpPr>
          <p:nvPr/>
        </p:nvGrpSpPr>
        <p:grpSpPr bwMode="auto">
          <a:xfrm>
            <a:off x="3730625" y="5813425"/>
            <a:ext cx="728663" cy="620713"/>
            <a:chOff x="-44" y="1473"/>
            <a:chExt cx="981" cy="1105"/>
          </a:xfrm>
        </p:grpSpPr>
        <p:pic>
          <p:nvPicPr>
            <p:cNvPr id="185392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93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4" name="Group 113"/>
          <p:cNvGrpSpPr>
            <a:grpSpLocks/>
          </p:cNvGrpSpPr>
          <p:nvPr/>
        </p:nvGrpSpPr>
        <p:grpSpPr bwMode="auto">
          <a:xfrm flipH="1">
            <a:off x="6364288" y="4659313"/>
            <a:ext cx="728662" cy="620712"/>
            <a:chOff x="-44" y="1473"/>
            <a:chExt cx="981" cy="1105"/>
          </a:xfrm>
        </p:grpSpPr>
        <p:pic>
          <p:nvPicPr>
            <p:cNvPr id="185390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91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5" name="Group 116"/>
          <p:cNvGrpSpPr>
            <a:grpSpLocks/>
          </p:cNvGrpSpPr>
          <p:nvPr/>
        </p:nvGrpSpPr>
        <p:grpSpPr bwMode="auto">
          <a:xfrm flipH="1">
            <a:off x="6016625" y="5997575"/>
            <a:ext cx="728663" cy="620713"/>
            <a:chOff x="-44" y="1473"/>
            <a:chExt cx="981" cy="1105"/>
          </a:xfrm>
        </p:grpSpPr>
        <p:pic>
          <p:nvPicPr>
            <p:cNvPr id="185388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89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6" name="Group 119"/>
          <p:cNvGrpSpPr>
            <a:grpSpLocks/>
          </p:cNvGrpSpPr>
          <p:nvPr/>
        </p:nvGrpSpPr>
        <p:grpSpPr bwMode="auto">
          <a:xfrm flipH="1">
            <a:off x="6418263" y="3471863"/>
            <a:ext cx="728662" cy="620712"/>
            <a:chOff x="-44" y="1473"/>
            <a:chExt cx="981" cy="1105"/>
          </a:xfrm>
        </p:grpSpPr>
        <p:pic>
          <p:nvPicPr>
            <p:cNvPr id="185386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87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7" name="Group 122"/>
          <p:cNvGrpSpPr>
            <a:grpSpLocks/>
          </p:cNvGrpSpPr>
          <p:nvPr/>
        </p:nvGrpSpPr>
        <p:grpSpPr bwMode="auto">
          <a:xfrm flipH="1">
            <a:off x="4621213" y="2938463"/>
            <a:ext cx="641350" cy="620712"/>
            <a:chOff x="-44" y="1473"/>
            <a:chExt cx="981" cy="1105"/>
          </a:xfrm>
        </p:grpSpPr>
        <p:pic>
          <p:nvPicPr>
            <p:cNvPr id="185384" name="Picture 12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85" name="Freeform 1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8" name="Group 125"/>
          <p:cNvGrpSpPr>
            <a:grpSpLocks/>
          </p:cNvGrpSpPr>
          <p:nvPr/>
        </p:nvGrpSpPr>
        <p:grpSpPr bwMode="auto">
          <a:xfrm>
            <a:off x="3011488" y="2928938"/>
            <a:ext cx="728662" cy="620712"/>
            <a:chOff x="-44" y="1473"/>
            <a:chExt cx="981" cy="1105"/>
          </a:xfrm>
        </p:grpSpPr>
        <p:pic>
          <p:nvPicPr>
            <p:cNvPr id="185382" name="Picture 126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83" name="Freeform 1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5379" name="Group 129"/>
          <p:cNvGrpSpPr>
            <a:grpSpLocks/>
          </p:cNvGrpSpPr>
          <p:nvPr/>
        </p:nvGrpSpPr>
        <p:grpSpPr bwMode="auto">
          <a:xfrm>
            <a:off x="5111750" y="5541963"/>
            <a:ext cx="490538" cy="412750"/>
            <a:chOff x="-44" y="1473"/>
            <a:chExt cx="981" cy="1105"/>
          </a:xfrm>
        </p:grpSpPr>
        <p:pic>
          <p:nvPicPr>
            <p:cNvPr id="185380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81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5" grpId="0" animBg="1"/>
      <p:bldP spid="24595" grpId="1" animBg="1"/>
      <p:bldP spid="24609" grpId="0"/>
      <p:bldP spid="24629" grpId="0"/>
      <p:bldP spid="2464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873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6DD17D02-A517-45DE-AB35-4021F0F9A79D}" type="slidenum">
              <a:rPr lang="en-US" altLang="en-US" sz="1200">
                <a:latin typeface="Tahoma" panose="020B0604030504040204" pitchFamily="34" charset="0"/>
              </a:rPr>
              <a:pPr/>
              <a:t>37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1471613"/>
            <a:ext cx="4475163" cy="2457450"/>
          </a:xfrm>
        </p:spPr>
        <p:txBody>
          <a:bodyPr/>
          <a:lstStyle/>
          <a:p>
            <a:pPr marL="287338" indent="-287338"/>
            <a:r>
              <a:rPr lang="en-US" altLang="en-US" sz="2400" smtClean="0">
                <a:ea typeface="ＭＳ Ｐゴシック" panose="020B0600070205080204" pitchFamily="34" charset="-128"/>
              </a:rPr>
              <a:t>peer joining torrent: </a:t>
            </a:r>
          </a:p>
          <a:p>
            <a:pPr marL="681038" lvl="1" indent="-223838"/>
            <a:r>
              <a:rPr lang="en-US" altLang="en-US" smtClean="0">
                <a:ea typeface="ＭＳ Ｐゴシック" panose="020B0600070205080204" pitchFamily="34" charset="-128"/>
              </a:rPr>
              <a:t>has no chunks, but will accumulate them over time from other peers</a:t>
            </a:r>
          </a:p>
          <a:p>
            <a:pPr marL="681038" lvl="1" indent="-223838"/>
            <a:r>
              <a:rPr lang="en-US" altLang="en-US" smtClean="0">
                <a:ea typeface="ＭＳ Ｐゴシック" panose="020B0600070205080204" pitchFamily="34" charset="-128"/>
              </a:rPr>
              <a:t>registers with tracker to get list of peers, connects to subset of peers (</a:t>
            </a:r>
            <a:r>
              <a:rPr lang="ja-JP" altLang="en-US" smtClean="0">
                <a:ea typeface="ＭＳ Ｐゴシック" panose="020B0600070205080204" pitchFamily="34" charset="-128"/>
              </a:rPr>
              <a:t>“</a:t>
            </a:r>
            <a:r>
              <a:rPr lang="en-US" altLang="ja-JP" smtClean="0">
                <a:ea typeface="ＭＳ Ｐゴシック" panose="020B0600070205080204" pitchFamily="34" charset="-128"/>
              </a:rPr>
              <a:t>neighbors</a:t>
            </a:r>
            <a:r>
              <a:rPr lang="ja-JP" altLang="en-US" smtClean="0">
                <a:ea typeface="ＭＳ Ｐゴシック" panose="020B0600070205080204" pitchFamily="34" charset="-128"/>
              </a:rPr>
              <a:t>”</a:t>
            </a:r>
            <a:r>
              <a:rPr lang="en-US" altLang="ja-JP" smtClean="0">
                <a:ea typeface="ＭＳ Ｐゴシック" panose="020B0600070205080204" pitchFamily="34" charset="-128"/>
              </a:rPr>
              <a:t>)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87396" name="Rectangle 2"/>
          <p:cNvSpPr>
            <a:spLocks noChangeArrowheads="1"/>
          </p:cNvSpPr>
          <p:nvPr/>
        </p:nvSpPr>
        <p:spPr bwMode="auto">
          <a:xfrm>
            <a:off x="41116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0"/>
              </a:rPr>
              <a:t>P2P file distribution: BitTorrent </a:t>
            </a:r>
          </a:p>
        </p:txBody>
      </p:sp>
      <p:pic>
        <p:nvPicPr>
          <p:cNvPr id="187397" name="Picture 4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7398" name="Rectangle 3"/>
          <p:cNvSpPr>
            <a:spLocks noChangeArrowheads="1"/>
          </p:cNvSpPr>
          <p:nvPr/>
        </p:nvSpPr>
        <p:spPr bwMode="auto">
          <a:xfrm>
            <a:off x="442913" y="4221163"/>
            <a:ext cx="8120062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7338" indent="-28733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while downloading, peer uploads chunks to other peers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peer may change peers with whom it exchanges chunks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churn:</a:t>
            </a:r>
            <a:r>
              <a:rPr lang="en-US" altLang="en-US" sz="2400">
                <a:latin typeface="Gill Sans MT" panose="020B0502020104020203" pitchFamily="34" charset="0"/>
              </a:rPr>
              <a:t> peers may come and go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once peer has entire file, it may (selfishly) leave or (altruistically) remain in torrent</a:t>
            </a:r>
          </a:p>
        </p:txBody>
      </p:sp>
      <p:sp>
        <p:nvSpPr>
          <p:cNvPr id="187399" name="Line 25"/>
          <p:cNvSpPr>
            <a:spLocks noChangeShapeType="1"/>
          </p:cNvSpPr>
          <p:nvPr/>
        </p:nvSpPr>
        <p:spPr bwMode="auto">
          <a:xfrm>
            <a:off x="6245225" y="1646238"/>
            <a:ext cx="1736725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0" name="Line 26"/>
          <p:cNvSpPr>
            <a:spLocks noChangeShapeType="1"/>
          </p:cNvSpPr>
          <p:nvPr/>
        </p:nvSpPr>
        <p:spPr bwMode="auto">
          <a:xfrm>
            <a:off x="6107113" y="1739900"/>
            <a:ext cx="168275" cy="113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1" name="Line 27"/>
          <p:cNvSpPr>
            <a:spLocks noChangeShapeType="1"/>
          </p:cNvSpPr>
          <p:nvPr/>
        </p:nvSpPr>
        <p:spPr bwMode="auto">
          <a:xfrm flipH="1" flipV="1">
            <a:off x="7223125" y="1590675"/>
            <a:ext cx="795338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2" name="Line 28"/>
          <p:cNvSpPr>
            <a:spLocks noChangeShapeType="1"/>
          </p:cNvSpPr>
          <p:nvPr/>
        </p:nvSpPr>
        <p:spPr bwMode="auto">
          <a:xfrm flipH="1">
            <a:off x="6667500" y="1925638"/>
            <a:ext cx="1389063" cy="1239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3" name="Line 29"/>
          <p:cNvSpPr>
            <a:spLocks noChangeShapeType="1"/>
          </p:cNvSpPr>
          <p:nvPr/>
        </p:nvSpPr>
        <p:spPr bwMode="auto">
          <a:xfrm flipH="1">
            <a:off x="6726238" y="3152775"/>
            <a:ext cx="504825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4" name="Line 30"/>
          <p:cNvSpPr>
            <a:spLocks noChangeShapeType="1"/>
          </p:cNvSpPr>
          <p:nvPr/>
        </p:nvSpPr>
        <p:spPr bwMode="auto">
          <a:xfrm flipH="1">
            <a:off x="6399213" y="1714500"/>
            <a:ext cx="612775" cy="104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5" name="Line 31"/>
          <p:cNvSpPr>
            <a:spLocks noChangeShapeType="1"/>
          </p:cNvSpPr>
          <p:nvPr/>
        </p:nvSpPr>
        <p:spPr bwMode="auto">
          <a:xfrm flipV="1">
            <a:off x="6511925" y="2579688"/>
            <a:ext cx="1443038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6" name="Line 32"/>
          <p:cNvSpPr>
            <a:spLocks noChangeShapeType="1"/>
          </p:cNvSpPr>
          <p:nvPr/>
        </p:nvSpPr>
        <p:spPr bwMode="auto">
          <a:xfrm>
            <a:off x="7192963" y="1679575"/>
            <a:ext cx="804862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7" name="Line 33"/>
          <p:cNvSpPr>
            <a:spLocks noChangeShapeType="1"/>
          </p:cNvSpPr>
          <p:nvPr/>
        </p:nvSpPr>
        <p:spPr bwMode="auto">
          <a:xfrm>
            <a:off x="7494588" y="3165475"/>
            <a:ext cx="25558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8" name="Line 34"/>
          <p:cNvSpPr>
            <a:spLocks noChangeShapeType="1"/>
          </p:cNvSpPr>
          <p:nvPr/>
        </p:nvSpPr>
        <p:spPr bwMode="auto">
          <a:xfrm>
            <a:off x="6735763" y="3351213"/>
            <a:ext cx="101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9" name="Line 38"/>
          <p:cNvSpPr>
            <a:spLocks noChangeShapeType="1"/>
          </p:cNvSpPr>
          <p:nvPr/>
        </p:nvSpPr>
        <p:spPr bwMode="auto">
          <a:xfrm flipH="1">
            <a:off x="7869238" y="2689225"/>
            <a:ext cx="179387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7410" name="Picture 39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25" y="2139950"/>
            <a:ext cx="3238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7411" name="Group 70"/>
          <p:cNvGrpSpPr>
            <a:grpSpLocks/>
          </p:cNvGrpSpPr>
          <p:nvPr/>
        </p:nvGrpSpPr>
        <p:grpSpPr bwMode="auto">
          <a:xfrm>
            <a:off x="5586413" y="1693863"/>
            <a:ext cx="2378075" cy="1350962"/>
            <a:chOff x="1752" y="2166"/>
            <a:chExt cx="2200" cy="1363"/>
          </a:xfrm>
        </p:grpSpPr>
        <p:sp>
          <p:nvSpPr>
            <p:cNvPr id="187472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73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74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7412" name="Group 74"/>
          <p:cNvGrpSpPr>
            <a:grpSpLocks/>
          </p:cNvGrpSpPr>
          <p:nvPr/>
        </p:nvGrpSpPr>
        <p:grpSpPr bwMode="auto">
          <a:xfrm>
            <a:off x="5245100" y="1374775"/>
            <a:ext cx="292100" cy="517525"/>
            <a:chOff x="4140" y="429"/>
            <a:chExt cx="1425" cy="2396"/>
          </a:xfrm>
        </p:grpSpPr>
        <p:sp>
          <p:nvSpPr>
            <p:cNvPr id="187440" name="Freeform 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41" name="Rectangle 76"/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42" name="Freeform 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43" name="Freeform 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44" name="Rectangle 79"/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7445" name="Group 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470" name="AutoShape 81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7471" name="AutoShape 82"/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7446" name="Rectangle 83"/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7447" name="Group 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7468" name="AutoShape 85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7469" name="AutoShape 86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7448" name="Rectangle 87"/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49" name="Rectangle 88"/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87450" name="Group 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7466" name="AutoShape 9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7467" name="AutoShape 91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7451" name="Freeform 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7452" name="Group 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7464" name="AutoShape 9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7465" name="AutoShape 95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87453" name="Rectangle 96"/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54" name="Freeform 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55" name="Freeform 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56" name="Oval 99"/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57" name="Freeform 1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458" name="AutoShape 101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59" name="AutoShape 102"/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60" name="Oval 103"/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61" name="Oval 104"/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7462" name="Oval 105"/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7463" name="Rectangle 106"/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87413" name="Group 107"/>
          <p:cNvGrpSpPr>
            <a:grpSpLocks/>
          </p:cNvGrpSpPr>
          <p:nvPr/>
        </p:nvGrpSpPr>
        <p:grpSpPr bwMode="auto">
          <a:xfrm>
            <a:off x="6311900" y="3176588"/>
            <a:ext cx="434975" cy="349250"/>
            <a:chOff x="-44" y="1473"/>
            <a:chExt cx="981" cy="1105"/>
          </a:xfrm>
        </p:grpSpPr>
        <p:pic>
          <p:nvPicPr>
            <p:cNvPr id="187438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39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4" name="Group 110"/>
          <p:cNvGrpSpPr>
            <a:grpSpLocks/>
          </p:cNvGrpSpPr>
          <p:nvPr/>
        </p:nvGrpSpPr>
        <p:grpSpPr bwMode="auto">
          <a:xfrm flipH="1">
            <a:off x="7716838" y="3252788"/>
            <a:ext cx="434975" cy="349250"/>
            <a:chOff x="-44" y="1473"/>
            <a:chExt cx="981" cy="1105"/>
          </a:xfrm>
        </p:grpSpPr>
        <p:pic>
          <p:nvPicPr>
            <p:cNvPr id="187436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37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5" name="Group 113"/>
          <p:cNvGrpSpPr>
            <a:grpSpLocks/>
          </p:cNvGrpSpPr>
          <p:nvPr/>
        </p:nvGrpSpPr>
        <p:grpSpPr bwMode="auto">
          <a:xfrm flipH="1">
            <a:off x="7988300" y="2457450"/>
            <a:ext cx="434975" cy="349250"/>
            <a:chOff x="-44" y="1473"/>
            <a:chExt cx="981" cy="1105"/>
          </a:xfrm>
        </p:grpSpPr>
        <p:pic>
          <p:nvPicPr>
            <p:cNvPr id="187434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35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6" name="Group 116"/>
          <p:cNvGrpSpPr>
            <a:grpSpLocks/>
          </p:cNvGrpSpPr>
          <p:nvPr/>
        </p:nvGrpSpPr>
        <p:grpSpPr bwMode="auto">
          <a:xfrm flipH="1">
            <a:off x="8043863" y="1706563"/>
            <a:ext cx="434975" cy="349250"/>
            <a:chOff x="-44" y="1473"/>
            <a:chExt cx="981" cy="1105"/>
          </a:xfrm>
        </p:grpSpPr>
        <p:pic>
          <p:nvPicPr>
            <p:cNvPr id="187432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33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7" name="Group 119"/>
          <p:cNvGrpSpPr>
            <a:grpSpLocks/>
          </p:cNvGrpSpPr>
          <p:nvPr/>
        </p:nvGrpSpPr>
        <p:grpSpPr bwMode="auto">
          <a:xfrm flipH="1">
            <a:off x="6911975" y="1368425"/>
            <a:ext cx="434975" cy="349250"/>
            <a:chOff x="-44" y="1473"/>
            <a:chExt cx="981" cy="1105"/>
          </a:xfrm>
        </p:grpSpPr>
        <p:pic>
          <p:nvPicPr>
            <p:cNvPr id="187430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31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8" name="Group 123"/>
          <p:cNvGrpSpPr>
            <a:grpSpLocks/>
          </p:cNvGrpSpPr>
          <p:nvPr/>
        </p:nvGrpSpPr>
        <p:grpSpPr bwMode="auto">
          <a:xfrm>
            <a:off x="5824538" y="1411288"/>
            <a:ext cx="434975" cy="349250"/>
            <a:chOff x="-44" y="1473"/>
            <a:chExt cx="981" cy="1105"/>
          </a:xfrm>
        </p:grpSpPr>
        <p:pic>
          <p:nvPicPr>
            <p:cNvPr id="187428" name="Picture 124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29" name="Freeform 12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19" name="Group 126"/>
          <p:cNvGrpSpPr>
            <a:grpSpLocks/>
          </p:cNvGrpSpPr>
          <p:nvPr/>
        </p:nvGrpSpPr>
        <p:grpSpPr bwMode="auto">
          <a:xfrm>
            <a:off x="5159375" y="2162175"/>
            <a:ext cx="434975" cy="349250"/>
            <a:chOff x="-44" y="1473"/>
            <a:chExt cx="981" cy="1105"/>
          </a:xfrm>
        </p:grpSpPr>
        <p:pic>
          <p:nvPicPr>
            <p:cNvPr id="187426" name="Picture 127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27" name="Freeform 12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20" name="Group 129"/>
          <p:cNvGrpSpPr>
            <a:grpSpLocks/>
          </p:cNvGrpSpPr>
          <p:nvPr/>
        </p:nvGrpSpPr>
        <p:grpSpPr bwMode="auto">
          <a:xfrm>
            <a:off x="6129338" y="2749550"/>
            <a:ext cx="434975" cy="349250"/>
            <a:chOff x="-44" y="1473"/>
            <a:chExt cx="981" cy="1105"/>
          </a:xfrm>
        </p:grpSpPr>
        <p:pic>
          <p:nvPicPr>
            <p:cNvPr id="187424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25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421" name="Group 132"/>
          <p:cNvGrpSpPr>
            <a:grpSpLocks/>
          </p:cNvGrpSpPr>
          <p:nvPr/>
        </p:nvGrpSpPr>
        <p:grpSpPr bwMode="auto">
          <a:xfrm>
            <a:off x="7185025" y="2989263"/>
            <a:ext cx="325438" cy="261937"/>
            <a:chOff x="-44" y="1473"/>
            <a:chExt cx="981" cy="1105"/>
          </a:xfrm>
        </p:grpSpPr>
        <p:pic>
          <p:nvPicPr>
            <p:cNvPr id="187422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423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894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A39DB64D-D9BD-44F5-BB1D-79440E971172}" type="slidenum">
              <a:rPr lang="en-US" altLang="en-US" sz="1200">
                <a:latin typeface="Tahoma" panose="020B0604030504040204" pitchFamily="34" charset="0"/>
              </a:rPr>
              <a:pPr/>
              <a:t>38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8944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60338"/>
            <a:ext cx="8491538" cy="849312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BitTorrent: requesting, sending file chunks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2588" y="1477963"/>
            <a:ext cx="3989387" cy="37687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requesting chunks: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at any given time, different peers have different subsets of file chunks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periodically, Alice asks each peer for list of chunks that they have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Alice requests missing chunks from peers, rarest first</a:t>
            </a:r>
          </a:p>
        </p:txBody>
      </p:sp>
      <p:sp>
        <p:nvSpPr>
          <p:cNvPr id="214021" name="Rectangle 6"/>
          <p:cNvSpPr>
            <a:spLocks noChangeArrowheads="1"/>
          </p:cNvSpPr>
          <p:nvPr/>
        </p:nvSpPr>
        <p:spPr bwMode="auto">
          <a:xfrm>
            <a:off x="4370388" y="1425575"/>
            <a:ext cx="4521200" cy="411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1038" indent="-22383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sending chunks: tit-for-tat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Alice sends chunks to those four peers currently sending her chunks </a:t>
            </a:r>
            <a:r>
              <a:rPr lang="en-US" altLang="en-US" sz="2400" i="1">
                <a:latin typeface="Gill Sans MT" panose="020B0502020104020203" pitchFamily="34" charset="0"/>
              </a:rPr>
              <a:t>at highest rate</a:t>
            </a:r>
            <a:r>
              <a:rPr lang="en-US" altLang="en-US" sz="2400">
                <a:latin typeface="Gill Sans MT" panose="020B0502020104020203" pitchFamily="34" charset="0"/>
              </a:rPr>
              <a:t> 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other peers are choked by Alice (do not receive chunks from her)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re-evaluate top 4 every10 secs</a:t>
            </a:r>
          </a:p>
          <a:p>
            <a:pPr>
              <a:lnSpc>
                <a:spcPct val="85000"/>
              </a:lnSpc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every 30 secs: randomly select another peer, starts sending chunks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ja-JP" altLang="en-US">
                <a:latin typeface="Gill Sans MT" panose="020B0502020104020203" pitchFamily="34" charset="0"/>
              </a:rPr>
              <a:t>“</a:t>
            </a:r>
            <a:r>
              <a:rPr lang="en-US" altLang="ja-JP">
                <a:latin typeface="Gill Sans MT" panose="020B0502020104020203" pitchFamily="34" charset="0"/>
              </a:rPr>
              <a:t>optimistically unchoke</a:t>
            </a:r>
            <a:r>
              <a:rPr lang="ja-JP" altLang="en-US">
                <a:latin typeface="Gill Sans MT" panose="020B0502020104020203" pitchFamily="34" charset="0"/>
              </a:rPr>
              <a:t>”</a:t>
            </a:r>
            <a:r>
              <a:rPr lang="en-US" altLang="ja-JP">
                <a:latin typeface="Gill Sans MT" panose="020B0502020104020203" pitchFamily="34" charset="0"/>
              </a:rPr>
              <a:t> this peer</a:t>
            </a:r>
          </a:p>
          <a:p>
            <a:pPr lvl="1">
              <a:lnSpc>
                <a:spcPct val="85000"/>
              </a:lnSpc>
              <a:buClr>
                <a:srgbClr val="000099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0"/>
              </a:rPr>
              <a:t>newly chosen peer may join top 4</a:t>
            </a:r>
          </a:p>
          <a:p>
            <a:pPr>
              <a:buClr>
                <a:srgbClr val="000099"/>
              </a:buClr>
              <a:buSzTx/>
              <a:buFont typeface="Wingdings" panose="05000000000000000000" pitchFamily="2" charset="2"/>
              <a:buChar char="§"/>
            </a:pPr>
            <a:endParaRPr lang="en-US" altLang="en-US">
              <a:latin typeface="Gill Sans MT" panose="020B0502020104020203" pitchFamily="34" charset="0"/>
            </a:endParaRPr>
          </a:p>
        </p:txBody>
      </p:sp>
      <p:pic>
        <p:nvPicPr>
          <p:cNvPr id="189446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128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914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C66CFD8A-0E0C-4BA3-ADC1-DB8787F29DB0}" type="slidenum">
              <a:rPr lang="en-US" altLang="en-US" sz="1200">
                <a:latin typeface="Tahoma" panose="020B0604030504040204" pitchFamily="34" charset="0"/>
              </a:rPr>
              <a:pPr/>
              <a:t>39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91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82600" y="0"/>
            <a:ext cx="7772400" cy="11430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BitTorrent: tit-for-tat</a:t>
            </a:r>
          </a:p>
        </p:txBody>
      </p:sp>
      <p:pic>
        <p:nvPicPr>
          <p:cNvPr id="191492" name="Picture 13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313" y="496252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1493" name="Line 15"/>
          <p:cNvSpPr>
            <a:spLocks noChangeShapeType="1"/>
          </p:cNvSpPr>
          <p:nvPr/>
        </p:nvSpPr>
        <p:spPr bwMode="auto">
          <a:xfrm flipH="1" flipV="1">
            <a:off x="1473200" y="3968750"/>
            <a:ext cx="1473200" cy="596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1494" name="Line 16"/>
          <p:cNvSpPr>
            <a:spLocks noChangeShapeType="1"/>
          </p:cNvSpPr>
          <p:nvPr/>
        </p:nvSpPr>
        <p:spPr bwMode="auto">
          <a:xfrm flipH="1">
            <a:off x="1954213" y="4794250"/>
            <a:ext cx="965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1495" name="Line 17"/>
          <p:cNvSpPr>
            <a:spLocks noChangeShapeType="1"/>
          </p:cNvSpPr>
          <p:nvPr/>
        </p:nvSpPr>
        <p:spPr bwMode="auto">
          <a:xfrm flipH="1">
            <a:off x="2628900" y="4908550"/>
            <a:ext cx="59690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1496" name="Line 18"/>
          <p:cNvSpPr>
            <a:spLocks noChangeShapeType="1"/>
          </p:cNvSpPr>
          <p:nvPr/>
        </p:nvSpPr>
        <p:spPr bwMode="auto">
          <a:xfrm flipV="1">
            <a:off x="5511800" y="3092450"/>
            <a:ext cx="41910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1497" name="Line 20"/>
          <p:cNvSpPr>
            <a:spLocks noChangeShapeType="1"/>
          </p:cNvSpPr>
          <p:nvPr/>
        </p:nvSpPr>
        <p:spPr bwMode="auto">
          <a:xfrm flipV="1">
            <a:off x="5613400" y="3676650"/>
            <a:ext cx="78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91498" name="Line 21"/>
          <p:cNvSpPr>
            <a:spLocks noChangeShapeType="1"/>
          </p:cNvSpPr>
          <p:nvPr/>
        </p:nvSpPr>
        <p:spPr bwMode="auto">
          <a:xfrm>
            <a:off x="5613400" y="4146550"/>
            <a:ext cx="59690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pic>
        <p:nvPicPr>
          <p:cNvPr id="191499" name="Picture 22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988" y="43910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3" name="Line 23"/>
          <p:cNvSpPr>
            <a:spLocks noChangeShapeType="1"/>
          </p:cNvSpPr>
          <p:nvPr/>
        </p:nvSpPr>
        <p:spPr bwMode="auto">
          <a:xfrm flipV="1">
            <a:off x="3530600" y="3943350"/>
            <a:ext cx="1435100" cy="482600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66264" name="Line 24"/>
          <p:cNvSpPr>
            <a:spLocks noChangeShapeType="1"/>
          </p:cNvSpPr>
          <p:nvPr/>
        </p:nvSpPr>
        <p:spPr bwMode="auto">
          <a:xfrm flipH="1">
            <a:off x="3543300" y="4032250"/>
            <a:ext cx="1397000" cy="4699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5" name="Line 25"/>
          <p:cNvSpPr>
            <a:spLocks noChangeShapeType="1"/>
          </p:cNvSpPr>
          <p:nvPr/>
        </p:nvSpPr>
        <p:spPr bwMode="auto">
          <a:xfrm flipV="1">
            <a:off x="3581400" y="4133850"/>
            <a:ext cx="1371600" cy="48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266266" name="Text Box 26"/>
          <p:cNvSpPr txBox="1">
            <a:spLocks noChangeArrowheads="1"/>
          </p:cNvSpPr>
          <p:nvPr/>
        </p:nvSpPr>
        <p:spPr bwMode="auto">
          <a:xfrm>
            <a:off x="841375" y="1320800"/>
            <a:ext cx="4067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(1) Alice </a:t>
            </a:r>
            <a:r>
              <a:rPr lang="ja-JP" altLang="en-US">
                <a:latin typeface="Gill Sans MT" panose="020B0502020104020203" pitchFamily="34" charset="0"/>
              </a:rPr>
              <a:t>“</a:t>
            </a:r>
            <a:r>
              <a:rPr lang="en-US" altLang="ja-JP">
                <a:latin typeface="Gill Sans MT" panose="020B0502020104020203" pitchFamily="34" charset="0"/>
              </a:rPr>
              <a:t>optimistically unchokes</a:t>
            </a:r>
            <a:r>
              <a:rPr lang="ja-JP" altLang="en-US">
                <a:latin typeface="Gill Sans MT" panose="020B0502020104020203" pitchFamily="34" charset="0"/>
              </a:rPr>
              <a:t>”</a:t>
            </a:r>
            <a:r>
              <a:rPr lang="en-US" altLang="ja-JP">
                <a:latin typeface="Gill Sans MT" panose="020B0502020104020203" pitchFamily="34" charset="0"/>
              </a:rPr>
              <a:t> Bob</a:t>
            </a:r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266267" name="Text Box 27"/>
          <p:cNvSpPr txBox="1">
            <a:spLocks noChangeArrowheads="1"/>
          </p:cNvSpPr>
          <p:nvPr/>
        </p:nvSpPr>
        <p:spPr bwMode="auto">
          <a:xfrm>
            <a:off x="808038" y="1663700"/>
            <a:ext cx="7102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(2) Alice becomes one of Bob</a:t>
            </a:r>
            <a:r>
              <a:rPr lang="ja-JP" altLang="en-US">
                <a:latin typeface="Gill Sans MT" panose="020B0502020104020203" pitchFamily="34" charset="0"/>
              </a:rPr>
              <a:t>’</a:t>
            </a:r>
            <a:r>
              <a:rPr lang="en-US" altLang="ja-JP">
                <a:latin typeface="Gill Sans MT" panose="020B0502020104020203" pitchFamily="34" charset="0"/>
              </a:rPr>
              <a:t>s top-four providers; Bob reciprocates</a:t>
            </a:r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266268" name="Text Box 28"/>
          <p:cNvSpPr txBox="1">
            <a:spLocks noChangeArrowheads="1"/>
          </p:cNvSpPr>
          <p:nvPr/>
        </p:nvSpPr>
        <p:spPr bwMode="auto">
          <a:xfrm>
            <a:off x="800100" y="2019300"/>
            <a:ext cx="521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Gill Sans MT" panose="020B0502020104020203" pitchFamily="34" charset="0"/>
              </a:rPr>
              <a:t>(3) Bob becomes one of Alice</a:t>
            </a:r>
            <a:r>
              <a:rPr lang="ja-JP" altLang="en-US">
                <a:latin typeface="Gill Sans MT" panose="020B0502020104020203" pitchFamily="34" charset="0"/>
              </a:rPr>
              <a:t>’</a:t>
            </a:r>
            <a:r>
              <a:rPr lang="en-US" altLang="ja-JP">
                <a:latin typeface="Gill Sans MT" panose="020B0502020104020203" pitchFamily="34" charset="0"/>
              </a:rPr>
              <a:t>s top-four providers</a:t>
            </a:r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266269" name="Text Box 29"/>
          <p:cNvSpPr txBox="1">
            <a:spLocks noChangeArrowheads="1"/>
          </p:cNvSpPr>
          <p:nvPr/>
        </p:nvSpPr>
        <p:spPr bwMode="auto">
          <a:xfrm>
            <a:off x="5040313" y="5335588"/>
            <a:ext cx="3590925" cy="7207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latin typeface="Gill Sans MT" panose="020B0502020104020203" pitchFamily="34" charset="0"/>
              </a:rPr>
              <a:t>higher upload rate:</a:t>
            </a:r>
            <a:r>
              <a:rPr lang="en-US" altLang="en-US">
                <a:latin typeface="Gill Sans MT" panose="020B0502020104020203" pitchFamily="34" charset="0"/>
              </a:rPr>
              <a:t> find better trading partners, get file faster !</a:t>
            </a:r>
          </a:p>
        </p:txBody>
      </p:sp>
      <p:pic>
        <p:nvPicPr>
          <p:cNvPr id="191507" name="Picture 36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8651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1508" name="Group 52"/>
          <p:cNvGrpSpPr>
            <a:grpSpLocks/>
          </p:cNvGrpSpPr>
          <p:nvPr/>
        </p:nvGrpSpPr>
        <p:grpSpPr bwMode="auto">
          <a:xfrm>
            <a:off x="1214438" y="4799013"/>
            <a:ext cx="762000" cy="752475"/>
            <a:chOff x="-44" y="1473"/>
            <a:chExt cx="981" cy="1105"/>
          </a:xfrm>
        </p:grpSpPr>
        <p:pic>
          <p:nvPicPr>
            <p:cNvPr id="191540" name="Picture 53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41" name="Freeform 5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09" name="Group 55"/>
          <p:cNvGrpSpPr>
            <a:grpSpLocks/>
          </p:cNvGrpSpPr>
          <p:nvPr/>
        </p:nvGrpSpPr>
        <p:grpSpPr bwMode="auto">
          <a:xfrm>
            <a:off x="1909763" y="5561013"/>
            <a:ext cx="762000" cy="752475"/>
            <a:chOff x="-44" y="1473"/>
            <a:chExt cx="981" cy="1105"/>
          </a:xfrm>
        </p:grpSpPr>
        <p:pic>
          <p:nvPicPr>
            <p:cNvPr id="191538" name="Picture 56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39" name="Freeform 5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0" name="Group 58"/>
          <p:cNvGrpSpPr>
            <a:grpSpLocks/>
          </p:cNvGrpSpPr>
          <p:nvPr/>
        </p:nvGrpSpPr>
        <p:grpSpPr bwMode="auto">
          <a:xfrm>
            <a:off x="728663" y="3678238"/>
            <a:ext cx="762000" cy="752475"/>
            <a:chOff x="-44" y="1473"/>
            <a:chExt cx="981" cy="1105"/>
          </a:xfrm>
        </p:grpSpPr>
        <p:pic>
          <p:nvPicPr>
            <p:cNvPr id="191536" name="Picture 59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37" name="Freeform 6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1" name="Group 61"/>
          <p:cNvGrpSpPr>
            <a:grpSpLocks/>
          </p:cNvGrpSpPr>
          <p:nvPr/>
        </p:nvGrpSpPr>
        <p:grpSpPr bwMode="auto">
          <a:xfrm>
            <a:off x="2692400" y="4211638"/>
            <a:ext cx="762000" cy="752475"/>
            <a:chOff x="-44" y="1473"/>
            <a:chExt cx="981" cy="1105"/>
          </a:xfrm>
        </p:grpSpPr>
        <p:pic>
          <p:nvPicPr>
            <p:cNvPr id="191534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35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2" name="Group 64"/>
          <p:cNvGrpSpPr>
            <a:grpSpLocks/>
          </p:cNvGrpSpPr>
          <p:nvPr/>
        </p:nvGrpSpPr>
        <p:grpSpPr bwMode="auto">
          <a:xfrm flipH="1">
            <a:off x="6219825" y="4135438"/>
            <a:ext cx="762000" cy="752475"/>
            <a:chOff x="-44" y="1473"/>
            <a:chExt cx="981" cy="1105"/>
          </a:xfrm>
        </p:grpSpPr>
        <p:pic>
          <p:nvPicPr>
            <p:cNvPr id="191532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33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3" name="Group 67"/>
          <p:cNvGrpSpPr>
            <a:grpSpLocks/>
          </p:cNvGrpSpPr>
          <p:nvPr/>
        </p:nvGrpSpPr>
        <p:grpSpPr bwMode="auto">
          <a:xfrm flipH="1">
            <a:off x="6370638" y="3297238"/>
            <a:ext cx="762000" cy="752475"/>
            <a:chOff x="-44" y="1473"/>
            <a:chExt cx="981" cy="1105"/>
          </a:xfrm>
        </p:grpSpPr>
        <p:pic>
          <p:nvPicPr>
            <p:cNvPr id="191530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31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4" name="Group 70"/>
          <p:cNvGrpSpPr>
            <a:grpSpLocks/>
          </p:cNvGrpSpPr>
          <p:nvPr/>
        </p:nvGrpSpPr>
        <p:grpSpPr bwMode="auto">
          <a:xfrm flipH="1">
            <a:off x="5978525" y="2676525"/>
            <a:ext cx="762000" cy="752475"/>
            <a:chOff x="-44" y="1473"/>
            <a:chExt cx="981" cy="1105"/>
          </a:xfrm>
        </p:grpSpPr>
        <p:pic>
          <p:nvPicPr>
            <p:cNvPr id="191528" name="Picture 71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29" name="Freeform 7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1515" name="Group 74"/>
          <p:cNvGrpSpPr>
            <a:grpSpLocks/>
          </p:cNvGrpSpPr>
          <p:nvPr/>
        </p:nvGrpSpPr>
        <p:grpSpPr bwMode="auto">
          <a:xfrm flipH="1">
            <a:off x="5056188" y="3667125"/>
            <a:ext cx="762000" cy="752475"/>
            <a:chOff x="-44" y="1473"/>
            <a:chExt cx="981" cy="1105"/>
          </a:xfrm>
        </p:grpSpPr>
        <p:pic>
          <p:nvPicPr>
            <p:cNvPr id="191526" name="Picture 7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527" name="Freeform 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4835525" y="2501900"/>
            <a:ext cx="762000" cy="1177925"/>
            <a:chOff x="4746" y="1528"/>
            <a:chExt cx="480" cy="742"/>
          </a:xfrm>
        </p:grpSpPr>
        <p:sp>
          <p:nvSpPr>
            <p:cNvPr id="191522" name="Line 50"/>
            <p:cNvSpPr>
              <a:spLocks noChangeShapeType="1"/>
            </p:cNvSpPr>
            <p:nvPr/>
          </p:nvSpPr>
          <p:spPr bwMode="auto">
            <a:xfrm>
              <a:off x="4964" y="1962"/>
              <a:ext cx="2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1523" name="Group 77"/>
            <p:cNvGrpSpPr>
              <a:grpSpLocks/>
            </p:cNvGrpSpPr>
            <p:nvPr/>
          </p:nvGrpSpPr>
          <p:grpSpPr bwMode="auto">
            <a:xfrm flipH="1">
              <a:off x="4746" y="1528"/>
              <a:ext cx="480" cy="474"/>
              <a:chOff x="-44" y="1473"/>
              <a:chExt cx="981" cy="1105"/>
            </a:xfrm>
          </p:grpSpPr>
          <p:pic>
            <p:nvPicPr>
              <p:cNvPr id="191524" name="Picture 7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1525" name="Freeform 7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1925638" y="2990850"/>
            <a:ext cx="1112837" cy="1219200"/>
            <a:chOff x="4779" y="2386"/>
            <a:chExt cx="701" cy="768"/>
          </a:xfrm>
        </p:grpSpPr>
        <p:sp>
          <p:nvSpPr>
            <p:cNvPr id="191518" name="Line 46"/>
            <p:cNvSpPr>
              <a:spLocks noChangeShapeType="1"/>
            </p:cNvSpPr>
            <p:nvPr/>
          </p:nvSpPr>
          <p:spPr bwMode="auto">
            <a:xfrm>
              <a:off x="5239" y="2812"/>
              <a:ext cx="241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1519" name="Group 84"/>
            <p:cNvGrpSpPr>
              <a:grpSpLocks/>
            </p:cNvGrpSpPr>
            <p:nvPr/>
          </p:nvGrpSpPr>
          <p:grpSpPr bwMode="auto">
            <a:xfrm>
              <a:off x="4779" y="2386"/>
              <a:ext cx="480" cy="474"/>
              <a:chOff x="-44" y="1473"/>
              <a:chExt cx="981" cy="1105"/>
            </a:xfrm>
          </p:grpSpPr>
          <p:pic>
            <p:nvPicPr>
              <p:cNvPr id="191520" name="Picture 8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1521" name="Freeform 8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3" grpId="0" animBg="1"/>
      <p:bldP spid="266263" grpId="1" animBg="1"/>
      <p:bldP spid="266264" grpId="0" animBg="1"/>
      <p:bldP spid="266265" grpId="0" animBg="1"/>
      <p:bldP spid="266266" grpId="0"/>
      <p:bldP spid="266267" grpId="0"/>
      <p:bldP spid="266268" grpId="0"/>
      <p:bldP spid="2662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2288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2415371B-4566-488B-B918-02691129DC21}" type="slidenum">
              <a:rPr lang="en-US" altLang="en-US" sz="1200">
                <a:latin typeface="Tahoma" panose="020B0604030504040204" pitchFamily="34" charset="0"/>
              </a:rPr>
              <a:pPr/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222250"/>
            <a:ext cx="7772400" cy="88265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Electronic mail: mail servers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98588"/>
            <a:ext cx="3933825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mail servers:</a:t>
            </a:r>
          </a:p>
          <a:p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mailbox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contains incoming messages for user</a:t>
            </a:r>
          </a:p>
          <a:p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message queue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of outgoing (to be sent) mail messages</a:t>
            </a:r>
          </a:p>
          <a:p>
            <a:r>
              <a:rPr lang="en-US" altLang="en-US" sz="2400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SMTP protocol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between mail servers to send email messages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client: sending mail server</a:t>
            </a:r>
          </a:p>
          <a:p>
            <a:pPr lvl="1"/>
            <a:r>
              <a:rPr lang="ja-JP" altLang="en-US" smtClean="0">
                <a:ea typeface="ＭＳ Ｐゴシック" panose="020B0600070205080204" pitchFamily="34" charset="-128"/>
              </a:rPr>
              <a:t>“</a:t>
            </a:r>
            <a:r>
              <a:rPr lang="en-US" altLang="ja-JP" smtClean="0">
                <a:ea typeface="ＭＳ Ｐゴシック" panose="020B0600070205080204" pitchFamily="34" charset="-128"/>
              </a:rPr>
              <a:t>server</a:t>
            </a:r>
            <a:r>
              <a:rPr lang="ja-JP" altLang="en-US" smtClean="0">
                <a:ea typeface="ＭＳ Ｐゴシック" panose="020B0600070205080204" pitchFamily="34" charset="-128"/>
              </a:rPr>
              <a:t>”</a:t>
            </a:r>
            <a:r>
              <a:rPr lang="en-US" altLang="ja-JP" smtClean="0">
                <a:ea typeface="ＭＳ Ｐゴシック" panose="020B0600070205080204" pitchFamily="34" charset="-128"/>
              </a:rPr>
              <a:t>: receiving mail server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pic>
        <p:nvPicPr>
          <p:cNvPr id="122885" name="Picture 15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8826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886" name="Group 271"/>
          <p:cNvGrpSpPr>
            <a:grpSpLocks/>
          </p:cNvGrpSpPr>
          <p:nvPr/>
        </p:nvGrpSpPr>
        <p:grpSpPr bwMode="auto">
          <a:xfrm>
            <a:off x="6899275" y="2787650"/>
            <a:ext cx="477838" cy="715963"/>
            <a:chOff x="4140" y="429"/>
            <a:chExt cx="1425" cy="2396"/>
          </a:xfrm>
        </p:grpSpPr>
        <p:sp>
          <p:nvSpPr>
            <p:cNvPr id="123049" name="Freeform 2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0" name="Rectangle 273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51" name="Freeform 2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2" name="Freeform 2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3" name="Rectangle 276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54" name="Group 2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79" name="AutoShape 278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80" name="AutoShape 279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55" name="Rectangle 280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56" name="Group 2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77" name="AutoShape 28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78" name="AutoShape 283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57" name="Rectangle 284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58" name="Rectangle 285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59" name="Group 2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75" name="AutoShape 28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76" name="AutoShape 288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60" name="Freeform 2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061" name="Group 2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73" name="AutoShape 291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74" name="AutoShape 292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62" name="Rectangle 293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63" name="Freeform 2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4" name="Freeform 2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5" name="Oval 296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66" name="Freeform 2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7" name="AutoShape 298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68" name="AutoShape 299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69" name="Oval 300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70" name="Oval 301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3071" name="Oval 302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72" name="Rectangle 303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22887" name="Group 304"/>
          <p:cNvGrpSpPr>
            <a:grpSpLocks/>
          </p:cNvGrpSpPr>
          <p:nvPr/>
        </p:nvGrpSpPr>
        <p:grpSpPr bwMode="auto">
          <a:xfrm>
            <a:off x="4906963" y="4181475"/>
            <a:ext cx="477837" cy="715963"/>
            <a:chOff x="4140" y="429"/>
            <a:chExt cx="1425" cy="2396"/>
          </a:xfrm>
        </p:grpSpPr>
        <p:sp>
          <p:nvSpPr>
            <p:cNvPr id="123017" name="Freeform 30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8" name="Rectangle 306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19" name="Freeform 30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0" name="Freeform 30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1" name="Rectangle 309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22" name="Group 31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47" name="AutoShape 31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48" name="AutoShape 312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23" name="Rectangle 313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24" name="Group 31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45" name="AutoShape 31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46" name="AutoShape 31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25" name="Rectangle 317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26" name="Rectangle 318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3027" name="Group 31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43" name="AutoShape 32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44" name="AutoShape 321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28" name="Freeform 32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029" name="Group 32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41" name="AutoShape 324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42" name="AutoShape 325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3030" name="Rectangle 326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1" name="Freeform 32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2" name="Freeform 32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3" name="Oval 329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4" name="Freeform 33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5" name="AutoShape 331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6" name="AutoShape 332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7" name="Oval 333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8" name="Oval 334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3039" name="Oval 335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40" name="Rectangle 336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22888" name="Group 337"/>
          <p:cNvGrpSpPr>
            <a:grpSpLocks/>
          </p:cNvGrpSpPr>
          <p:nvPr/>
        </p:nvGrpSpPr>
        <p:grpSpPr bwMode="auto">
          <a:xfrm>
            <a:off x="4929188" y="1839913"/>
            <a:ext cx="477837" cy="715962"/>
            <a:chOff x="4140" y="429"/>
            <a:chExt cx="1425" cy="2396"/>
          </a:xfrm>
        </p:grpSpPr>
        <p:sp>
          <p:nvSpPr>
            <p:cNvPr id="122985" name="Freeform 33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6" name="Rectangle 339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87" name="Freeform 34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8" name="Freeform 34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9" name="Rectangle 342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2990" name="Group 34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15" name="AutoShape 34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16" name="AutoShape 345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2991" name="Rectangle 346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2992" name="Group 34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13" name="AutoShape 34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14" name="AutoShape 349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2993" name="Rectangle 350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94" name="Rectangle 351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2995" name="Group 35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11" name="AutoShape 353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12" name="AutoShape 354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2996" name="Freeform 35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997" name="Group 35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09" name="AutoShape 357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010" name="AutoShape 358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2998" name="Rectangle 359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99" name="Freeform 36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0" name="Freeform 36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1" name="Oval 362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2" name="Freeform 36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3" name="AutoShape 364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4" name="AutoShape 365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5" name="Oval 366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6" name="Oval 367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3007" name="Oval 368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8" name="Rectangle 369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5927725" y="2606675"/>
            <a:ext cx="1123950" cy="7905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890" name="Group 19"/>
          <p:cNvGrpSpPr>
            <a:grpSpLocks/>
          </p:cNvGrpSpPr>
          <p:nvPr/>
        </p:nvGrpSpPr>
        <p:grpSpPr bwMode="auto">
          <a:xfrm>
            <a:off x="7089775" y="2986088"/>
            <a:ext cx="809625" cy="1049337"/>
            <a:chOff x="4296" y="2627"/>
            <a:chExt cx="510" cy="661"/>
          </a:xfrm>
        </p:grpSpPr>
        <p:sp>
          <p:nvSpPr>
            <p:cNvPr id="122970" name="Rectangle 20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71" name="Text Box 21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sp>
          <p:nvSpPr>
            <p:cNvPr id="122972" name="Rectangle 22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73" name="Line 23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4" name="Line 24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5" name="Line 25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6" name="Line 26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7" name="Line 27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8" name="Line 28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9" name="Line 29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0" name="Rectangle 30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81" name="Rectangle 31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82" name="Rectangle 32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83" name="Rectangle 33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84" name="Rectangle 34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</p:grpSp>
      <p:grpSp>
        <p:nvGrpSpPr>
          <p:cNvPr id="122891" name="Group 60"/>
          <p:cNvGrpSpPr>
            <a:grpSpLocks/>
          </p:cNvGrpSpPr>
          <p:nvPr/>
        </p:nvGrpSpPr>
        <p:grpSpPr bwMode="auto">
          <a:xfrm>
            <a:off x="5089525" y="4386263"/>
            <a:ext cx="809625" cy="1049337"/>
            <a:chOff x="4296" y="2627"/>
            <a:chExt cx="510" cy="661"/>
          </a:xfrm>
        </p:grpSpPr>
        <p:sp>
          <p:nvSpPr>
            <p:cNvPr id="122955" name="Rectangle 6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6" name="Text Box 62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sp>
          <p:nvSpPr>
            <p:cNvPr id="122957" name="Rectangle 6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8" name="Line 6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9" name="Line 6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0" name="Line 6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1" name="Line 6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2" name="Line 6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3" name="Line 6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4" name="Line 7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5" name="Rectangle 7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66" name="Rectangle 7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67" name="Rectangle 7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68" name="Rectangle 7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69" name="Rectangle 7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</p:grpSp>
      <p:grpSp>
        <p:nvGrpSpPr>
          <p:cNvPr id="122892" name="Group 96"/>
          <p:cNvGrpSpPr>
            <a:grpSpLocks/>
          </p:cNvGrpSpPr>
          <p:nvPr/>
        </p:nvGrpSpPr>
        <p:grpSpPr bwMode="auto">
          <a:xfrm>
            <a:off x="5089525" y="2138363"/>
            <a:ext cx="809625" cy="1049337"/>
            <a:chOff x="4296" y="2627"/>
            <a:chExt cx="510" cy="661"/>
          </a:xfrm>
        </p:grpSpPr>
        <p:sp>
          <p:nvSpPr>
            <p:cNvPr id="122940" name="Rectangle 97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41" name="Text Box 98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sp>
          <p:nvSpPr>
            <p:cNvPr id="122942" name="Rectangle 99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43" name="Line 100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4" name="Line 101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5" name="Line 102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6" name="Line 103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7" name="Line 104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8" name="Line 105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9" name="Line 106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0" name="Rectangle 107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1" name="Rectangle 108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2" name="Rectangle 109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3" name="Rectangle 110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54" name="Rectangle 111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</p:grpSp>
      <p:sp>
        <p:nvSpPr>
          <p:cNvPr id="122893" name="Line 117"/>
          <p:cNvSpPr>
            <a:spLocks noChangeShapeType="1"/>
          </p:cNvSpPr>
          <p:nvPr/>
        </p:nvSpPr>
        <p:spPr bwMode="auto">
          <a:xfrm flipV="1">
            <a:off x="5927725" y="3730625"/>
            <a:ext cx="1123950" cy="10858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894" name="Line 118"/>
          <p:cNvSpPr>
            <a:spLocks noChangeShapeType="1"/>
          </p:cNvSpPr>
          <p:nvPr/>
        </p:nvSpPr>
        <p:spPr bwMode="auto">
          <a:xfrm flipH="1" flipV="1">
            <a:off x="5184775" y="3206750"/>
            <a:ext cx="0" cy="12477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895" name="Group 119"/>
          <p:cNvGrpSpPr>
            <a:grpSpLocks/>
          </p:cNvGrpSpPr>
          <p:nvPr/>
        </p:nvGrpSpPr>
        <p:grpSpPr bwMode="auto">
          <a:xfrm>
            <a:off x="6024563" y="4024313"/>
            <a:ext cx="1031875" cy="457200"/>
            <a:chOff x="3745" y="2537"/>
            <a:chExt cx="650" cy="288"/>
          </a:xfrm>
        </p:grpSpPr>
        <p:sp>
          <p:nvSpPr>
            <p:cNvPr id="122938" name="Rectangle 120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39" name="Text Box 121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6" name="Group 122"/>
          <p:cNvGrpSpPr>
            <a:grpSpLocks/>
          </p:cNvGrpSpPr>
          <p:nvPr/>
        </p:nvGrpSpPr>
        <p:grpSpPr bwMode="auto">
          <a:xfrm>
            <a:off x="5986463" y="2767013"/>
            <a:ext cx="1031875" cy="457200"/>
            <a:chOff x="3745" y="2537"/>
            <a:chExt cx="650" cy="288"/>
          </a:xfrm>
        </p:grpSpPr>
        <p:sp>
          <p:nvSpPr>
            <p:cNvPr id="122936" name="Rectangle 123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37" name="Text Box 124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7" name="Group 125"/>
          <p:cNvGrpSpPr>
            <a:grpSpLocks/>
          </p:cNvGrpSpPr>
          <p:nvPr/>
        </p:nvGrpSpPr>
        <p:grpSpPr bwMode="auto">
          <a:xfrm>
            <a:off x="4662488" y="3481388"/>
            <a:ext cx="1031875" cy="457200"/>
            <a:chOff x="3745" y="2537"/>
            <a:chExt cx="650" cy="288"/>
          </a:xfrm>
        </p:grpSpPr>
        <p:sp>
          <p:nvSpPr>
            <p:cNvPr id="122934" name="Rectangle 126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35" name="Text Box 127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8" name="Group 430"/>
          <p:cNvGrpSpPr>
            <a:grpSpLocks/>
          </p:cNvGrpSpPr>
          <p:nvPr/>
        </p:nvGrpSpPr>
        <p:grpSpPr bwMode="auto">
          <a:xfrm>
            <a:off x="5694363" y="1406525"/>
            <a:ext cx="912812" cy="1054100"/>
            <a:chOff x="3574" y="550"/>
            <a:chExt cx="575" cy="664"/>
          </a:xfrm>
        </p:grpSpPr>
        <p:grpSp>
          <p:nvGrpSpPr>
            <p:cNvPr id="122929" name="Group 43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32" name="Picture 43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33" name="Freeform 43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3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3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2899" name="Group 436"/>
          <p:cNvGrpSpPr>
            <a:grpSpLocks/>
          </p:cNvGrpSpPr>
          <p:nvPr/>
        </p:nvGrpSpPr>
        <p:grpSpPr bwMode="auto">
          <a:xfrm>
            <a:off x="7731125" y="2222500"/>
            <a:ext cx="912813" cy="1054100"/>
            <a:chOff x="3574" y="550"/>
            <a:chExt cx="575" cy="664"/>
          </a:xfrm>
        </p:grpSpPr>
        <p:grpSp>
          <p:nvGrpSpPr>
            <p:cNvPr id="122924" name="Group 43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27" name="Picture 43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28" name="Freeform 43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2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2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2900" name="Group 442"/>
          <p:cNvGrpSpPr>
            <a:grpSpLocks/>
          </p:cNvGrpSpPr>
          <p:nvPr/>
        </p:nvGrpSpPr>
        <p:grpSpPr bwMode="auto">
          <a:xfrm>
            <a:off x="8067675" y="2984500"/>
            <a:ext cx="912813" cy="1054100"/>
            <a:chOff x="3574" y="550"/>
            <a:chExt cx="575" cy="664"/>
          </a:xfrm>
        </p:grpSpPr>
        <p:grpSp>
          <p:nvGrpSpPr>
            <p:cNvPr id="122919" name="Group 44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22" name="Picture 44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23" name="Freeform 44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2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2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2901" name="Group 448"/>
          <p:cNvGrpSpPr>
            <a:grpSpLocks/>
          </p:cNvGrpSpPr>
          <p:nvPr/>
        </p:nvGrpSpPr>
        <p:grpSpPr bwMode="auto">
          <a:xfrm>
            <a:off x="7935913" y="4032250"/>
            <a:ext cx="912812" cy="1054100"/>
            <a:chOff x="3574" y="550"/>
            <a:chExt cx="575" cy="664"/>
          </a:xfrm>
        </p:grpSpPr>
        <p:grpSp>
          <p:nvGrpSpPr>
            <p:cNvPr id="122914" name="Group 449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17" name="Picture 4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18" name="Freeform 4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1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1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2902" name="Group 454"/>
          <p:cNvGrpSpPr>
            <a:grpSpLocks/>
          </p:cNvGrpSpPr>
          <p:nvPr/>
        </p:nvGrpSpPr>
        <p:grpSpPr bwMode="auto">
          <a:xfrm>
            <a:off x="5324475" y="5470525"/>
            <a:ext cx="912813" cy="1054100"/>
            <a:chOff x="3574" y="550"/>
            <a:chExt cx="575" cy="664"/>
          </a:xfrm>
        </p:grpSpPr>
        <p:grpSp>
          <p:nvGrpSpPr>
            <p:cNvPr id="122909" name="Group 455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12" name="Picture 45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13" name="Freeform 45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1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1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2903" name="Group 460"/>
          <p:cNvGrpSpPr>
            <a:grpSpLocks/>
          </p:cNvGrpSpPr>
          <p:nvPr/>
        </p:nvGrpSpPr>
        <p:grpSpPr bwMode="auto">
          <a:xfrm>
            <a:off x="6053138" y="4851400"/>
            <a:ext cx="912812" cy="1054100"/>
            <a:chOff x="3574" y="550"/>
            <a:chExt cx="575" cy="664"/>
          </a:xfrm>
        </p:grpSpPr>
        <p:grpSp>
          <p:nvGrpSpPr>
            <p:cNvPr id="122904" name="Group 46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07" name="Picture 46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08" name="Freeform 46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0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290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195263"/>
            <a:ext cx="5746750" cy="81915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Chapter 2: summary</a:t>
            </a:r>
          </a:p>
        </p:txBody>
      </p:sp>
      <p:sp>
        <p:nvSpPr>
          <p:cNvPr id="24576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14350" y="1854200"/>
            <a:ext cx="4313238" cy="3676650"/>
          </a:xfrm>
        </p:spPr>
        <p:txBody>
          <a:bodyPr/>
          <a:lstStyle/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application architectures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client-server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P2P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application service requirements:</a:t>
            </a:r>
          </a:p>
          <a:p>
            <a:pPr marL="682625" lvl="1" indent="-228600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reliability, bandwidth, delay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Internet transport service model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connection-oriented, reliable: TCP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unreliable, datagrams: UDP</a:t>
            </a:r>
          </a:p>
        </p:txBody>
      </p:sp>
      <p:sp>
        <p:nvSpPr>
          <p:cNvPr id="232451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31813" y="1201738"/>
            <a:ext cx="7581900" cy="6762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our study of network apps now complete!</a:t>
            </a:r>
          </a:p>
        </p:txBody>
      </p:sp>
      <p:sp>
        <p:nvSpPr>
          <p:cNvPr id="232452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32453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80E86D29-A7BB-4BDA-9DD8-FC2C1CA29EDE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/>
              <a:t>40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32454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8334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67" name="Rectangle 5"/>
          <p:cNvSpPr>
            <a:spLocks noChangeArrowheads="1"/>
          </p:cNvSpPr>
          <p:nvPr/>
        </p:nvSpPr>
        <p:spPr bwMode="auto">
          <a:xfrm>
            <a:off x="4967288" y="1809750"/>
            <a:ext cx="39624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specific protocols: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HTTP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SMTP, POP, IMAP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DNS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P2P: BitTorrent</a:t>
            </a:r>
          </a:p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video streaming, CDNs</a:t>
            </a:r>
          </a:p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socket programming: </a:t>
            </a:r>
          </a:p>
          <a:p>
            <a:pPr>
              <a:buClr>
                <a:srgbClr val="000099"/>
              </a:buClr>
              <a:buSzPct val="100000"/>
              <a:buFont typeface="ZapfDingbat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   TCP, UDP sockets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992313"/>
            <a:ext cx="3810000" cy="3657600"/>
          </a:xfrm>
        </p:spPr>
        <p:txBody>
          <a:bodyPr/>
          <a:lstStyle/>
          <a:p>
            <a:pPr marL="287338" indent="-287338"/>
            <a:r>
              <a:rPr lang="en-US" altLang="en-US" sz="2400" smtClean="0">
                <a:ea typeface="ＭＳ Ｐゴシック" panose="020B0600070205080204" pitchFamily="34" charset="-128"/>
              </a:rPr>
              <a:t>typical request/reply message exchange:</a:t>
            </a:r>
          </a:p>
          <a:p>
            <a:pPr marL="681038" lvl="1" indent="-223838"/>
            <a:r>
              <a:rPr lang="en-US" altLang="en-US" smtClean="0">
                <a:ea typeface="ＭＳ Ｐゴシック" panose="020B0600070205080204" pitchFamily="34" charset="-128"/>
              </a:rPr>
              <a:t>client requests info or service</a:t>
            </a:r>
          </a:p>
          <a:p>
            <a:pPr marL="681038" lvl="1" indent="-223838"/>
            <a:r>
              <a:rPr lang="en-US" altLang="en-US" smtClean="0">
                <a:ea typeface="ＭＳ Ｐゴシック" panose="020B0600070205080204" pitchFamily="34" charset="-128"/>
              </a:rPr>
              <a:t>server responds with data, status code</a:t>
            </a:r>
          </a:p>
          <a:p>
            <a:pPr marL="287338" indent="-287338"/>
            <a:r>
              <a:rPr lang="en-US" altLang="en-US" sz="2400" smtClean="0">
                <a:ea typeface="ＭＳ Ｐゴシック" panose="020B0600070205080204" pitchFamily="34" charset="-128"/>
              </a:rPr>
              <a:t>message formats:</a:t>
            </a:r>
          </a:p>
          <a:p>
            <a:pPr marL="681038" lvl="1" indent="-223838"/>
            <a:r>
              <a:rPr lang="en-US" altLang="en-US" i="1" smtClean="0">
                <a:solidFill>
                  <a:srgbClr val="000090"/>
                </a:solidFill>
                <a:ea typeface="ＭＳ Ｐゴシック" panose="020B0600070205080204" pitchFamily="34" charset="-128"/>
              </a:rPr>
              <a:t>headers</a:t>
            </a:r>
            <a:r>
              <a:rPr lang="en-US" altLang="en-US" smtClean="0">
                <a:ea typeface="ＭＳ Ｐゴシック" panose="020B0600070205080204" pitchFamily="34" charset="-128"/>
              </a:rPr>
              <a:t>: fields giving info about data</a:t>
            </a:r>
          </a:p>
          <a:p>
            <a:pPr marL="681038" lvl="1" indent="-223838"/>
            <a:r>
              <a:rPr lang="en-US" altLang="en-US" i="1" smtClean="0">
                <a:solidFill>
                  <a:srgbClr val="000090"/>
                </a:solidFill>
                <a:ea typeface="ＭＳ Ｐゴシック" panose="020B0600070205080204" pitchFamily="34" charset="-128"/>
              </a:rPr>
              <a:t>data: </a:t>
            </a:r>
            <a:r>
              <a:rPr lang="en-US" altLang="en-US" smtClean="0">
                <a:ea typeface="ＭＳ Ｐゴシック" panose="020B0600070205080204" pitchFamily="34" charset="-128"/>
              </a:rPr>
              <a:t>info(payload)  being communicated</a:t>
            </a:r>
          </a:p>
        </p:txBody>
      </p:sp>
      <p:sp>
        <p:nvSpPr>
          <p:cNvPr id="233474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33475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CD17FF15-F8A9-469F-AFDB-770786598E38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/>
              <a:t>41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46788" name="Rectangle 5"/>
          <p:cNvSpPr>
            <a:spLocks noChangeArrowheads="1"/>
          </p:cNvSpPr>
          <p:nvPr/>
        </p:nvSpPr>
        <p:spPr bwMode="auto">
          <a:xfrm>
            <a:off x="4603750" y="1976438"/>
            <a:ext cx="4081463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7013" indent="-227013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1038" indent="-22383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3333CC"/>
              </a:buClr>
            </a:pPr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important themes:</a:t>
            </a:r>
            <a:r>
              <a:rPr lang="en-US" altLang="en-US" sz="2400" i="1">
                <a:solidFill>
                  <a:srgbClr val="FF3300"/>
                </a:solidFill>
                <a:latin typeface="Gill Sans MT" panose="020B0502020104020203" pitchFamily="34" charset="0"/>
              </a:rPr>
              <a:t> 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control vs. messages</a:t>
            </a:r>
          </a:p>
          <a:p>
            <a:pPr lvl="1"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in-band, out-of-band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centralized vs. decentralized 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stateless vs. stateful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reliable vs. unreliable message transfer </a:t>
            </a:r>
          </a:p>
          <a:p>
            <a:pPr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ja-JP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“</a:t>
            </a:r>
            <a:r>
              <a:rPr lang="en-US" altLang="ja-JP" sz="2400">
                <a:solidFill>
                  <a:srgbClr val="000000"/>
                </a:solidFill>
                <a:latin typeface="Gill Sans MT" panose="020B0502020104020203" pitchFamily="34" charset="0"/>
              </a:rPr>
              <a:t>complexity at network edge</a:t>
            </a:r>
            <a:r>
              <a:rPr lang="ja-JP" altLang="en-US" sz="2400">
                <a:solidFill>
                  <a:srgbClr val="000000"/>
                </a:solidFill>
                <a:latin typeface="Gill Sans MT" panose="020B0502020104020203" pitchFamily="34" charset="0"/>
              </a:rPr>
              <a:t>”</a:t>
            </a:r>
            <a:endParaRPr lang="en-US" altLang="en-US" sz="2400">
              <a:solidFill>
                <a:srgbClr val="000000"/>
              </a:solidFill>
              <a:latin typeface="Gill Sans MT" panose="020B0502020104020203" pitchFamily="34" charset="0"/>
            </a:endParaRPr>
          </a:p>
        </p:txBody>
      </p:sp>
      <p:pic>
        <p:nvPicPr>
          <p:cNvPr id="233477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8334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3478" name="Rectangle 2"/>
          <p:cNvSpPr>
            <a:spLocks noChangeArrowheads="1"/>
          </p:cNvSpPr>
          <p:nvPr/>
        </p:nvSpPr>
        <p:spPr bwMode="auto">
          <a:xfrm>
            <a:off x="506413" y="195263"/>
            <a:ext cx="57467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solidFill>
                  <a:srgbClr val="000099"/>
                </a:solidFill>
                <a:latin typeface="Gill Sans MT" panose="020B0502020104020203" pitchFamily="34" charset="0"/>
              </a:rPr>
              <a:t>Chapter 2:  summary</a:t>
            </a:r>
          </a:p>
        </p:txBody>
      </p:sp>
      <p:sp>
        <p:nvSpPr>
          <p:cNvPr id="233479" name="Rectangle 4"/>
          <p:cNvSpPr>
            <a:spLocks noChangeArrowheads="1"/>
          </p:cNvSpPr>
          <p:nvPr/>
        </p:nvSpPr>
        <p:spPr bwMode="auto">
          <a:xfrm>
            <a:off x="531813" y="1201738"/>
            <a:ext cx="7581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most importantly: learned about protocols!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2493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4033E52C-7976-414D-A642-70D00B2DF971}" type="slidenum">
              <a:rPr lang="en-US" altLang="en-US" sz="1200">
                <a:latin typeface="Tahoma" panose="020B0604030504040204" pitchFamily="34" charset="0"/>
              </a:rPr>
              <a:pPr/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24931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9429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34950"/>
            <a:ext cx="7772400" cy="95885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Electronic Mail: SMTP </a:t>
            </a:r>
            <a:r>
              <a:rPr lang="en-US" altLang="en-US" sz="3600" smtClean="0">
                <a:ea typeface="ＭＳ Ｐゴシック" panose="020B0600070205080204" pitchFamily="34" charset="-128"/>
              </a:rPr>
              <a:t>[RFC 2821]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8963" y="1422400"/>
            <a:ext cx="7629525" cy="464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uses TCP to reliably transfer email message from client to server, port 25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direct transfer: sending server to receiving server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three phases of transfer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handshaking (greeting)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transfer of messages</a:t>
            </a:r>
          </a:p>
          <a:p>
            <a:pPr lvl="1"/>
            <a:r>
              <a:rPr lang="en-US" altLang="en-US" smtClean="0">
                <a:ea typeface="ＭＳ Ｐゴシック" panose="020B0600070205080204" pitchFamily="34" charset="-128"/>
              </a:rPr>
              <a:t>closure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command/response interaction (like 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HTTP</a:t>
            </a:r>
            <a:r>
              <a:rPr lang="en-US" altLang="en-US" smtClean="0">
                <a:ea typeface="ＭＳ Ｐゴシック" panose="020B0600070205080204" pitchFamily="34" charset="-128"/>
              </a:rPr>
              <a:t>)</a:t>
            </a:r>
            <a:endParaRPr lang="en-US" altLang="en-US" smtClean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commands:</a:t>
            </a:r>
            <a:r>
              <a:rPr lang="en-US" altLang="en-US" smtClean="0">
                <a:ea typeface="ＭＳ Ｐゴシック" panose="020B0600070205080204" pitchFamily="34" charset="-128"/>
              </a:rPr>
              <a:t> ASCII text</a:t>
            </a:r>
          </a:p>
          <a:p>
            <a:pPr lvl="1"/>
            <a:r>
              <a:rPr lang="en-US" altLang="en-US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response:</a:t>
            </a:r>
            <a:r>
              <a:rPr lang="en-US" altLang="en-US" smtClean="0">
                <a:ea typeface="ＭＳ Ｐゴシック" panose="020B0600070205080204" pitchFamily="34" charset="-128"/>
              </a:rPr>
              <a:t> status code and phrase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messages must be in 7-bit ASCI</a:t>
            </a:r>
            <a:endParaRPr lang="en-US" altLang="en-US" sz="3200" smtClean="0">
              <a:ea typeface="ＭＳ Ｐゴシック" panose="020B0600070205080204" pitchFamily="34" charset="-128"/>
            </a:endParaRPr>
          </a:p>
          <a:p>
            <a:pPr lvl="1"/>
            <a:endParaRPr lang="en-US" altLang="en-US" sz="200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2697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71783A60-0782-4980-97C0-78658378DDF3}" type="slidenum">
              <a:rPr lang="en-US" altLang="en-US" sz="1200">
                <a:latin typeface="Tahoma" panose="020B0604030504040204" pitchFamily="34" charset="0"/>
              </a:rPr>
              <a:pPr/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26979" name="Group 163"/>
          <p:cNvGrpSpPr>
            <a:grpSpLocks/>
          </p:cNvGrpSpPr>
          <p:nvPr/>
        </p:nvGrpSpPr>
        <p:grpSpPr bwMode="auto">
          <a:xfrm>
            <a:off x="1143000" y="4881563"/>
            <a:ext cx="912813" cy="1054100"/>
            <a:chOff x="3574" y="550"/>
            <a:chExt cx="575" cy="664"/>
          </a:xfrm>
        </p:grpSpPr>
        <p:grpSp>
          <p:nvGrpSpPr>
            <p:cNvPr id="127101" name="Group 164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7104" name="Picture 16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7105" name="Freeform 16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7102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103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  <p:grpSp>
        <p:nvGrpSpPr>
          <p:cNvPr id="126980" name="Group 130"/>
          <p:cNvGrpSpPr>
            <a:grpSpLocks/>
          </p:cNvGrpSpPr>
          <p:nvPr/>
        </p:nvGrpSpPr>
        <p:grpSpPr bwMode="auto">
          <a:xfrm>
            <a:off x="4852988" y="4613275"/>
            <a:ext cx="511175" cy="693738"/>
            <a:chOff x="4140" y="429"/>
            <a:chExt cx="1425" cy="2396"/>
          </a:xfrm>
        </p:grpSpPr>
        <p:sp>
          <p:nvSpPr>
            <p:cNvPr id="127069" name="Freeform 13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70" name="Rectangle 132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71" name="Freeform 13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72" name="Freeform 13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73" name="Rectangle 135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74" name="Group 13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7099" name="AutoShape 13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100" name="AutoShape 138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75" name="Rectangle 139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76" name="Group 14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7097" name="AutoShape 14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98" name="AutoShape 142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77" name="Rectangle 143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78" name="Rectangle 144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79" name="Group 14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7095" name="AutoShape 146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96" name="AutoShape 14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80" name="Freeform 14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7081" name="Group 14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7093" name="AutoShape 15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94" name="AutoShape 151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82" name="Rectangle 152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83" name="Freeform 15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84" name="Freeform 15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85" name="Oval 155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86" name="Freeform 15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87" name="AutoShape 157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88" name="AutoShape 158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89" name="Oval 159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90" name="Oval 160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7091" name="Oval 161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92" name="Rectangle 162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26981" name="Group 97"/>
          <p:cNvGrpSpPr>
            <a:grpSpLocks/>
          </p:cNvGrpSpPr>
          <p:nvPr/>
        </p:nvGrpSpPr>
        <p:grpSpPr bwMode="auto">
          <a:xfrm>
            <a:off x="2674938" y="4668838"/>
            <a:ext cx="511175" cy="693737"/>
            <a:chOff x="4140" y="429"/>
            <a:chExt cx="1425" cy="2396"/>
          </a:xfrm>
        </p:grpSpPr>
        <p:sp>
          <p:nvSpPr>
            <p:cNvPr id="127037" name="Freeform 9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38" name="Rectangle 99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39" name="Freeform 10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0" name="Freeform 10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1" name="Rectangle 102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42" name="Group 10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7067" name="AutoShape 104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68" name="AutoShape 105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43" name="Rectangle 106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44" name="Group 10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7065" name="AutoShape 10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66" name="AutoShape 10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45" name="Rectangle 110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46" name="Rectangle 111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27047" name="Group 11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7063" name="AutoShape 113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64" name="AutoShape 11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48" name="Freeform 11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7049" name="Group 11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7061" name="AutoShape 117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7062" name="AutoShape 118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27050" name="Rectangle 119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51" name="Freeform 12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2" name="Freeform 12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3" name="Oval 122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54" name="Freeform 12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5" name="AutoShape 12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56" name="AutoShape 125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57" name="Oval 126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58" name="Oval 127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7059" name="Oval 128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7060" name="Rectangle 129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126982" name="Picture 8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8016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83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2225"/>
            <a:ext cx="8235950" cy="1143000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Scenario: Alice sends message to Bob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69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810000" cy="32194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200" dirty="0" smtClean="0">
                <a:ea typeface="ＭＳ Ｐゴシック" panose="020B0600070205080204" pitchFamily="34" charset="-128"/>
              </a:rPr>
              <a:t>1) Alice uses UA to compose message </a:t>
            </a:r>
            <a:r>
              <a:rPr lang="ja-JP" altLang="en-US" sz="2200" dirty="0" smtClean="0">
                <a:ea typeface="ＭＳ Ｐゴシック" panose="020B0600070205080204" pitchFamily="34" charset="-128"/>
              </a:rPr>
              <a:t>“</a:t>
            </a:r>
            <a:r>
              <a:rPr lang="en-US" altLang="ja-JP" sz="2200" dirty="0" smtClean="0">
                <a:ea typeface="ＭＳ Ｐゴシック" panose="020B0600070205080204" pitchFamily="34" charset="-128"/>
              </a:rPr>
              <a:t>to</a:t>
            </a:r>
            <a:r>
              <a:rPr lang="ja-JP" altLang="en-US" sz="2200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sz="2200" dirty="0" smtClean="0">
                <a:ea typeface="ＭＳ Ｐゴシック" panose="020B0600070205080204" pitchFamily="34" charset="-128"/>
              </a:rPr>
              <a:t> </a:t>
            </a:r>
            <a:r>
              <a:rPr lang="en-US" altLang="ja-JP" sz="2200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bob@clarku.edu</a:t>
            </a:r>
            <a:endParaRPr lang="en-US" altLang="ja-JP" sz="2200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 smtClean="0">
                <a:ea typeface="ＭＳ Ｐゴシック" panose="020B0600070205080204" pitchFamily="34" charset="-128"/>
              </a:rPr>
              <a:t>2) Alice</a:t>
            </a:r>
            <a:r>
              <a:rPr lang="ja-JP" altLang="en-US" sz="2200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dirty="0" smtClean="0">
                <a:ea typeface="ＭＳ Ｐゴシック" panose="020B0600070205080204" pitchFamily="34" charset="-128"/>
              </a:rPr>
              <a:t>s UA sends message to her mail server; message placed in message queue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 smtClean="0">
                <a:ea typeface="ＭＳ Ｐゴシック" panose="020B0600070205080204" pitchFamily="34" charset="-128"/>
              </a:rPr>
              <a:t>3) client side of SMTP opens TCP connection with Bob</a:t>
            </a:r>
            <a:r>
              <a:rPr lang="ja-JP" altLang="en-US" sz="2200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dirty="0" smtClean="0">
                <a:ea typeface="ＭＳ Ｐゴシック" panose="020B0600070205080204" pitchFamily="34" charset="-128"/>
              </a:rPr>
              <a:t>s mail server</a:t>
            </a:r>
            <a:endParaRPr lang="en-US" altLang="en-US" sz="22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12698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1335088"/>
            <a:ext cx="3810000" cy="32686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200" smtClean="0">
                <a:ea typeface="ＭＳ Ｐゴシック" panose="020B0600070205080204" pitchFamily="34" charset="-128"/>
              </a:rPr>
              <a:t>4) SMTP client sends Alice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smtClean="0">
                <a:ea typeface="ＭＳ Ｐゴシック" panose="020B0600070205080204" pitchFamily="34" charset="-128"/>
              </a:rPr>
              <a:t>s message over the TCP connection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smtClean="0">
                <a:ea typeface="ＭＳ Ｐゴシック" panose="020B0600070205080204" pitchFamily="34" charset="-128"/>
              </a:rPr>
              <a:t>5) Bob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smtClean="0">
                <a:ea typeface="ＭＳ Ｐゴシック" panose="020B0600070205080204" pitchFamily="34" charset="-128"/>
              </a:rPr>
              <a:t>s mail server places the message in Bob</a:t>
            </a:r>
            <a:r>
              <a:rPr lang="ja-JP" altLang="en-US" sz="2200" smtClean="0">
                <a:ea typeface="ＭＳ Ｐゴシック" panose="020B0600070205080204" pitchFamily="34" charset="-128"/>
              </a:rPr>
              <a:t>’</a:t>
            </a:r>
            <a:r>
              <a:rPr lang="en-US" altLang="ja-JP" sz="2200" smtClean="0">
                <a:ea typeface="ＭＳ Ｐゴシック" panose="020B0600070205080204" pitchFamily="34" charset="-128"/>
              </a:rPr>
              <a:t>s mailbox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smtClean="0">
                <a:ea typeface="ＭＳ Ｐゴシック" panose="020B0600070205080204" pitchFamily="34" charset="-128"/>
              </a:rPr>
              <a:t>6) Bob invokes his user agent to read message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200" smtClean="0">
              <a:ea typeface="ＭＳ Ｐゴシック" panose="020B0600070205080204" pitchFamily="34" charset="-128"/>
            </a:endParaRPr>
          </a:p>
        </p:txBody>
      </p:sp>
      <p:grpSp>
        <p:nvGrpSpPr>
          <p:cNvPr id="126986" name="Group 20"/>
          <p:cNvGrpSpPr>
            <a:grpSpLocks/>
          </p:cNvGrpSpPr>
          <p:nvPr/>
        </p:nvGrpSpPr>
        <p:grpSpPr bwMode="auto">
          <a:xfrm>
            <a:off x="2808288" y="4956175"/>
            <a:ext cx="809625" cy="1049338"/>
            <a:chOff x="4296" y="2627"/>
            <a:chExt cx="510" cy="661"/>
          </a:xfrm>
        </p:grpSpPr>
        <p:sp>
          <p:nvSpPr>
            <p:cNvPr id="127022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23" name="Text Box 22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sp>
          <p:nvSpPr>
            <p:cNvPr id="127024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25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26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27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28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29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0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1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2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33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34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35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36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</p:grpSp>
      <p:pic>
        <p:nvPicPr>
          <p:cNvPr id="126987" name="Picture 36" descr="Alic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12127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88" name="Picture 37" descr="Bo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50260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6989" name="Group 48"/>
          <p:cNvGrpSpPr>
            <a:grpSpLocks/>
          </p:cNvGrpSpPr>
          <p:nvPr/>
        </p:nvGrpSpPr>
        <p:grpSpPr bwMode="auto">
          <a:xfrm>
            <a:off x="4999038" y="4902200"/>
            <a:ext cx="809625" cy="1049338"/>
            <a:chOff x="4296" y="2627"/>
            <a:chExt cx="510" cy="661"/>
          </a:xfrm>
        </p:grpSpPr>
        <p:sp>
          <p:nvSpPr>
            <p:cNvPr id="127007" name="Rectangle 49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08" name="Text Box 50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server</a:t>
              </a:r>
              <a:endParaRPr lang="en-US" altLang="en-US" sz="2400"/>
            </a:p>
          </p:txBody>
        </p:sp>
        <p:sp>
          <p:nvSpPr>
            <p:cNvPr id="127009" name="Rectangle 51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10" name="Line 52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1" name="Line 53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2" name="Line 54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3" name="Line 55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4" name="Line 56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5" name="Line 57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6" name="Line 58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7" name="Rectangle 59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18" name="Rectangle 60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19" name="Rectangle 61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20" name="Rectangle 62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21" name="Rectangle 63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</p:grpSp>
      <p:sp>
        <p:nvSpPr>
          <p:cNvPr id="126990" name="Line 69"/>
          <p:cNvSpPr>
            <a:spLocks noChangeShapeType="1"/>
          </p:cNvSpPr>
          <p:nvPr/>
        </p:nvSpPr>
        <p:spPr bwMode="auto">
          <a:xfrm>
            <a:off x="1928813" y="5494338"/>
            <a:ext cx="892175" cy="1460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1" name="Line 70"/>
          <p:cNvSpPr>
            <a:spLocks noChangeShapeType="1"/>
          </p:cNvSpPr>
          <p:nvPr/>
        </p:nvSpPr>
        <p:spPr bwMode="auto">
          <a:xfrm>
            <a:off x="3614738" y="5629275"/>
            <a:ext cx="1379537" cy="2190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2" name="Line 71"/>
          <p:cNvSpPr>
            <a:spLocks noChangeShapeType="1"/>
          </p:cNvSpPr>
          <p:nvPr/>
        </p:nvSpPr>
        <p:spPr bwMode="auto">
          <a:xfrm flipV="1">
            <a:off x="5845175" y="5408613"/>
            <a:ext cx="1027113" cy="42703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3" name="Oval 72"/>
          <p:cNvSpPr>
            <a:spLocks noChangeArrowheads="1"/>
          </p:cNvSpPr>
          <p:nvPr/>
        </p:nvSpPr>
        <p:spPr bwMode="auto">
          <a:xfrm>
            <a:off x="1058863" y="49434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1</a:t>
            </a:r>
            <a:endParaRPr lang="en-US" altLang="en-US" sz="2400"/>
          </a:p>
        </p:txBody>
      </p:sp>
      <p:sp>
        <p:nvSpPr>
          <p:cNvPr id="126994" name="Oval 74"/>
          <p:cNvSpPr>
            <a:spLocks noChangeArrowheads="1"/>
          </p:cNvSpPr>
          <p:nvPr/>
        </p:nvSpPr>
        <p:spPr bwMode="auto">
          <a:xfrm>
            <a:off x="2168525" y="54387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2</a:t>
            </a:r>
            <a:endParaRPr lang="en-US" altLang="en-US" sz="2400"/>
          </a:p>
        </p:txBody>
      </p:sp>
      <p:sp>
        <p:nvSpPr>
          <p:cNvPr id="126995" name="Oval 75"/>
          <p:cNvSpPr>
            <a:spLocks noChangeArrowheads="1"/>
          </p:cNvSpPr>
          <p:nvPr/>
        </p:nvSpPr>
        <p:spPr bwMode="auto">
          <a:xfrm>
            <a:off x="3040063" y="5518150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3</a:t>
            </a:r>
            <a:endParaRPr lang="en-US" altLang="en-US" sz="2400"/>
          </a:p>
        </p:txBody>
      </p:sp>
      <p:sp>
        <p:nvSpPr>
          <p:cNvPr id="126996" name="Oval 76"/>
          <p:cNvSpPr>
            <a:spLocks noChangeArrowheads="1"/>
          </p:cNvSpPr>
          <p:nvPr/>
        </p:nvSpPr>
        <p:spPr bwMode="auto">
          <a:xfrm>
            <a:off x="4151313" y="56038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4</a:t>
            </a:r>
            <a:endParaRPr lang="en-US" altLang="en-US" sz="2400"/>
          </a:p>
        </p:txBody>
      </p:sp>
      <p:sp>
        <p:nvSpPr>
          <p:cNvPr id="126997" name="Oval 77"/>
          <p:cNvSpPr>
            <a:spLocks noChangeArrowheads="1"/>
          </p:cNvSpPr>
          <p:nvPr/>
        </p:nvSpPr>
        <p:spPr bwMode="auto">
          <a:xfrm>
            <a:off x="5256213" y="5935663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5</a:t>
            </a:r>
            <a:endParaRPr lang="en-US" altLang="en-US" sz="2400"/>
          </a:p>
        </p:txBody>
      </p:sp>
      <p:sp>
        <p:nvSpPr>
          <p:cNvPr id="126998" name="Oval 78"/>
          <p:cNvSpPr>
            <a:spLocks noChangeArrowheads="1"/>
          </p:cNvSpPr>
          <p:nvPr/>
        </p:nvSpPr>
        <p:spPr bwMode="auto">
          <a:xfrm>
            <a:off x="6178550" y="5505450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600"/>
              <a:t>6</a:t>
            </a:r>
            <a:endParaRPr lang="en-US" altLang="en-US" sz="2400"/>
          </a:p>
        </p:txBody>
      </p:sp>
      <p:sp>
        <p:nvSpPr>
          <p:cNvPr id="126999" name="Text Box 95"/>
          <p:cNvSpPr txBox="1">
            <a:spLocks noChangeArrowheads="1"/>
          </p:cNvSpPr>
          <p:nvPr/>
        </p:nvSpPr>
        <p:spPr bwMode="auto">
          <a:xfrm>
            <a:off x="2324100" y="6069013"/>
            <a:ext cx="1819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Alice</a:t>
            </a:r>
            <a:r>
              <a:rPr lang="ja-JP" altLang="en-US" sz="1600"/>
              <a:t>’</a:t>
            </a:r>
            <a:r>
              <a:rPr lang="en-US" altLang="ja-JP" sz="1600"/>
              <a:t>s mail server</a:t>
            </a:r>
            <a:endParaRPr lang="en-US" altLang="en-US" sz="1600"/>
          </a:p>
        </p:txBody>
      </p:sp>
      <p:sp>
        <p:nvSpPr>
          <p:cNvPr id="127000" name="Text Box 96"/>
          <p:cNvSpPr txBox="1">
            <a:spLocks noChangeArrowheads="1"/>
          </p:cNvSpPr>
          <p:nvPr/>
        </p:nvSpPr>
        <p:spPr bwMode="auto">
          <a:xfrm>
            <a:off x="4598988" y="6132513"/>
            <a:ext cx="1741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Bob</a:t>
            </a:r>
            <a:r>
              <a:rPr lang="ja-JP" altLang="en-US" sz="1600"/>
              <a:t>’</a:t>
            </a:r>
            <a:r>
              <a:rPr lang="en-US" altLang="ja-JP" sz="1600"/>
              <a:t>s mail server</a:t>
            </a:r>
            <a:endParaRPr lang="en-US" altLang="en-US" sz="1600"/>
          </a:p>
        </p:txBody>
      </p:sp>
      <p:grpSp>
        <p:nvGrpSpPr>
          <p:cNvPr id="127001" name="Group 169"/>
          <p:cNvGrpSpPr>
            <a:grpSpLocks/>
          </p:cNvGrpSpPr>
          <p:nvPr/>
        </p:nvGrpSpPr>
        <p:grpSpPr bwMode="auto">
          <a:xfrm>
            <a:off x="6672263" y="4808538"/>
            <a:ext cx="912812" cy="1054100"/>
            <a:chOff x="3574" y="550"/>
            <a:chExt cx="575" cy="664"/>
          </a:xfrm>
        </p:grpSpPr>
        <p:grpSp>
          <p:nvGrpSpPr>
            <p:cNvPr id="127002" name="Group 170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7005" name="Picture 1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7006" name="Freeform 17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7003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/>
            </a:p>
          </p:txBody>
        </p:sp>
        <p:sp>
          <p:nvSpPr>
            <p:cNvPr id="127004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agent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2902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14BDB657-F4D1-40B9-A9ED-A9C46D61ABA6}" type="slidenum">
              <a:rPr lang="en-US" altLang="en-US" sz="1200">
                <a:latin typeface="Tahoma" panose="020B0604030504040204" pitchFamily="34" charset="0"/>
              </a:rPr>
              <a:pPr/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29027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54075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1613"/>
            <a:ext cx="7772400" cy="903287"/>
          </a:xfrm>
        </p:spPr>
        <p:txBody>
          <a:bodyPr/>
          <a:lstStyle/>
          <a:p>
            <a:r>
              <a:rPr lang="en-US" altLang="en-US" sz="4000" smtClean="0">
                <a:ea typeface="ＭＳ Ｐゴシック" panose="020B0600070205080204" pitchFamily="34" charset="-128"/>
              </a:rPr>
              <a:t>Sample SMTP interaction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9029" name="Rectangle 3"/>
          <p:cNvSpPr>
            <a:spLocks noChangeArrowheads="1"/>
          </p:cNvSpPr>
          <p:nvPr/>
        </p:nvSpPr>
        <p:spPr bwMode="auto">
          <a:xfrm>
            <a:off x="0" y="1273175"/>
            <a:ext cx="887095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220 hamburger.edu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HELO crepes.fr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250  Hello crepes.fr, pleased to meet you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MAIL FROM: &lt;alice@crepes.fr&gt;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250 alice@crepes.fr... Sender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RCPT TO: &lt;bob@hamburger.edu&gt;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250 bob@hamburger.edu ... Recipient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DATA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354 Enter mail, end with "." on a line by itself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Do you like ketchup?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How about pickles?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250 Message accepted for delivery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C: QUIT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S: 221 hamburger.edu closing connection</a:t>
            </a: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107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0E308D45-62F3-4B1A-8AED-0891F6B074CD}" type="slidenum">
              <a:rPr lang="en-US" altLang="en-US" sz="1200">
                <a:latin typeface="Tahoma" panose="020B0604030504040204" pitchFamily="34" charset="0"/>
              </a:rPr>
              <a:pPr/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1075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03028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414338"/>
            <a:ext cx="7772400" cy="884237"/>
          </a:xfrm>
        </p:spPr>
        <p:txBody>
          <a:bodyPr/>
          <a:lstStyle/>
          <a:p>
            <a:r>
              <a:rPr lang="en-US" altLang="en-US" sz="3600" smtClean="0">
                <a:ea typeface="ＭＳ Ｐゴシック" panose="020B0600070205080204" pitchFamily="34" charset="-128"/>
              </a:rPr>
              <a:t>Try SMTP interaction for yourself: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31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88" y="1579563"/>
            <a:ext cx="7772400" cy="4648200"/>
          </a:xfrm>
        </p:spPr>
        <p:txBody>
          <a:bodyPr/>
          <a:lstStyle/>
          <a:p>
            <a:r>
              <a:rPr lang="en-US" altLang="en-US" sz="2400" b="1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telnet </a:t>
            </a:r>
            <a:r>
              <a:rPr lang="en-US" altLang="en-US" sz="2400" b="1" dirty="0" err="1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servername</a:t>
            </a:r>
            <a:r>
              <a:rPr lang="en-US" altLang="en-US" sz="2400" b="1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 25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r>
              <a:rPr lang="en-US" altLang="en-US" sz="2400" dirty="0" smtClean="0">
                <a:ea typeface="ＭＳ Ｐゴシック" panose="020B0600070205080204" pitchFamily="34" charset="-128"/>
              </a:rPr>
              <a:t>see 220 reply from server</a:t>
            </a:r>
          </a:p>
          <a:p>
            <a:r>
              <a:rPr lang="en-US" altLang="en-US" sz="2400" dirty="0" smtClean="0">
                <a:ea typeface="ＭＳ Ｐゴシック" panose="020B0600070205080204" pitchFamily="34" charset="-128"/>
              </a:rPr>
              <a:t>enter HELO, MAIL FROM, RCPT TO, DATA, QUIT commands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above lets you send email without using email client (reader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HOWEVER: </a:t>
            </a:r>
            <a:r>
              <a:rPr lang="en-US" altLang="en-US" sz="2400" u="sng" dirty="0" smtClean="0">
                <a:ea typeface="ＭＳ Ｐゴシック" panose="020B0600070205080204" pitchFamily="34" charset="-128"/>
              </a:rPr>
              <a:t>Most mail servers now require authentication.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		WHY?</a:t>
            </a:r>
            <a:endParaRPr lang="en-US" altLang="en-US" dirty="0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13312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2-</a:t>
            </a:r>
            <a:fld id="{399E078C-7675-4EB3-8AC2-122174DC610A}" type="slidenum">
              <a:rPr lang="en-US" altLang="en-US" sz="1200">
                <a:latin typeface="Tahoma" panose="020B0604030504040204" pitchFamily="34" charset="0"/>
              </a:rPr>
              <a:pPr/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1925"/>
            <a:ext cx="7772400" cy="11430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SMTP: final words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1650" y="1555750"/>
            <a:ext cx="3810000" cy="4648200"/>
          </a:xfrm>
        </p:spPr>
        <p:txBody>
          <a:bodyPr/>
          <a:lstStyle/>
          <a:p>
            <a:r>
              <a:rPr lang="en-US" altLang="en-US" sz="2400" smtClean="0">
                <a:ea typeface="ＭＳ Ｐゴシック" panose="020B0600070205080204" pitchFamily="34" charset="-128"/>
              </a:rPr>
              <a:t>SMTP uses persistent connections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SMTP requires message (header &amp; body) to be in 7-bit ASCII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SMTP server uses </a:t>
            </a:r>
            <a:r>
              <a:rPr lang="en-US" altLang="en-US" sz="240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CRLF.CRLF</a:t>
            </a:r>
            <a:r>
              <a:rPr lang="en-US" altLang="en-US" sz="2400" smtClean="0">
                <a:ea typeface="ＭＳ Ｐゴシック" panose="020B0600070205080204" pitchFamily="34" charset="-128"/>
              </a:rPr>
              <a:t> to determine end of message</a:t>
            </a:r>
          </a:p>
        </p:txBody>
      </p:sp>
      <p:sp>
        <p:nvSpPr>
          <p:cNvPr id="13312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11300"/>
            <a:ext cx="38100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comparison with HTTP:</a:t>
            </a:r>
          </a:p>
          <a:p>
            <a:pPr>
              <a:spcBef>
                <a:spcPct val="50000"/>
              </a:spcBef>
            </a:pPr>
            <a:r>
              <a:rPr lang="en-US" altLang="en-US" sz="2400" smtClean="0">
                <a:ea typeface="ＭＳ Ｐゴシック" panose="020B0600070205080204" pitchFamily="34" charset="-128"/>
              </a:rPr>
              <a:t>HTTP: pull</a:t>
            </a:r>
          </a:p>
          <a:p>
            <a:pPr>
              <a:spcAft>
                <a:spcPct val="50000"/>
              </a:spcAft>
            </a:pPr>
            <a:r>
              <a:rPr lang="en-US" altLang="en-US" sz="2400" smtClean="0">
                <a:ea typeface="ＭＳ Ｐゴシック" panose="020B0600070205080204" pitchFamily="34" charset="-128"/>
              </a:rPr>
              <a:t>SMTP: push</a:t>
            </a:r>
          </a:p>
          <a:p>
            <a:pPr>
              <a:spcAft>
                <a:spcPct val="50000"/>
              </a:spcAft>
            </a:pPr>
            <a:r>
              <a:rPr lang="en-US" altLang="en-US" sz="2400" smtClean="0">
                <a:ea typeface="ＭＳ Ｐゴシック" panose="020B0600070205080204" pitchFamily="34" charset="-128"/>
              </a:rPr>
              <a:t>both have ASCII command/response interaction, status codes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HTTP: each object encapsulated in its own response message</a:t>
            </a:r>
          </a:p>
          <a:p>
            <a:r>
              <a:rPr lang="en-US" altLang="en-US" sz="2400" smtClean="0">
                <a:ea typeface="ＭＳ Ｐゴシック" panose="020B0600070205080204" pitchFamily="34" charset="-128"/>
              </a:rPr>
              <a:t>SMTP: multiple objects sent in multipart message</a:t>
            </a:r>
          </a:p>
        </p:txBody>
      </p:sp>
      <p:pic>
        <p:nvPicPr>
          <p:cNvPr id="133126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683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5000"/>
          <a:buFont typeface="ZapfDingbats" pitchFamily="8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10915</TotalTime>
  <Words>3132</Words>
  <Application>Microsoft Office PowerPoint</Application>
  <PresentationFormat>On-screen Show (4:3)</PresentationFormat>
  <Paragraphs>733</Paragraphs>
  <Slides>41</Slides>
  <Notes>37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4" baseType="lpstr">
      <vt:lpstr>Arial</vt:lpstr>
      <vt:lpstr>ＭＳ Ｐゴシック</vt:lpstr>
      <vt:lpstr>ZapfDingbats</vt:lpstr>
      <vt:lpstr>Gill Sans MT</vt:lpstr>
      <vt:lpstr>Wingdings</vt:lpstr>
      <vt:lpstr>Comic Sans MS</vt:lpstr>
      <vt:lpstr>Times New Roman</vt:lpstr>
      <vt:lpstr>Tahoma</vt:lpstr>
      <vt:lpstr>Courier New</vt:lpstr>
      <vt:lpstr>Symbol</vt:lpstr>
      <vt:lpstr>Arial Narrow</vt:lpstr>
      <vt:lpstr>Default Design</vt:lpstr>
      <vt:lpstr>Microsoft Office Excel Chart</vt:lpstr>
      <vt:lpstr>John Magee 21 September 2016</vt:lpstr>
      <vt:lpstr>Chapter 2: outline</vt:lpstr>
      <vt:lpstr>Electronic mail</vt:lpstr>
      <vt:lpstr>Electronic mail: mail servers</vt:lpstr>
      <vt:lpstr>Electronic Mail: SMTP [RFC 2821]</vt:lpstr>
      <vt:lpstr>Scenario: Alice sends message to Bob</vt:lpstr>
      <vt:lpstr>Sample SMTP interaction</vt:lpstr>
      <vt:lpstr>Try SMTP interaction for yourself:</vt:lpstr>
      <vt:lpstr>SMTP: final words</vt:lpstr>
      <vt:lpstr>Mail message format</vt:lpstr>
      <vt:lpstr>Mail access protocols</vt:lpstr>
      <vt:lpstr>POP3 protocol</vt:lpstr>
      <vt:lpstr>POP3 (more) and IMAP</vt:lpstr>
      <vt:lpstr>Chapter 2: outline</vt:lpstr>
      <vt:lpstr>DNS: domain name system</vt:lpstr>
      <vt:lpstr>DNS: services, structure </vt:lpstr>
      <vt:lpstr>DNS: a distributed, hierarchical database</vt:lpstr>
      <vt:lpstr>DNS: root name servers</vt:lpstr>
      <vt:lpstr>TLD, authoritative servers</vt:lpstr>
      <vt:lpstr>Local DNS name server</vt:lpstr>
      <vt:lpstr>DNS name  resolution example</vt:lpstr>
      <vt:lpstr>PowerPoint Presentation</vt:lpstr>
      <vt:lpstr>Try it yourself:</vt:lpstr>
      <vt:lpstr>DNS: caching, updating records</vt:lpstr>
      <vt:lpstr>DNS records</vt:lpstr>
      <vt:lpstr>DNS protocol, messages</vt:lpstr>
      <vt:lpstr>PowerPoint Presentation</vt:lpstr>
      <vt:lpstr>Inserting records into DNS</vt:lpstr>
      <vt:lpstr>Attacking DNS</vt:lpstr>
      <vt:lpstr>Chapter 2: outline</vt:lpstr>
      <vt:lpstr>Pure P2P architecture</vt:lpstr>
      <vt:lpstr>File distribution: client-server vs P2P</vt:lpstr>
      <vt:lpstr>File distribution time: client-server</vt:lpstr>
      <vt:lpstr>File distribution time: P2P</vt:lpstr>
      <vt:lpstr>PowerPoint Presentation</vt:lpstr>
      <vt:lpstr>P2P file distribution: BitTorrent </vt:lpstr>
      <vt:lpstr>PowerPoint Presentation</vt:lpstr>
      <vt:lpstr>BitTorrent: requesting, sending file chunks</vt:lpstr>
      <vt:lpstr>BitTorrent: tit-for-tat</vt:lpstr>
      <vt:lpstr>Chapter 2: summary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2</dc:title>
  <dc:creator>Jim Kurose and Keith Ross</dc:creator>
  <cp:lastModifiedBy>John Magee IV</cp:lastModifiedBy>
  <cp:revision>352</cp:revision>
  <cp:lastPrinted>2011-09-19T12:20:55Z</cp:lastPrinted>
  <dcterms:created xsi:type="dcterms:W3CDTF">1999-10-08T19:08:27Z</dcterms:created>
  <dcterms:modified xsi:type="dcterms:W3CDTF">2016-09-21T15:58:41Z</dcterms:modified>
</cp:coreProperties>
</file>