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93" r:id="rId2"/>
    <p:sldId id="334" r:id="rId3"/>
    <p:sldId id="494" r:id="rId4"/>
    <p:sldId id="495" r:id="rId5"/>
    <p:sldId id="461" r:id="rId6"/>
    <p:sldId id="496" r:id="rId7"/>
    <p:sldId id="497" r:id="rId8"/>
    <p:sldId id="464" r:id="rId9"/>
    <p:sldId id="465" r:id="rId10"/>
    <p:sldId id="338" r:id="rId11"/>
    <p:sldId id="339" r:id="rId12"/>
    <p:sldId id="498" r:id="rId13"/>
    <p:sldId id="395" r:id="rId14"/>
    <p:sldId id="394" r:id="rId15"/>
    <p:sldId id="398" r:id="rId16"/>
    <p:sldId id="397" r:id="rId17"/>
    <p:sldId id="399" r:id="rId18"/>
    <p:sldId id="400" r:id="rId19"/>
    <p:sldId id="443" r:id="rId20"/>
    <p:sldId id="444" r:id="rId21"/>
    <p:sldId id="347" r:id="rId22"/>
    <p:sldId id="348" r:id="rId23"/>
    <p:sldId id="401" r:id="rId24"/>
    <p:sldId id="501" r:id="rId25"/>
    <p:sldId id="354" r:id="rId26"/>
  </p:sldIdLst>
  <p:sldSz cx="9144000" cy="6858000" type="screen4x3"/>
  <p:notesSz cx="70485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DDDDD"/>
    <a:srgbClr val="FFCCFF"/>
    <a:srgbClr val="FF99CC"/>
    <a:srgbClr val="000099"/>
    <a:srgbClr val="CC0000"/>
    <a:srgbClr val="FF66FF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0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415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415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7D59E93-9242-4896-8B9B-E280560A3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600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15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800" y="4416425"/>
            <a:ext cx="51689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15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FD5BE88-D712-419E-8051-438CBF036F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345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01F04B55-330A-4117-9F75-B26913FEB1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09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F21FF91A-05B2-4B87-BC14-3970F5C721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98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86B37712-28A0-4A55-81A0-DBF1D0B68A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49F26FD9-BABA-4523-AB79-A3A132834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7775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0296F9F4-9933-4995-859C-D17BE6935A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33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8AD3390C-E957-419A-9351-530AB79894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6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787740E7-A12A-45CD-BC28-FE85ADDE26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078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6BCF6487-039F-47F1-B5EC-80D50B25DE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65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FE06503F-B76F-4B25-BD3B-73D3265A53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330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7B719993-198F-402B-9B02-3FC524F3CF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442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35389C14-5A8B-4F82-97D8-FD5C4F1968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76888" y="6445250"/>
            <a:ext cx="28956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4850" y="6462713"/>
            <a:ext cx="6762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US" altLang="en-US"/>
              <a:t>3-</a:t>
            </a:r>
            <a:fld id="{2958EAC3-E30A-4472-9959-CA288CD30E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284163" indent="-284163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panose="05000000000000000000" pitchFamily="2" charset="2"/>
        <a:buChar char="§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7388" indent="-230188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216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987712E1-8D9D-4777-8C95-A1753C062D01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8602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92167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137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DBB067C1-ABF3-4219-9338-249C338F9FD8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1380" name="Freeform 354"/>
          <p:cNvSpPr>
            <a:spLocks/>
          </p:cNvSpPr>
          <p:nvPr/>
        </p:nvSpPr>
        <p:spPr bwMode="auto">
          <a:xfrm flipH="1">
            <a:off x="2568575" y="3136900"/>
            <a:ext cx="236538" cy="1014413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81" name="Freeform 350"/>
          <p:cNvSpPr>
            <a:spLocks/>
          </p:cNvSpPr>
          <p:nvPr/>
        </p:nvSpPr>
        <p:spPr bwMode="auto">
          <a:xfrm flipH="1">
            <a:off x="552450" y="5118100"/>
            <a:ext cx="236538" cy="1014413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82" name="Freeform 347"/>
          <p:cNvSpPr>
            <a:spLocks/>
          </p:cNvSpPr>
          <p:nvPr/>
        </p:nvSpPr>
        <p:spPr bwMode="auto">
          <a:xfrm>
            <a:off x="6810375" y="5316538"/>
            <a:ext cx="236538" cy="1014412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83" name="Freeform 344"/>
          <p:cNvSpPr>
            <a:spLocks/>
          </p:cNvSpPr>
          <p:nvPr/>
        </p:nvSpPr>
        <p:spPr bwMode="auto">
          <a:xfrm>
            <a:off x="7243763" y="3302000"/>
            <a:ext cx="236537" cy="1014413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6425" y="1273175"/>
            <a:ext cx="8334375" cy="124777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four senders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multihop paths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timeout/retransmit</a:t>
            </a: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101385" name="Rectangle 7"/>
          <p:cNvSpPr>
            <a:spLocks noChangeArrowheads="1"/>
          </p:cNvSpPr>
          <p:nvPr/>
        </p:nvSpPr>
        <p:spPr bwMode="auto">
          <a:xfrm>
            <a:off x="4251325" y="1106488"/>
            <a:ext cx="43735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sz="2800" u="sng">
                <a:solidFill>
                  <a:srgbClr val="CC0000"/>
                </a:solidFill>
              </a:rPr>
              <a:t>Q:</a:t>
            </a:r>
            <a:r>
              <a:rPr lang="en-US" altLang="en-US" sz="2400">
                <a:solidFill>
                  <a:srgbClr val="FF0000"/>
                </a:solidFill>
              </a:rPr>
              <a:t> </a:t>
            </a:r>
            <a:r>
              <a:rPr lang="en-US" altLang="en-US" sz="2400"/>
              <a:t>what happens as </a:t>
            </a:r>
            <a:r>
              <a:rPr lang="en-US" altLang="en-US" sz="2400">
                <a:solidFill>
                  <a:srgbClr val="CC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400" baseline="-25000">
                <a:solidFill>
                  <a:srgbClr val="CC0000"/>
                </a:solidFill>
              </a:rPr>
              <a:t>in</a:t>
            </a:r>
            <a:r>
              <a:rPr lang="en-US" altLang="en-US" sz="2400">
                <a:solidFill>
                  <a:srgbClr val="CC0000"/>
                </a:solidFill>
              </a:rPr>
              <a:t> </a:t>
            </a:r>
            <a:r>
              <a:rPr lang="en-US" altLang="en-US" sz="2400"/>
              <a:t>and </a:t>
            </a:r>
            <a:r>
              <a:rPr lang="en-US" altLang="en-US" sz="2400">
                <a:solidFill>
                  <a:srgbClr val="CC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400" baseline="-25000">
                <a:solidFill>
                  <a:srgbClr val="CC0000"/>
                </a:solidFill>
              </a:rPr>
              <a:t>in</a:t>
            </a:r>
            <a:r>
              <a:rPr lang="ja-JP" altLang="en-US" sz="2400" b="1" baseline="30000">
                <a:solidFill>
                  <a:srgbClr val="CC00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2400"/>
              <a:t> increase</a:t>
            </a:r>
            <a:r>
              <a:rPr lang="en-US" altLang="ja-JP" sz="2400">
                <a:solidFill>
                  <a:srgbClr val="FF0000"/>
                </a:solidFill>
              </a:rPr>
              <a:t> ?</a:t>
            </a:r>
            <a:endParaRPr lang="en-US" altLang="en-US" sz="2400">
              <a:solidFill>
                <a:srgbClr val="FF0000"/>
              </a:solidFill>
            </a:endParaRPr>
          </a:p>
        </p:txBody>
      </p:sp>
      <p:sp>
        <p:nvSpPr>
          <p:cNvPr id="101386" name="Text Box 14"/>
          <p:cNvSpPr txBox="1">
            <a:spLocks noChangeArrowheads="1"/>
          </p:cNvSpPr>
          <p:nvPr/>
        </p:nvSpPr>
        <p:spPr bwMode="auto">
          <a:xfrm>
            <a:off x="4171950" y="3822700"/>
            <a:ext cx="1912938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finite shared output link buffers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1387" name="Line 15"/>
          <p:cNvSpPr>
            <a:spLocks noChangeShapeType="1"/>
          </p:cNvSpPr>
          <p:nvPr/>
        </p:nvSpPr>
        <p:spPr bwMode="auto">
          <a:xfrm flipH="1">
            <a:off x="2859088" y="4203700"/>
            <a:ext cx="923925" cy="8667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88" name="Line 16"/>
          <p:cNvSpPr>
            <a:spLocks noChangeShapeType="1"/>
          </p:cNvSpPr>
          <p:nvPr/>
        </p:nvSpPr>
        <p:spPr bwMode="auto">
          <a:xfrm flipH="1">
            <a:off x="3344863" y="4203700"/>
            <a:ext cx="4381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1389" name="Group 58"/>
          <p:cNvGrpSpPr>
            <a:grpSpLocks/>
          </p:cNvGrpSpPr>
          <p:nvPr/>
        </p:nvGrpSpPr>
        <p:grpSpPr bwMode="auto">
          <a:xfrm>
            <a:off x="2798763" y="3184525"/>
            <a:ext cx="650875" cy="904875"/>
            <a:chOff x="12762" y="10336"/>
            <a:chExt cx="1027" cy="1700"/>
          </a:xfrm>
        </p:grpSpPr>
        <p:sp>
          <p:nvSpPr>
            <p:cNvPr id="101710" name="Rectangle 5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711" name="Rectangle 6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712" name="Line 6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713" name="Line 6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714" name="Line 6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715" name="Line 6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390" name="Text Box 65"/>
          <p:cNvSpPr txBox="1">
            <a:spLocks noChangeArrowheads="1"/>
          </p:cNvSpPr>
          <p:nvPr/>
        </p:nvSpPr>
        <p:spPr bwMode="auto">
          <a:xfrm>
            <a:off x="2700338" y="2870200"/>
            <a:ext cx="735012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Host A</a:t>
            </a:r>
          </a:p>
        </p:txBody>
      </p:sp>
      <p:sp>
        <p:nvSpPr>
          <p:cNvPr id="101391" name="Line 67"/>
          <p:cNvSpPr>
            <a:spLocks noChangeShapeType="1"/>
          </p:cNvSpPr>
          <p:nvPr/>
        </p:nvSpPr>
        <p:spPr bwMode="auto">
          <a:xfrm flipH="1">
            <a:off x="1504950" y="6184900"/>
            <a:ext cx="1458913" cy="111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1392" name="Group 109"/>
          <p:cNvGrpSpPr>
            <a:grpSpLocks/>
          </p:cNvGrpSpPr>
          <p:nvPr/>
        </p:nvGrpSpPr>
        <p:grpSpPr bwMode="auto">
          <a:xfrm>
            <a:off x="788988" y="5156200"/>
            <a:ext cx="650875" cy="904875"/>
            <a:chOff x="12762" y="10336"/>
            <a:chExt cx="1027" cy="1700"/>
          </a:xfrm>
        </p:grpSpPr>
        <p:sp>
          <p:nvSpPr>
            <p:cNvPr id="101704" name="Rectangle 1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705" name="Rectangle 1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706" name="Line 1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707" name="Line 1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708" name="Line 1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709" name="Line 1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393" name="Line 117"/>
          <p:cNvSpPr>
            <a:spLocks noChangeShapeType="1"/>
          </p:cNvSpPr>
          <p:nvPr/>
        </p:nvSpPr>
        <p:spPr bwMode="auto">
          <a:xfrm flipH="1">
            <a:off x="3344863" y="4632325"/>
            <a:ext cx="7239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94" name="Line 118"/>
          <p:cNvSpPr>
            <a:spLocks noChangeShapeType="1"/>
          </p:cNvSpPr>
          <p:nvPr/>
        </p:nvSpPr>
        <p:spPr bwMode="auto">
          <a:xfrm flipH="1" flipV="1">
            <a:off x="5126038" y="4651375"/>
            <a:ext cx="779462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95" name="Line 119"/>
          <p:cNvSpPr>
            <a:spLocks noChangeShapeType="1"/>
          </p:cNvSpPr>
          <p:nvPr/>
        </p:nvSpPr>
        <p:spPr bwMode="auto">
          <a:xfrm flipH="1">
            <a:off x="5068888" y="4222750"/>
            <a:ext cx="1296987" cy="1295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96" name="Line 120"/>
          <p:cNvSpPr>
            <a:spLocks noChangeShapeType="1"/>
          </p:cNvSpPr>
          <p:nvPr/>
        </p:nvSpPr>
        <p:spPr bwMode="auto">
          <a:xfrm flipH="1">
            <a:off x="6324600" y="4241800"/>
            <a:ext cx="43973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97" name="Freeform 123"/>
          <p:cNvSpPr>
            <a:spLocks/>
          </p:cNvSpPr>
          <p:nvPr/>
        </p:nvSpPr>
        <p:spPr bwMode="auto">
          <a:xfrm>
            <a:off x="6750050" y="3659188"/>
            <a:ext cx="315913" cy="360362"/>
          </a:xfrm>
          <a:custGeom>
            <a:avLst/>
            <a:gdLst>
              <a:gd name="T0" fmla="*/ 2147483646 w 650"/>
              <a:gd name="T1" fmla="*/ 2147483646 h 735"/>
              <a:gd name="T2" fmla="*/ 2147483646 w 650"/>
              <a:gd name="T3" fmla="*/ 2147483646 h 735"/>
              <a:gd name="T4" fmla="*/ 2147483646 w 650"/>
              <a:gd name="T5" fmla="*/ 2147483646 h 735"/>
              <a:gd name="T6" fmla="*/ 2147483646 w 650"/>
              <a:gd name="T7" fmla="*/ 2147483646 h 735"/>
              <a:gd name="T8" fmla="*/ 2147483646 w 650"/>
              <a:gd name="T9" fmla="*/ 2147483646 h 735"/>
              <a:gd name="T10" fmla="*/ 2147483646 w 650"/>
              <a:gd name="T11" fmla="*/ 2147483646 h 735"/>
              <a:gd name="T12" fmla="*/ 2147483646 w 650"/>
              <a:gd name="T13" fmla="*/ 2147483646 h 735"/>
              <a:gd name="T14" fmla="*/ 2147483646 w 650"/>
              <a:gd name="T15" fmla="*/ 2147483646 h 735"/>
              <a:gd name="T16" fmla="*/ 2147483646 w 650"/>
              <a:gd name="T17" fmla="*/ 2147483646 h 735"/>
              <a:gd name="T18" fmla="*/ 2147483646 w 650"/>
              <a:gd name="T19" fmla="*/ 0 h 735"/>
              <a:gd name="T20" fmla="*/ 2147483646 w 650"/>
              <a:gd name="T21" fmla="*/ 2147483646 h 735"/>
              <a:gd name="T22" fmla="*/ 2147483646 w 650"/>
              <a:gd name="T23" fmla="*/ 2147483646 h 735"/>
              <a:gd name="T24" fmla="*/ 2147483646 w 650"/>
              <a:gd name="T25" fmla="*/ 2147483646 h 735"/>
              <a:gd name="T26" fmla="*/ 2147483646 w 650"/>
              <a:gd name="T27" fmla="*/ 2147483646 h 735"/>
              <a:gd name="T28" fmla="*/ 2147483646 w 650"/>
              <a:gd name="T29" fmla="*/ 2147483646 h 735"/>
              <a:gd name="T30" fmla="*/ 2147483646 w 650"/>
              <a:gd name="T31" fmla="*/ 2147483646 h 735"/>
              <a:gd name="T32" fmla="*/ 2147483646 w 650"/>
              <a:gd name="T33" fmla="*/ 2147483646 h 735"/>
              <a:gd name="T34" fmla="*/ 2147483646 w 650"/>
              <a:gd name="T35" fmla="*/ 2147483646 h 735"/>
              <a:gd name="T36" fmla="*/ 2147483646 w 650"/>
              <a:gd name="T37" fmla="*/ 2147483646 h 735"/>
              <a:gd name="T38" fmla="*/ 2147483646 w 650"/>
              <a:gd name="T39" fmla="*/ 2147483646 h 735"/>
              <a:gd name="T40" fmla="*/ 2147483646 w 650"/>
              <a:gd name="T41" fmla="*/ 2147483646 h 735"/>
              <a:gd name="T42" fmla="*/ 0 w 650"/>
              <a:gd name="T43" fmla="*/ 2147483646 h 735"/>
              <a:gd name="T44" fmla="*/ 2147483646 w 650"/>
              <a:gd name="T45" fmla="*/ 2147483646 h 735"/>
              <a:gd name="T46" fmla="*/ 2147483646 w 650"/>
              <a:gd name="T47" fmla="*/ 2147483646 h 735"/>
              <a:gd name="T48" fmla="*/ 2147483646 w 650"/>
              <a:gd name="T49" fmla="*/ 2147483646 h 735"/>
              <a:gd name="T50" fmla="*/ 2147483646 w 650"/>
              <a:gd name="T51" fmla="*/ 2147483646 h 735"/>
              <a:gd name="T52" fmla="*/ 2147483646 w 650"/>
              <a:gd name="T53" fmla="*/ 2147483646 h 735"/>
              <a:gd name="T54" fmla="*/ 2147483646 w 650"/>
              <a:gd name="T55" fmla="*/ 2147483646 h 735"/>
              <a:gd name="T56" fmla="*/ 2147483646 w 650"/>
              <a:gd name="T57" fmla="*/ 2147483646 h 735"/>
              <a:gd name="T58" fmla="*/ 2147483646 w 650"/>
              <a:gd name="T59" fmla="*/ 2147483646 h 735"/>
              <a:gd name="T60" fmla="*/ 2147483646 w 650"/>
              <a:gd name="T61" fmla="*/ 2147483646 h 735"/>
              <a:gd name="T62" fmla="*/ 2147483646 w 650"/>
              <a:gd name="T63" fmla="*/ 2147483646 h 735"/>
              <a:gd name="T64" fmla="*/ 2147483646 w 650"/>
              <a:gd name="T65" fmla="*/ 2147483646 h 735"/>
              <a:gd name="T66" fmla="*/ 2147483646 w 650"/>
              <a:gd name="T67" fmla="*/ 2147483646 h 735"/>
              <a:gd name="T68" fmla="*/ 2147483646 w 650"/>
              <a:gd name="T69" fmla="*/ 2147483646 h 735"/>
              <a:gd name="T70" fmla="*/ 2147483646 w 650"/>
              <a:gd name="T71" fmla="*/ 2147483646 h 735"/>
              <a:gd name="T72" fmla="*/ 2147483646 w 650"/>
              <a:gd name="T73" fmla="*/ 2147483646 h 735"/>
              <a:gd name="T74" fmla="*/ 2147483646 w 650"/>
              <a:gd name="T75" fmla="*/ 2147483646 h 735"/>
              <a:gd name="T76" fmla="*/ 2147483646 w 650"/>
              <a:gd name="T77" fmla="*/ 2147483646 h 735"/>
              <a:gd name="T78" fmla="*/ 2147483646 w 650"/>
              <a:gd name="T79" fmla="*/ 2147483646 h 735"/>
              <a:gd name="T80" fmla="*/ 2147483646 w 650"/>
              <a:gd name="T81" fmla="*/ 2147483646 h 735"/>
              <a:gd name="T82" fmla="*/ 2147483646 w 650"/>
              <a:gd name="T83" fmla="*/ 2147483646 h 735"/>
              <a:gd name="T84" fmla="*/ 2147483646 w 650"/>
              <a:gd name="T85" fmla="*/ 2147483646 h 735"/>
              <a:gd name="T86" fmla="*/ 2147483646 w 650"/>
              <a:gd name="T87" fmla="*/ 2147483646 h 735"/>
              <a:gd name="T88" fmla="*/ 2147483646 w 650"/>
              <a:gd name="T89" fmla="*/ 2147483646 h 735"/>
              <a:gd name="T90" fmla="*/ 2147483646 w 650"/>
              <a:gd name="T91" fmla="*/ 2147483646 h 735"/>
              <a:gd name="T92" fmla="*/ 2147483646 w 650"/>
              <a:gd name="T93" fmla="*/ 2147483646 h 735"/>
              <a:gd name="T94" fmla="*/ 2147483646 w 650"/>
              <a:gd name="T95" fmla="*/ 2147483646 h 735"/>
              <a:gd name="T96" fmla="*/ 2147483646 w 650"/>
              <a:gd name="T97" fmla="*/ 2147483646 h 73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650" h="735">
                <a:moveTo>
                  <a:pt x="645" y="27"/>
                </a:moveTo>
                <a:lnTo>
                  <a:pt x="642" y="26"/>
                </a:lnTo>
                <a:lnTo>
                  <a:pt x="631" y="23"/>
                </a:lnTo>
                <a:lnTo>
                  <a:pt x="615" y="19"/>
                </a:lnTo>
                <a:lnTo>
                  <a:pt x="592" y="15"/>
                </a:lnTo>
                <a:lnTo>
                  <a:pt x="565" y="10"/>
                </a:lnTo>
                <a:lnTo>
                  <a:pt x="533" y="6"/>
                </a:lnTo>
                <a:lnTo>
                  <a:pt x="496" y="3"/>
                </a:lnTo>
                <a:lnTo>
                  <a:pt x="456" y="1"/>
                </a:lnTo>
                <a:lnTo>
                  <a:pt x="411" y="0"/>
                </a:lnTo>
                <a:lnTo>
                  <a:pt x="364" y="2"/>
                </a:lnTo>
                <a:lnTo>
                  <a:pt x="315" y="6"/>
                </a:lnTo>
                <a:lnTo>
                  <a:pt x="262" y="15"/>
                </a:lnTo>
                <a:lnTo>
                  <a:pt x="209" y="26"/>
                </a:lnTo>
                <a:lnTo>
                  <a:pt x="154" y="42"/>
                </a:lnTo>
                <a:lnTo>
                  <a:pt x="98" y="61"/>
                </a:lnTo>
                <a:lnTo>
                  <a:pt x="42" y="87"/>
                </a:lnTo>
                <a:lnTo>
                  <a:pt x="38" y="101"/>
                </a:lnTo>
                <a:lnTo>
                  <a:pt x="28" y="141"/>
                </a:lnTo>
                <a:lnTo>
                  <a:pt x="17" y="203"/>
                </a:lnTo>
                <a:lnTo>
                  <a:pt x="6" y="283"/>
                </a:lnTo>
                <a:lnTo>
                  <a:pt x="0" y="378"/>
                </a:lnTo>
                <a:lnTo>
                  <a:pt x="5" y="484"/>
                </a:lnTo>
                <a:lnTo>
                  <a:pt x="21" y="599"/>
                </a:lnTo>
                <a:lnTo>
                  <a:pt x="54" y="716"/>
                </a:lnTo>
                <a:lnTo>
                  <a:pt x="58" y="716"/>
                </a:lnTo>
                <a:lnTo>
                  <a:pt x="66" y="715"/>
                </a:lnTo>
                <a:lnTo>
                  <a:pt x="80" y="713"/>
                </a:lnTo>
                <a:lnTo>
                  <a:pt x="99" y="712"/>
                </a:lnTo>
                <a:lnTo>
                  <a:pt x="124" y="710"/>
                </a:lnTo>
                <a:lnTo>
                  <a:pt x="153" y="708"/>
                </a:lnTo>
                <a:lnTo>
                  <a:pt x="188" y="707"/>
                </a:lnTo>
                <a:lnTo>
                  <a:pt x="225" y="706"/>
                </a:lnTo>
                <a:lnTo>
                  <a:pt x="267" y="705"/>
                </a:lnTo>
                <a:lnTo>
                  <a:pt x="313" y="706"/>
                </a:lnTo>
                <a:lnTo>
                  <a:pt x="362" y="707"/>
                </a:lnTo>
                <a:lnTo>
                  <a:pt x="415" y="709"/>
                </a:lnTo>
                <a:lnTo>
                  <a:pt x="470" y="713"/>
                </a:lnTo>
                <a:lnTo>
                  <a:pt x="528" y="719"/>
                </a:lnTo>
                <a:lnTo>
                  <a:pt x="588" y="726"/>
                </a:lnTo>
                <a:lnTo>
                  <a:pt x="650" y="735"/>
                </a:lnTo>
                <a:lnTo>
                  <a:pt x="647" y="713"/>
                </a:lnTo>
                <a:lnTo>
                  <a:pt x="641" y="655"/>
                </a:lnTo>
                <a:lnTo>
                  <a:pt x="631" y="568"/>
                </a:lnTo>
                <a:lnTo>
                  <a:pt x="623" y="462"/>
                </a:lnTo>
                <a:lnTo>
                  <a:pt x="618" y="345"/>
                </a:lnTo>
                <a:lnTo>
                  <a:pt x="618" y="229"/>
                </a:lnTo>
                <a:lnTo>
                  <a:pt x="627" y="119"/>
                </a:lnTo>
                <a:lnTo>
                  <a:pt x="645" y="27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98" name="Freeform 124"/>
          <p:cNvSpPr>
            <a:spLocks/>
          </p:cNvSpPr>
          <p:nvPr/>
        </p:nvSpPr>
        <p:spPr bwMode="auto">
          <a:xfrm>
            <a:off x="6784975" y="3757613"/>
            <a:ext cx="519113" cy="357187"/>
          </a:xfrm>
          <a:custGeom>
            <a:avLst/>
            <a:gdLst>
              <a:gd name="T0" fmla="*/ 2147483646 w 1071"/>
              <a:gd name="T1" fmla="*/ 2147483646 h 731"/>
              <a:gd name="T2" fmla="*/ 0 w 1071"/>
              <a:gd name="T3" fmla="*/ 2147483646 h 731"/>
              <a:gd name="T4" fmla="*/ 2147483646 w 1071"/>
              <a:gd name="T5" fmla="*/ 2147483646 h 731"/>
              <a:gd name="T6" fmla="*/ 2147483646 w 1071"/>
              <a:gd name="T7" fmla="*/ 2147483646 h 731"/>
              <a:gd name="T8" fmla="*/ 2147483646 w 1071"/>
              <a:gd name="T9" fmla="*/ 2147483646 h 731"/>
              <a:gd name="T10" fmla="*/ 2147483646 w 1071"/>
              <a:gd name="T11" fmla="*/ 2147483646 h 731"/>
              <a:gd name="T12" fmla="*/ 2147483646 w 1071"/>
              <a:gd name="T13" fmla="*/ 2147483646 h 731"/>
              <a:gd name="T14" fmla="*/ 2147483646 w 1071"/>
              <a:gd name="T15" fmla="*/ 2147483646 h 731"/>
              <a:gd name="T16" fmla="*/ 2147483646 w 1071"/>
              <a:gd name="T17" fmla="*/ 2147483646 h 731"/>
              <a:gd name="T18" fmla="*/ 2147483646 w 1071"/>
              <a:gd name="T19" fmla="*/ 2147483646 h 731"/>
              <a:gd name="T20" fmla="*/ 2147483646 w 1071"/>
              <a:gd name="T21" fmla="*/ 2147483646 h 731"/>
              <a:gd name="T22" fmla="*/ 2147483646 w 1071"/>
              <a:gd name="T23" fmla="*/ 2147483646 h 731"/>
              <a:gd name="T24" fmla="*/ 2147483646 w 1071"/>
              <a:gd name="T25" fmla="*/ 2147483646 h 731"/>
              <a:gd name="T26" fmla="*/ 2147483646 w 1071"/>
              <a:gd name="T27" fmla="*/ 2147483646 h 731"/>
              <a:gd name="T28" fmla="*/ 2147483646 w 1071"/>
              <a:gd name="T29" fmla="*/ 2147483646 h 731"/>
              <a:gd name="T30" fmla="*/ 2147483646 w 1071"/>
              <a:gd name="T31" fmla="*/ 2147483646 h 731"/>
              <a:gd name="T32" fmla="*/ 2147483646 w 1071"/>
              <a:gd name="T33" fmla="*/ 2147483646 h 731"/>
              <a:gd name="T34" fmla="*/ 2147483646 w 1071"/>
              <a:gd name="T35" fmla="*/ 2147483646 h 731"/>
              <a:gd name="T36" fmla="*/ 2147483646 w 1071"/>
              <a:gd name="T37" fmla="*/ 2147483646 h 731"/>
              <a:gd name="T38" fmla="*/ 2147483646 w 1071"/>
              <a:gd name="T39" fmla="*/ 2147483646 h 731"/>
              <a:gd name="T40" fmla="*/ 2147483646 w 1071"/>
              <a:gd name="T41" fmla="*/ 2147483646 h 731"/>
              <a:gd name="T42" fmla="*/ 2147483646 w 1071"/>
              <a:gd name="T43" fmla="*/ 2147483646 h 731"/>
              <a:gd name="T44" fmla="*/ 2147483646 w 1071"/>
              <a:gd name="T45" fmla="*/ 2147483646 h 731"/>
              <a:gd name="T46" fmla="*/ 2147483646 w 1071"/>
              <a:gd name="T47" fmla="*/ 2147483646 h 731"/>
              <a:gd name="T48" fmla="*/ 2147483646 w 1071"/>
              <a:gd name="T49" fmla="*/ 2147483646 h 731"/>
              <a:gd name="T50" fmla="*/ 2147483646 w 1071"/>
              <a:gd name="T51" fmla="*/ 2147483646 h 731"/>
              <a:gd name="T52" fmla="*/ 2147483646 w 1071"/>
              <a:gd name="T53" fmla="*/ 0 h 731"/>
              <a:gd name="T54" fmla="*/ 2147483646 w 1071"/>
              <a:gd name="T55" fmla="*/ 2147483646 h 731"/>
              <a:gd name="T56" fmla="*/ 2147483646 w 1071"/>
              <a:gd name="T57" fmla="*/ 2147483646 h 731"/>
              <a:gd name="T58" fmla="*/ 2147483646 w 1071"/>
              <a:gd name="T59" fmla="*/ 2147483646 h 731"/>
              <a:gd name="T60" fmla="*/ 2147483646 w 1071"/>
              <a:gd name="T61" fmla="*/ 2147483646 h 731"/>
              <a:gd name="T62" fmla="*/ 2147483646 w 1071"/>
              <a:gd name="T63" fmla="*/ 2147483646 h 731"/>
              <a:gd name="T64" fmla="*/ 2147483646 w 1071"/>
              <a:gd name="T65" fmla="*/ 2147483646 h 731"/>
              <a:gd name="T66" fmla="*/ 2147483646 w 1071"/>
              <a:gd name="T67" fmla="*/ 2147483646 h 731"/>
              <a:gd name="T68" fmla="*/ 2147483646 w 1071"/>
              <a:gd name="T69" fmla="*/ 2147483646 h 731"/>
              <a:gd name="T70" fmla="*/ 2147483646 w 1071"/>
              <a:gd name="T71" fmla="*/ 2147483646 h 731"/>
              <a:gd name="T72" fmla="*/ 2147483646 w 1071"/>
              <a:gd name="T73" fmla="*/ 2147483646 h 731"/>
              <a:gd name="T74" fmla="*/ 2147483646 w 1071"/>
              <a:gd name="T75" fmla="*/ 2147483646 h 731"/>
              <a:gd name="T76" fmla="*/ 2147483646 w 1071"/>
              <a:gd name="T77" fmla="*/ 2147483646 h 731"/>
              <a:gd name="T78" fmla="*/ 2147483646 w 1071"/>
              <a:gd name="T79" fmla="*/ 2147483646 h 731"/>
              <a:gd name="T80" fmla="*/ 2147483646 w 1071"/>
              <a:gd name="T81" fmla="*/ 2147483646 h 731"/>
              <a:gd name="T82" fmla="*/ 2147483646 w 1071"/>
              <a:gd name="T83" fmla="*/ 2147483646 h 731"/>
              <a:gd name="T84" fmla="*/ 2147483646 w 1071"/>
              <a:gd name="T85" fmla="*/ 2147483646 h 731"/>
              <a:gd name="T86" fmla="*/ 2147483646 w 1071"/>
              <a:gd name="T87" fmla="*/ 2147483646 h 731"/>
              <a:gd name="T88" fmla="*/ 2147483646 w 1071"/>
              <a:gd name="T89" fmla="*/ 2147483646 h 731"/>
              <a:gd name="T90" fmla="*/ 2147483646 w 1071"/>
              <a:gd name="T91" fmla="*/ 2147483646 h 731"/>
              <a:gd name="T92" fmla="*/ 2147483646 w 1071"/>
              <a:gd name="T93" fmla="*/ 2147483646 h 731"/>
              <a:gd name="T94" fmla="*/ 2147483646 w 1071"/>
              <a:gd name="T95" fmla="*/ 2147483646 h 731"/>
              <a:gd name="T96" fmla="*/ 2147483646 w 1071"/>
              <a:gd name="T97" fmla="*/ 2147483646 h 731"/>
              <a:gd name="T98" fmla="*/ 2147483646 w 1071"/>
              <a:gd name="T99" fmla="*/ 2147483646 h 731"/>
              <a:gd name="T100" fmla="*/ 2147483646 w 1071"/>
              <a:gd name="T101" fmla="*/ 2147483646 h 731"/>
              <a:gd name="T102" fmla="*/ 2147483646 w 1071"/>
              <a:gd name="T103" fmla="*/ 2147483646 h 731"/>
              <a:gd name="T104" fmla="*/ 2147483646 w 1071"/>
              <a:gd name="T105" fmla="*/ 2147483646 h 731"/>
              <a:gd name="T106" fmla="*/ 2147483646 w 1071"/>
              <a:gd name="T107" fmla="*/ 2147483646 h 731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1071" h="731">
                <a:moveTo>
                  <a:pt x="6" y="552"/>
                </a:moveTo>
                <a:lnTo>
                  <a:pt x="0" y="642"/>
                </a:lnTo>
                <a:lnTo>
                  <a:pt x="698" y="731"/>
                </a:lnTo>
                <a:lnTo>
                  <a:pt x="703" y="729"/>
                </a:lnTo>
                <a:lnTo>
                  <a:pt x="717" y="722"/>
                </a:lnTo>
                <a:lnTo>
                  <a:pt x="740" y="710"/>
                </a:lnTo>
                <a:lnTo>
                  <a:pt x="768" y="694"/>
                </a:lnTo>
                <a:lnTo>
                  <a:pt x="801" y="672"/>
                </a:lnTo>
                <a:lnTo>
                  <a:pt x="838" y="645"/>
                </a:lnTo>
                <a:lnTo>
                  <a:pt x="876" y="614"/>
                </a:lnTo>
                <a:lnTo>
                  <a:pt x="915" y="577"/>
                </a:lnTo>
                <a:lnTo>
                  <a:pt x="953" y="536"/>
                </a:lnTo>
                <a:lnTo>
                  <a:pt x="988" y="491"/>
                </a:lnTo>
                <a:lnTo>
                  <a:pt x="1018" y="439"/>
                </a:lnTo>
                <a:lnTo>
                  <a:pt x="1043" y="383"/>
                </a:lnTo>
                <a:lnTo>
                  <a:pt x="1061" y="322"/>
                </a:lnTo>
                <a:lnTo>
                  <a:pt x="1071" y="255"/>
                </a:lnTo>
                <a:lnTo>
                  <a:pt x="1070" y="185"/>
                </a:lnTo>
                <a:lnTo>
                  <a:pt x="1057" y="108"/>
                </a:lnTo>
                <a:lnTo>
                  <a:pt x="1055" y="104"/>
                </a:lnTo>
                <a:lnTo>
                  <a:pt x="1049" y="92"/>
                </a:lnTo>
                <a:lnTo>
                  <a:pt x="1037" y="76"/>
                </a:lnTo>
                <a:lnTo>
                  <a:pt x="1022" y="57"/>
                </a:lnTo>
                <a:lnTo>
                  <a:pt x="1002" y="37"/>
                </a:lnTo>
                <a:lnTo>
                  <a:pt x="979" y="20"/>
                </a:lnTo>
                <a:lnTo>
                  <a:pt x="951" y="7"/>
                </a:lnTo>
                <a:lnTo>
                  <a:pt x="919" y="0"/>
                </a:lnTo>
                <a:lnTo>
                  <a:pt x="924" y="12"/>
                </a:lnTo>
                <a:lnTo>
                  <a:pt x="934" y="44"/>
                </a:lnTo>
                <a:lnTo>
                  <a:pt x="947" y="94"/>
                </a:lnTo>
                <a:lnTo>
                  <a:pt x="958" y="159"/>
                </a:lnTo>
                <a:lnTo>
                  <a:pt x="961" y="238"/>
                </a:lnTo>
                <a:lnTo>
                  <a:pt x="953" y="324"/>
                </a:lnTo>
                <a:lnTo>
                  <a:pt x="928" y="418"/>
                </a:lnTo>
                <a:lnTo>
                  <a:pt x="884" y="516"/>
                </a:lnTo>
                <a:lnTo>
                  <a:pt x="883" y="518"/>
                </a:lnTo>
                <a:lnTo>
                  <a:pt x="879" y="521"/>
                </a:lnTo>
                <a:lnTo>
                  <a:pt x="872" y="526"/>
                </a:lnTo>
                <a:lnTo>
                  <a:pt x="862" y="534"/>
                </a:lnTo>
                <a:lnTo>
                  <a:pt x="851" y="541"/>
                </a:lnTo>
                <a:lnTo>
                  <a:pt x="837" y="550"/>
                </a:lnTo>
                <a:lnTo>
                  <a:pt x="819" y="559"/>
                </a:lnTo>
                <a:lnTo>
                  <a:pt x="800" y="567"/>
                </a:lnTo>
                <a:lnTo>
                  <a:pt x="778" y="575"/>
                </a:lnTo>
                <a:lnTo>
                  <a:pt x="754" y="582"/>
                </a:lnTo>
                <a:lnTo>
                  <a:pt x="727" y="588"/>
                </a:lnTo>
                <a:lnTo>
                  <a:pt x="697" y="592"/>
                </a:lnTo>
                <a:lnTo>
                  <a:pt x="666" y="593"/>
                </a:lnTo>
                <a:lnTo>
                  <a:pt x="631" y="592"/>
                </a:lnTo>
                <a:lnTo>
                  <a:pt x="593" y="589"/>
                </a:lnTo>
                <a:lnTo>
                  <a:pt x="555" y="581"/>
                </a:lnTo>
                <a:lnTo>
                  <a:pt x="555" y="677"/>
                </a:lnTo>
                <a:lnTo>
                  <a:pt x="24" y="623"/>
                </a:lnTo>
                <a:lnTo>
                  <a:pt x="6" y="55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99" name="Freeform 125"/>
          <p:cNvSpPr>
            <a:spLocks/>
          </p:cNvSpPr>
          <p:nvPr/>
        </p:nvSpPr>
        <p:spPr bwMode="auto">
          <a:xfrm>
            <a:off x="6718300" y="4110038"/>
            <a:ext cx="382588" cy="123825"/>
          </a:xfrm>
          <a:custGeom>
            <a:avLst/>
            <a:gdLst>
              <a:gd name="T0" fmla="*/ 2147483646 w 787"/>
              <a:gd name="T1" fmla="*/ 2147483646 h 253"/>
              <a:gd name="T2" fmla="*/ 2147483646 w 787"/>
              <a:gd name="T3" fmla="*/ 0 h 253"/>
              <a:gd name="T4" fmla="*/ 0 w 787"/>
              <a:gd name="T5" fmla="*/ 2147483646 h 253"/>
              <a:gd name="T6" fmla="*/ 2147483646 w 787"/>
              <a:gd name="T7" fmla="*/ 2147483646 h 253"/>
              <a:gd name="T8" fmla="*/ 2147483646 w 787"/>
              <a:gd name="T9" fmla="*/ 2147483646 h 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7" h="253">
                <a:moveTo>
                  <a:pt x="787" y="91"/>
                </a:moveTo>
                <a:lnTo>
                  <a:pt x="12" y="0"/>
                </a:lnTo>
                <a:lnTo>
                  <a:pt x="0" y="91"/>
                </a:lnTo>
                <a:lnTo>
                  <a:pt x="764" y="253"/>
                </a:lnTo>
                <a:lnTo>
                  <a:pt x="787" y="9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0" name="Freeform 126"/>
          <p:cNvSpPr>
            <a:spLocks/>
          </p:cNvSpPr>
          <p:nvPr/>
        </p:nvSpPr>
        <p:spPr bwMode="auto">
          <a:xfrm>
            <a:off x="6908800" y="4149725"/>
            <a:ext cx="163513" cy="55563"/>
          </a:xfrm>
          <a:custGeom>
            <a:avLst/>
            <a:gdLst>
              <a:gd name="T0" fmla="*/ 2147483646 w 336"/>
              <a:gd name="T1" fmla="*/ 2147483646 h 115"/>
              <a:gd name="T2" fmla="*/ 2147483646 w 336"/>
              <a:gd name="T3" fmla="*/ 0 h 115"/>
              <a:gd name="T4" fmla="*/ 0 w 336"/>
              <a:gd name="T5" fmla="*/ 2147483646 h 115"/>
              <a:gd name="T6" fmla="*/ 2147483646 w 336"/>
              <a:gd name="T7" fmla="*/ 2147483646 h 115"/>
              <a:gd name="T8" fmla="*/ 2147483646 w 336"/>
              <a:gd name="T9" fmla="*/ 2147483646 h 1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" h="115">
                <a:moveTo>
                  <a:pt x="336" y="50"/>
                </a:moveTo>
                <a:lnTo>
                  <a:pt x="4" y="0"/>
                </a:lnTo>
                <a:lnTo>
                  <a:pt x="0" y="48"/>
                </a:lnTo>
                <a:lnTo>
                  <a:pt x="327" y="115"/>
                </a:lnTo>
                <a:lnTo>
                  <a:pt x="336" y="5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1" name="Freeform 127"/>
          <p:cNvSpPr>
            <a:spLocks/>
          </p:cNvSpPr>
          <p:nvPr/>
        </p:nvSpPr>
        <p:spPr bwMode="auto">
          <a:xfrm>
            <a:off x="6743700" y="4121150"/>
            <a:ext cx="107950" cy="41275"/>
          </a:xfrm>
          <a:custGeom>
            <a:avLst/>
            <a:gdLst>
              <a:gd name="T0" fmla="*/ 2147483646 w 225"/>
              <a:gd name="T1" fmla="*/ 2147483646 h 85"/>
              <a:gd name="T2" fmla="*/ 0 w 225"/>
              <a:gd name="T3" fmla="*/ 0 h 85"/>
              <a:gd name="T4" fmla="*/ 2147483646 w 225"/>
              <a:gd name="T5" fmla="*/ 2147483646 h 85"/>
              <a:gd name="T6" fmla="*/ 2147483646 w 225"/>
              <a:gd name="T7" fmla="*/ 2147483646 h 85"/>
              <a:gd name="T8" fmla="*/ 2147483646 w 225"/>
              <a:gd name="T9" fmla="*/ 2147483646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5" h="85">
                <a:moveTo>
                  <a:pt x="225" y="39"/>
                </a:moveTo>
                <a:lnTo>
                  <a:pt x="0" y="0"/>
                </a:lnTo>
                <a:lnTo>
                  <a:pt x="3" y="41"/>
                </a:lnTo>
                <a:lnTo>
                  <a:pt x="218" y="85"/>
                </a:lnTo>
                <a:lnTo>
                  <a:pt x="225" y="39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2" name="Freeform 128"/>
          <p:cNvSpPr>
            <a:spLocks/>
          </p:cNvSpPr>
          <p:nvPr/>
        </p:nvSpPr>
        <p:spPr bwMode="auto">
          <a:xfrm>
            <a:off x="6469063" y="4162425"/>
            <a:ext cx="642937" cy="215900"/>
          </a:xfrm>
          <a:custGeom>
            <a:avLst/>
            <a:gdLst>
              <a:gd name="T0" fmla="*/ 0 w 1325"/>
              <a:gd name="T1" fmla="*/ 2147483646 h 439"/>
              <a:gd name="T2" fmla="*/ 2147483646 w 1325"/>
              <a:gd name="T3" fmla="*/ 2147483646 h 439"/>
              <a:gd name="T4" fmla="*/ 2147483646 w 1325"/>
              <a:gd name="T5" fmla="*/ 2147483646 h 439"/>
              <a:gd name="T6" fmla="*/ 2147483646 w 1325"/>
              <a:gd name="T7" fmla="*/ 2147483646 h 439"/>
              <a:gd name="T8" fmla="*/ 2147483646 w 1325"/>
              <a:gd name="T9" fmla="*/ 2147483646 h 439"/>
              <a:gd name="T10" fmla="*/ 2147483646 w 1325"/>
              <a:gd name="T11" fmla="*/ 2147483646 h 439"/>
              <a:gd name="T12" fmla="*/ 2147483646 w 1325"/>
              <a:gd name="T13" fmla="*/ 2147483646 h 439"/>
              <a:gd name="T14" fmla="*/ 2147483646 w 1325"/>
              <a:gd name="T15" fmla="*/ 2147483646 h 439"/>
              <a:gd name="T16" fmla="*/ 2147483646 w 1325"/>
              <a:gd name="T17" fmla="*/ 2147483646 h 439"/>
              <a:gd name="T18" fmla="*/ 2147483646 w 1325"/>
              <a:gd name="T19" fmla="*/ 2147483646 h 439"/>
              <a:gd name="T20" fmla="*/ 2147483646 w 1325"/>
              <a:gd name="T21" fmla="*/ 2147483646 h 439"/>
              <a:gd name="T22" fmla="*/ 2147483646 w 1325"/>
              <a:gd name="T23" fmla="*/ 2147483646 h 439"/>
              <a:gd name="T24" fmla="*/ 2147483646 w 1325"/>
              <a:gd name="T25" fmla="*/ 2147483646 h 439"/>
              <a:gd name="T26" fmla="*/ 2147483646 w 1325"/>
              <a:gd name="T27" fmla="*/ 2147483646 h 439"/>
              <a:gd name="T28" fmla="*/ 2147483646 w 1325"/>
              <a:gd name="T29" fmla="*/ 2147483646 h 439"/>
              <a:gd name="T30" fmla="*/ 2147483646 w 1325"/>
              <a:gd name="T31" fmla="*/ 2147483646 h 439"/>
              <a:gd name="T32" fmla="*/ 2147483646 w 1325"/>
              <a:gd name="T33" fmla="*/ 0 h 439"/>
              <a:gd name="T34" fmla="*/ 2147483646 w 1325"/>
              <a:gd name="T35" fmla="*/ 2147483646 h 439"/>
              <a:gd name="T36" fmla="*/ 2147483646 w 1325"/>
              <a:gd name="T37" fmla="*/ 2147483646 h 439"/>
              <a:gd name="T38" fmla="*/ 2147483646 w 1325"/>
              <a:gd name="T39" fmla="*/ 2147483646 h 439"/>
              <a:gd name="T40" fmla="*/ 2147483646 w 1325"/>
              <a:gd name="T41" fmla="*/ 2147483646 h 439"/>
              <a:gd name="T42" fmla="*/ 2147483646 w 1325"/>
              <a:gd name="T43" fmla="*/ 2147483646 h 439"/>
              <a:gd name="T44" fmla="*/ 2147483646 w 1325"/>
              <a:gd name="T45" fmla="*/ 2147483646 h 439"/>
              <a:gd name="T46" fmla="*/ 2147483646 w 1325"/>
              <a:gd name="T47" fmla="*/ 2147483646 h 439"/>
              <a:gd name="T48" fmla="*/ 2147483646 w 1325"/>
              <a:gd name="T49" fmla="*/ 2147483646 h 439"/>
              <a:gd name="T50" fmla="*/ 2147483646 w 1325"/>
              <a:gd name="T51" fmla="*/ 2147483646 h 439"/>
              <a:gd name="T52" fmla="*/ 2147483646 w 1325"/>
              <a:gd name="T53" fmla="*/ 2147483646 h 439"/>
              <a:gd name="T54" fmla="*/ 2147483646 w 1325"/>
              <a:gd name="T55" fmla="*/ 2147483646 h 439"/>
              <a:gd name="T56" fmla="*/ 2147483646 w 1325"/>
              <a:gd name="T57" fmla="*/ 2147483646 h 439"/>
              <a:gd name="T58" fmla="*/ 2147483646 w 1325"/>
              <a:gd name="T59" fmla="*/ 2147483646 h 439"/>
              <a:gd name="T60" fmla="*/ 2147483646 w 1325"/>
              <a:gd name="T61" fmla="*/ 2147483646 h 439"/>
              <a:gd name="T62" fmla="*/ 2147483646 w 1325"/>
              <a:gd name="T63" fmla="*/ 2147483646 h 439"/>
              <a:gd name="T64" fmla="*/ 2147483646 w 1325"/>
              <a:gd name="T65" fmla="*/ 2147483646 h 439"/>
              <a:gd name="T66" fmla="*/ 2147483646 w 1325"/>
              <a:gd name="T67" fmla="*/ 2147483646 h 439"/>
              <a:gd name="T68" fmla="*/ 0 w 1325"/>
              <a:gd name="T69" fmla="*/ 2147483646 h 439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325" h="439">
                <a:moveTo>
                  <a:pt x="0" y="132"/>
                </a:moveTo>
                <a:lnTo>
                  <a:pt x="3" y="132"/>
                </a:lnTo>
                <a:lnTo>
                  <a:pt x="10" y="130"/>
                </a:lnTo>
                <a:lnTo>
                  <a:pt x="24" y="128"/>
                </a:lnTo>
                <a:lnTo>
                  <a:pt x="42" y="125"/>
                </a:lnTo>
                <a:lnTo>
                  <a:pt x="62" y="121"/>
                </a:lnTo>
                <a:lnTo>
                  <a:pt x="86" y="116"/>
                </a:lnTo>
                <a:lnTo>
                  <a:pt x="113" y="109"/>
                </a:lnTo>
                <a:lnTo>
                  <a:pt x="141" y="102"/>
                </a:lnTo>
                <a:lnTo>
                  <a:pt x="170" y="94"/>
                </a:lnTo>
                <a:lnTo>
                  <a:pt x="199" y="85"/>
                </a:lnTo>
                <a:lnTo>
                  <a:pt x="228" y="74"/>
                </a:lnTo>
                <a:lnTo>
                  <a:pt x="257" y="62"/>
                </a:lnTo>
                <a:lnTo>
                  <a:pt x="285" y="48"/>
                </a:lnTo>
                <a:lnTo>
                  <a:pt x="309" y="34"/>
                </a:lnTo>
                <a:lnTo>
                  <a:pt x="333" y="18"/>
                </a:lnTo>
                <a:lnTo>
                  <a:pt x="352" y="0"/>
                </a:lnTo>
                <a:lnTo>
                  <a:pt x="1325" y="223"/>
                </a:lnTo>
                <a:lnTo>
                  <a:pt x="1323" y="225"/>
                </a:lnTo>
                <a:lnTo>
                  <a:pt x="1318" y="230"/>
                </a:lnTo>
                <a:lnTo>
                  <a:pt x="1309" y="239"/>
                </a:lnTo>
                <a:lnTo>
                  <a:pt x="1297" y="250"/>
                </a:lnTo>
                <a:lnTo>
                  <a:pt x="1282" y="263"/>
                </a:lnTo>
                <a:lnTo>
                  <a:pt x="1265" y="278"/>
                </a:lnTo>
                <a:lnTo>
                  <a:pt x="1247" y="295"/>
                </a:lnTo>
                <a:lnTo>
                  <a:pt x="1225" y="312"/>
                </a:lnTo>
                <a:lnTo>
                  <a:pt x="1202" y="331"/>
                </a:lnTo>
                <a:lnTo>
                  <a:pt x="1179" y="349"/>
                </a:lnTo>
                <a:lnTo>
                  <a:pt x="1154" y="367"/>
                </a:lnTo>
                <a:lnTo>
                  <a:pt x="1128" y="385"/>
                </a:lnTo>
                <a:lnTo>
                  <a:pt x="1102" y="401"/>
                </a:lnTo>
                <a:lnTo>
                  <a:pt x="1077" y="415"/>
                </a:lnTo>
                <a:lnTo>
                  <a:pt x="1051" y="428"/>
                </a:lnTo>
                <a:lnTo>
                  <a:pt x="1026" y="439"/>
                </a:lnTo>
                <a:lnTo>
                  <a:pt x="0" y="132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3" name="Freeform 129"/>
          <p:cNvSpPr>
            <a:spLocks/>
          </p:cNvSpPr>
          <p:nvPr/>
        </p:nvSpPr>
        <p:spPr bwMode="auto">
          <a:xfrm>
            <a:off x="7110413" y="4138613"/>
            <a:ext cx="228600" cy="103187"/>
          </a:xfrm>
          <a:custGeom>
            <a:avLst/>
            <a:gdLst>
              <a:gd name="T0" fmla="*/ 2147483646 w 472"/>
              <a:gd name="T1" fmla="*/ 2147483646 h 209"/>
              <a:gd name="T2" fmla="*/ 2147483646 w 472"/>
              <a:gd name="T3" fmla="*/ 2147483646 h 209"/>
              <a:gd name="T4" fmla="*/ 2147483646 w 472"/>
              <a:gd name="T5" fmla="*/ 0 h 209"/>
              <a:gd name="T6" fmla="*/ 2147483646 w 472"/>
              <a:gd name="T7" fmla="*/ 2147483646 h 209"/>
              <a:gd name="T8" fmla="*/ 0 w 472"/>
              <a:gd name="T9" fmla="*/ 2147483646 h 209"/>
              <a:gd name="T10" fmla="*/ 2147483646 w 472"/>
              <a:gd name="T11" fmla="*/ 2147483646 h 20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72" h="209">
                <a:moveTo>
                  <a:pt x="47" y="209"/>
                </a:moveTo>
                <a:lnTo>
                  <a:pt x="472" y="84"/>
                </a:lnTo>
                <a:lnTo>
                  <a:pt x="215" y="0"/>
                </a:lnTo>
                <a:lnTo>
                  <a:pt x="5" y="24"/>
                </a:lnTo>
                <a:lnTo>
                  <a:pt x="0" y="197"/>
                </a:lnTo>
                <a:lnTo>
                  <a:pt x="47" y="209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4" name="Freeform 130"/>
          <p:cNvSpPr>
            <a:spLocks/>
          </p:cNvSpPr>
          <p:nvPr/>
        </p:nvSpPr>
        <p:spPr bwMode="auto">
          <a:xfrm>
            <a:off x="6518275" y="3698875"/>
            <a:ext cx="122238" cy="490538"/>
          </a:xfrm>
          <a:custGeom>
            <a:avLst/>
            <a:gdLst>
              <a:gd name="T0" fmla="*/ 2147483646 w 251"/>
              <a:gd name="T1" fmla="*/ 2147483646 h 999"/>
              <a:gd name="T2" fmla="*/ 2147483646 w 251"/>
              <a:gd name="T3" fmla="*/ 2147483646 h 999"/>
              <a:gd name="T4" fmla="*/ 2147483646 w 251"/>
              <a:gd name="T5" fmla="*/ 2147483646 h 999"/>
              <a:gd name="T6" fmla="*/ 2147483646 w 251"/>
              <a:gd name="T7" fmla="*/ 2147483646 h 999"/>
              <a:gd name="T8" fmla="*/ 2147483646 w 251"/>
              <a:gd name="T9" fmla="*/ 2147483646 h 999"/>
              <a:gd name="T10" fmla="*/ 2147483646 w 251"/>
              <a:gd name="T11" fmla="*/ 2147483646 h 999"/>
              <a:gd name="T12" fmla="*/ 2147483646 w 251"/>
              <a:gd name="T13" fmla="*/ 2147483646 h 999"/>
              <a:gd name="T14" fmla="*/ 2147483646 w 251"/>
              <a:gd name="T15" fmla="*/ 2147483646 h 999"/>
              <a:gd name="T16" fmla="*/ 2147483646 w 251"/>
              <a:gd name="T17" fmla="*/ 2147483646 h 999"/>
              <a:gd name="T18" fmla="*/ 2147483646 w 251"/>
              <a:gd name="T19" fmla="*/ 0 h 999"/>
              <a:gd name="T20" fmla="*/ 2147483646 w 251"/>
              <a:gd name="T21" fmla="*/ 0 h 999"/>
              <a:gd name="T22" fmla="*/ 2147483646 w 251"/>
              <a:gd name="T23" fmla="*/ 2147483646 h 999"/>
              <a:gd name="T24" fmla="*/ 2147483646 w 251"/>
              <a:gd name="T25" fmla="*/ 2147483646 h 999"/>
              <a:gd name="T26" fmla="*/ 2147483646 w 251"/>
              <a:gd name="T27" fmla="*/ 2147483646 h 999"/>
              <a:gd name="T28" fmla="*/ 2147483646 w 251"/>
              <a:gd name="T29" fmla="*/ 2147483646 h 999"/>
              <a:gd name="T30" fmla="*/ 2147483646 w 251"/>
              <a:gd name="T31" fmla="*/ 2147483646 h 999"/>
              <a:gd name="T32" fmla="*/ 0 w 251"/>
              <a:gd name="T33" fmla="*/ 2147483646 h 999"/>
              <a:gd name="T34" fmla="*/ 0 w 251"/>
              <a:gd name="T35" fmla="*/ 2147483646 h 999"/>
              <a:gd name="T36" fmla="*/ 2147483646 w 251"/>
              <a:gd name="T37" fmla="*/ 2147483646 h 999"/>
              <a:gd name="T38" fmla="*/ 2147483646 w 251"/>
              <a:gd name="T39" fmla="*/ 2147483646 h 999"/>
              <a:gd name="T40" fmla="*/ 2147483646 w 251"/>
              <a:gd name="T41" fmla="*/ 2147483646 h 999"/>
              <a:gd name="T42" fmla="*/ 2147483646 w 251"/>
              <a:gd name="T43" fmla="*/ 2147483646 h 999"/>
              <a:gd name="T44" fmla="*/ 2147483646 w 251"/>
              <a:gd name="T45" fmla="*/ 2147483646 h 999"/>
              <a:gd name="T46" fmla="*/ 2147483646 w 251"/>
              <a:gd name="T47" fmla="*/ 2147483646 h 999"/>
              <a:gd name="T48" fmla="*/ 2147483646 w 251"/>
              <a:gd name="T49" fmla="*/ 2147483646 h 999"/>
              <a:gd name="T50" fmla="*/ 2147483646 w 251"/>
              <a:gd name="T51" fmla="*/ 2147483646 h 999"/>
              <a:gd name="T52" fmla="*/ 2147483646 w 251"/>
              <a:gd name="T53" fmla="*/ 2147483646 h 999"/>
              <a:gd name="T54" fmla="*/ 2147483646 w 251"/>
              <a:gd name="T55" fmla="*/ 2147483646 h 999"/>
              <a:gd name="T56" fmla="*/ 2147483646 w 251"/>
              <a:gd name="T57" fmla="*/ 2147483646 h 999"/>
              <a:gd name="T58" fmla="*/ 2147483646 w 251"/>
              <a:gd name="T59" fmla="*/ 2147483646 h 999"/>
              <a:gd name="T60" fmla="*/ 2147483646 w 251"/>
              <a:gd name="T61" fmla="*/ 2147483646 h 999"/>
              <a:gd name="T62" fmla="*/ 2147483646 w 251"/>
              <a:gd name="T63" fmla="*/ 2147483646 h 999"/>
              <a:gd name="T64" fmla="*/ 2147483646 w 251"/>
              <a:gd name="T65" fmla="*/ 2147483646 h 999"/>
              <a:gd name="T66" fmla="*/ 2147483646 w 251"/>
              <a:gd name="T67" fmla="*/ 2147483646 h 999"/>
              <a:gd name="T68" fmla="*/ 2147483646 w 251"/>
              <a:gd name="T69" fmla="*/ 2147483646 h 999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51" h="999">
                <a:moveTo>
                  <a:pt x="251" y="23"/>
                </a:moveTo>
                <a:lnTo>
                  <a:pt x="250" y="22"/>
                </a:lnTo>
                <a:lnTo>
                  <a:pt x="246" y="20"/>
                </a:lnTo>
                <a:lnTo>
                  <a:pt x="239" y="18"/>
                </a:lnTo>
                <a:lnTo>
                  <a:pt x="230" y="15"/>
                </a:lnTo>
                <a:lnTo>
                  <a:pt x="218" y="11"/>
                </a:lnTo>
                <a:lnTo>
                  <a:pt x="205" y="7"/>
                </a:lnTo>
                <a:lnTo>
                  <a:pt x="190" y="4"/>
                </a:lnTo>
                <a:lnTo>
                  <a:pt x="173" y="1"/>
                </a:lnTo>
                <a:lnTo>
                  <a:pt x="155" y="0"/>
                </a:lnTo>
                <a:lnTo>
                  <a:pt x="134" y="0"/>
                </a:lnTo>
                <a:lnTo>
                  <a:pt x="114" y="2"/>
                </a:lnTo>
                <a:lnTo>
                  <a:pt x="92" y="5"/>
                </a:lnTo>
                <a:lnTo>
                  <a:pt x="70" y="12"/>
                </a:lnTo>
                <a:lnTo>
                  <a:pt x="47" y="20"/>
                </a:lnTo>
                <a:lnTo>
                  <a:pt x="23" y="32"/>
                </a:lnTo>
                <a:lnTo>
                  <a:pt x="0" y="47"/>
                </a:lnTo>
                <a:lnTo>
                  <a:pt x="0" y="999"/>
                </a:lnTo>
                <a:lnTo>
                  <a:pt x="1" y="999"/>
                </a:lnTo>
                <a:lnTo>
                  <a:pt x="6" y="999"/>
                </a:lnTo>
                <a:lnTo>
                  <a:pt x="14" y="998"/>
                </a:lnTo>
                <a:lnTo>
                  <a:pt x="23" y="997"/>
                </a:lnTo>
                <a:lnTo>
                  <a:pt x="35" y="995"/>
                </a:lnTo>
                <a:lnTo>
                  <a:pt x="49" y="993"/>
                </a:lnTo>
                <a:lnTo>
                  <a:pt x="65" y="990"/>
                </a:lnTo>
                <a:lnTo>
                  <a:pt x="83" y="985"/>
                </a:lnTo>
                <a:lnTo>
                  <a:pt x="102" y="980"/>
                </a:lnTo>
                <a:lnTo>
                  <a:pt x="121" y="973"/>
                </a:lnTo>
                <a:lnTo>
                  <a:pt x="143" y="966"/>
                </a:lnTo>
                <a:lnTo>
                  <a:pt x="164" y="956"/>
                </a:lnTo>
                <a:lnTo>
                  <a:pt x="186" y="945"/>
                </a:lnTo>
                <a:lnTo>
                  <a:pt x="208" y="934"/>
                </a:lnTo>
                <a:lnTo>
                  <a:pt x="230" y="919"/>
                </a:lnTo>
                <a:lnTo>
                  <a:pt x="251" y="903"/>
                </a:lnTo>
                <a:lnTo>
                  <a:pt x="251" y="23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5" name="Freeform 131"/>
          <p:cNvSpPr>
            <a:spLocks/>
          </p:cNvSpPr>
          <p:nvPr/>
        </p:nvSpPr>
        <p:spPr bwMode="auto">
          <a:xfrm>
            <a:off x="6521450" y="3703638"/>
            <a:ext cx="104775" cy="412750"/>
          </a:xfrm>
          <a:custGeom>
            <a:avLst/>
            <a:gdLst>
              <a:gd name="T0" fmla="*/ 2147483646 w 215"/>
              <a:gd name="T1" fmla="*/ 2147483646 h 843"/>
              <a:gd name="T2" fmla="*/ 2147483646 w 215"/>
              <a:gd name="T3" fmla="*/ 2147483646 h 843"/>
              <a:gd name="T4" fmla="*/ 2147483646 w 215"/>
              <a:gd name="T5" fmla="*/ 2147483646 h 843"/>
              <a:gd name="T6" fmla="*/ 2147483646 w 215"/>
              <a:gd name="T7" fmla="*/ 2147483646 h 843"/>
              <a:gd name="T8" fmla="*/ 2147483646 w 215"/>
              <a:gd name="T9" fmla="*/ 2147483646 h 843"/>
              <a:gd name="T10" fmla="*/ 2147483646 w 215"/>
              <a:gd name="T11" fmla="*/ 2147483646 h 843"/>
              <a:gd name="T12" fmla="*/ 2147483646 w 215"/>
              <a:gd name="T13" fmla="*/ 2147483646 h 843"/>
              <a:gd name="T14" fmla="*/ 2147483646 w 215"/>
              <a:gd name="T15" fmla="*/ 2147483646 h 843"/>
              <a:gd name="T16" fmla="*/ 2147483646 w 215"/>
              <a:gd name="T17" fmla="*/ 2147483646 h 843"/>
              <a:gd name="T18" fmla="*/ 2147483646 w 215"/>
              <a:gd name="T19" fmla="*/ 0 h 843"/>
              <a:gd name="T20" fmla="*/ 2147483646 w 215"/>
              <a:gd name="T21" fmla="*/ 0 h 843"/>
              <a:gd name="T22" fmla="*/ 2147483646 w 215"/>
              <a:gd name="T23" fmla="*/ 2147483646 h 843"/>
              <a:gd name="T24" fmla="*/ 2147483646 w 215"/>
              <a:gd name="T25" fmla="*/ 2147483646 h 843"/>
              <a:gd name="T26" fmla="*/ 2147483646 w 215"/>
              <a:gd name="T27" fmla="*/ 2147483646 h 843"/>
              <a:gd name="T28" fmla="*/ 2147483646 w 215"/>
              <a:gd name="T29" fmla="*/ 2147483646 h 843"/>
              <a:gd name="T30" fmla="*/ 2147483646 w 215"/>
              <a:gd name="T31" fmla="*/ 2147483646 h 843"/>
              <a:gd name="T32" fmla="*/ 0 w 215"/>
              <a:gd name="T33" fmla="*/ 2147483646 h 843"/>
              <a:gd name="T34" fmla="*/ 0 w 215"/>
              <a:gd name="T35" fmla="*/ 2147483646 h 843"/>
              <a:gd name="T36" fmla="*/ 2147483646 w 215"/>
              <a:gd name="T37" fmla="*/ 2147483646 h 843"/>
              <a:gd name="T38" fmla="*/ 2147483646 w 215"/>
              <a:gd name="T39" fmla="*/ 2147483646 h 843"/>
              <a:gd name="T40" fmla="*/ 2147483646 w 215"/>
              <a:gd name="T41" fmla="*/ 2147483646 h 843"/>
              <a:gd name="T42" fmla="*/ 2147483646 w 215"/>
              <a:gd name="T43" fmla="*/ 2147483646 h 843"/>
              <a:gd name="T44" fmla="*/ 2147483646 w 215"/>
              <a:gd name="T45" fmla="*/ 2147483646 h 843"/>
              <a:gd name="T46" fmla="*/ 2147483646 w 215"/>
              <a:gd name="T47" fmla="*/ 2147483646 h 843"/>
              <a:gd name="T48" fmla="*/ 2147483646 w 215"/>
              <a:gd name="T49" fmla="*/ 2147483646 h 843"/>
              <a:gd name="T50" fmla="*/ 2147483646 w 215"/>
              <a:gd name="T51" fmla="*/ 2147483646 h 843"/>
              <a:gd name="T52" fmla="*/ 2147483646 w 215"/>
              <a:gd name="T53" fmla="*/ 2147483646 h 843"/>
              <a:gd name="T54" fmla="*/ 2147483646 w 215"/>
              <a:gd name="T55" fmla="*/ 2147483646 h 843"/>
              <a:gd name="T56" fmla="*/ 2147483646 w 215"/>
              <a:gd name="T57" fmla="*/ 2147483646 h 843"/>
              <a:gd name="T58" fmla="*/ 2147483646 w 215"/>
              <a:gd name="T59" fmla="*/ 2147483646 h 843"/>
              <a:gd name="T60" fmla="*/ 2147483646 w 215"/>
              <a:gd name="T61" fmla="*/ 2147483646 h 843"/>
              <a:gd name="T62" fmla="*/ 2147483646 w 215"/>
              <a:gd name="T63" fmla="*/ 2147483646 h 843"/>
              <a:gd name="T64" fmla="*/ 2147483646 w 215"/>
              <a:gd name="T65" fmla="*/ 2147483646 h 843"/>
              <a:gd name="T66" fmla="*/ 2147483646 w 215"/>
              <a:gd name="T67" fmla="*/ 2147483646 h 843"/>
              <a:gd name="T68" fmla="*/ 2147483646 w 215"/>
              <a:gd name="T69" fmla="*/ 2147483646 h 84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15" h="843">
                <a:moveTo>
                  <a:pt x="215" y="20"/>
                </a:moveTo>
                <a:lnTo>
                  <a:pt x="214" y="19"/>
                </a:lnTo>
                <a:lnTo>
                  <a:pt x="211" y="18"/>
                </a:lnTo>
                <a:lnTo>
                  <a:pt x="205" y="15"/>
                </a:lnTo>
                <a:lnTo>
                  <a:pt x="197" y="12"/>
                </a:lnTo>
                <a:lnTo>
                  <a:pt x="187" y="9"/>
                </a:lnTo>
                <a:lnTo>
                  <a:pt x="176" y="6"/>
                </a:lnTo>
                <a:lnTo>
                  <a:pt x="163" y="4"/>
                </a:lnTo>
                <a:lnTo>
                  <a:pt x="149" y="1"/>
                </a:lnTo>
                <a:lnTo>
                  <a:pt x="133" y="0"/>
                </a:lnTo>
                <a:lnTo>
                  <a:pt x="115" y="0"/>
                </a:lnTo>
                <a:lnTo>
                  <a:pt x="98" y="1"/>
                </a:lnTo>
                <a:lnTo>
                  <a:pt x="79" y="5"/>
                </a:lnTo>
                <a:lnTo>
                  <a:pt x="60" y="10"/>
                </a:lnTo>
                <a:lnTo>
                  <a:pt x="40" y="18"/>
                </a:lnTo>
                <a:lnTo>
                  <a:pt x="21" y="27"/>
                </a:lnTo>
                <a:lnTo>
                  <a:pt x="0" y="40"/>
                </a:lnTo>
                <a:lnTo>
                  <a:pt x="0" y="843"/>
                </a:lnTo>
                <a:lnTo>
                  <a:pt x="1" y="843"/>
                </a:lnTo>
                <a:lnTo>
                  <a:pt x="6" y="843"/>
                </a:lnTo>
                <a:lnTo>
                  <a:pt x="12" y="842"/>
                </a:lnTo>
                <a:lnTo>
                  <a:pt x="21" y="841"/>
                </a:lnTo>
                <a:lnTo>
                  <a:pt x="30" y="840"/>
                </a:lnTo>
                <a:lnTo>
                  <a:pt x="43" y="838"/>
                </a:lnTo>
                <a:lnTo>
                  <a:pt x="56" y="835"/>
                </a:lnTo>
                <a:lnTo>
                  <a:pt x="71" y="831"/>
                </a:lnTo>
                <a:lnTo>
                  <a:pt x="87" y="826"/>
                </a:lnTo>
                <a:lnTo>
                  <a:pt x="105" y="821"/>
                </a:lnTo>
                <a:lnTo>
                  <a:pt x="123" y="814"/>
                </a:lnTo>
                <a:lnTo>
                  <a:pt x="141" y="806"/>
                </a:lnTo>
                <a:lnTo>
                  <a:pt x="159" y="797"/>
                </a:lnTo>
                <a:lnTo>
                  <a:pt x="179" y="786"/>
                </a:lnTo>
                <a:lnTo>
                  <a:pt x="197" y="774"/>
                </a:lnTo>
                <a:lnTo>
                  <a:pt x="215" y="760"/>
                </a:lnTo>
                <a:lnTo>
                  <a:pt x="215" y="2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6" name="Freeform 132"/>
          <p:cNvSpPr>
            <a:spLocks/>
          </p:cNvSpPr>
          <p:nvPr/>
        </p:nvSpPr>
        <p:spPr bwMode="auto">
          <a:xfrm>
            <a:off x="6524625" y="3708400"/>
            <a:ext cx="87313" cy="334963"/>
          </a:xfrm>
          <a:custGeom>
            <a:avLst/>
            <a:gdLst>
              <a:gd name="T0" fmla="*/ 2147483646 w 180"/>
              <a:gd name="T1" fmla="*/ 2147483646 h 685"/>
              <a:gd name="T2" fmla="*/ 2147483646 w 180"/>
              <a:gd name="T3" fmla="*/ 2147483646 h 685"/>
              <a:gd name="T4" fmla="*/ 2147483646 w 180"/>
              <a:gd name="T5" fmla="*/ 2147483646 h 685"/>
              <a:gd name="T6" fmla="*/ 2147483646 w 180"/>
              <a:gd name="T7" fmla="*/ 2147483646 h 685"/>
              <a:gd name="T8" fmla="*/ 2147483646 w 180"/>
              <a:gd name="T9" fmla="*/ 2147483646 h 685"/>
              <a:gd name="T10" fmla="*/ 2147483646 w 180"/>
              <a:gd name="T11" fmla="*/ 2147483646 h 685"/>
              <a:gd name="T12" fmla="*/ 2147483646 w 180"/>
              <a:gd name="T13" fmla="*/ 2147483646 h 685"/>
              <a:gd name="T14" fmla="*/ 2147483646 w 180"/>
              <a:gd name="T15" fmla="*/ 2147483646 h 685"/>
              <a:gd name="T16" fmla="*/ 2147483646 w 180"/>
              <a:gd name="T17" fmla="*/ 0 h 685"/>
              <a:gd name="T18" fmla="*/ 2147483646 w 180"/>
              <a:gd name="T19" fmla="*/ 0 h 685"/>
              <a:gd name="T20" fmla="*/ 2147483646 w 180"/>
              <a:gd name="T21" fmla="*/ 0 h 685"/>
              <a:gd name="T22" fmla="*/ 2147483646 w 180"/>
              <a:gd name="T23" fmla="*/ 2147483646 h 685"/>
              <a:gd name="T24" fmla="*/ 2147483646 w 180"/>
              <a:gd name="T25" fmla="*/ 2147483646 h 685"/>
              <a:gd name="T26" fmla="*/ 2147483646 w 180"/>
              <a:gd name="T27" fmla="*/ 2147483646 h 685"/>
              <a:gd name="T28" fmla="*/ 2147483646 w 180"/>
              <a:gd name="T29" fmla="*/ 2147483646 h 685"/>
              <a:gd name="T30" fmla="*/ 2147483646 w 180"/>
              <a:gd name="T31" fmla="*/ 2147483646 h 685"/>
              <a:gd name="T32" fmla="*/ 0 w 180"/>
              <a:gd name="T33" fmla="*/ 2147483646 h 685"/>
              <a:gd name="T34" fmla="*/ 0 w 180"/>
              <a:gd name="T35" fmla="*/ 2147483646 h 685"/>
              <a:gd name="T36" fmla="*/ 2147483646 w 180"/>
              <a:gd name="T37" fmla="*/ 2147483646 h 685"/>
              <a:gd name="T38" fmla="*/ 2147483646 w 180"/>
              <a:gd name="T39" fmla="*/ 2147483646 h 685"/>
              <a:gd name="T40" fmla="*/ 2147483646 w 180"/>
              <a:gd name="T41" fmla="*/ 2147483646 h 685"/>
              <a:gd name="T42" fmla="*/ 2147483646 w 180"/>
              <a:gd name="T43" fmla="*/ 2147483646 h 685"/>
              <a:gd name="T44" fmla="*/ 2147483646 w 180"/>
              <a:gd name="T45" fmla="*/ 2147483646 h 685"/>
              <a:gd name="T46" fmla="*/ 2147483646 w 180"/>
              <a:gd name="T47" fmla="*/ 2147483646 h 685"/>
              <a:gd name="T48" fmla="*/ 2147483646 w 180"/>
              <a:gd name="T49" fmla="*/ 2147483646 h 685"/>
              <a:gd name="T50" fmla="*/ 2147483646 w 180"/>
              <a:gd name="T51" fmla="*/ 2147483646 h 685"/>
              <a:gd name="T52" fmla="*/ 2147483646 w 180"/>
              <a:gd name="T53" fmla="*/ 2147483646 h 685"/>
              <a:gd name="T54" fmla="*/ 2147483646 w 180"/>
              <a:gd name="T55" fmla="*/ 2147483646 h 685"/>
              <a:gd name="T56" fmla="*/ 2147483646 w 180"/>
              <a:gd name="T57" fmla="*/ 2147483646 h 685"/>
              <a:gd name="T58" fmla="*/ 2147483646 w 180"/>
              <a:gd name="T59" fmla="*/ 2147483646 h 685"/>
              <a:gd name="T60" fmla="*/ 2147483646 w 180"/>
              <a:gd name="T61" fmla="*/ 2147483646 h 685"/>
              <a:gd name="T62" fmla="*/ 2147483646 w 180"/>
              <a:gd name="T63" fmla="*/ 2147483646 h 685"/>
              <a:gd name="T64" fmla="*/ 2147483646 w 180"/>
              <a:gd name="T65" fmla="*/ 2147483646 h 685"/>
              <a:gd name="T66" fmla="*/ 2147483646 w 180"/>
              <a:gd name="T67" fmla="*/ 2147483646 h 685"/>
              <a:gd name="T68" fmla="*/ 2147483646 w 180"/>
              <a:gd name="T69" fmla="*/ 2147483646 h 68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80" h="685">
                <a:moveTo>
                  <a:pt x="180" y="16"/>
                </a:moveTo>
                <a:lnTo>
                  <a:pt x="179" y="16"/>
                </a:lnTo>
                <a:lnTo>
                  <a:pt x="176" y="14"/>
                </a:lnTo>
                <a:lnTo>
                  <a:pt x="172" y="12"/>
                </a:lnTo>
                <a:lnTo>
                  <a:pt x="165" y="10"/>
                </a:lnTo>
                <a:lnTo>
                  <a:pt x="157" y="8"/>
                </a:lnTo>
                <a:lnTo>
                  <a:pt x="147" y="4"/>
                </a:lnTo>
                <a:lnTo>
                  <a:pt x="136" y="2"/>
                </a:lnTo>
                <a:lnTo>
                  <a:pt x="125" y="0"/>
                </a:lnTo>
                <a:lnTo>
                  <a:pt x="111" y="0"/>
                </a:lnTo>
                <a:lnTo>
                  <a:pt x="97" y="0"/>
                </a:lnTo>
                <a:lnTo>
                  <a:pt x="81" y="1"/>
                </a:lnTo>
                <a:lnTo>
                  <a:pt x="66" y="3"/>
                </a:lnTo>
                <a:lnTo>
                  <a:pt x="50" y="8"/>
                </a:lnTo>
                <a:lnTo>
                  <a:pt x="33" y="14"/>
                </a:lnTo>
                <a:lnTo>
                  <a:pt x="17" y="23"/>
                </a:lnTo>
                <a:lnTo>
                  <a:pt x="0" y="33"/>
                </a:lnTo>
                <a:lnTo>
                  <a:pt x="0" y="685"/>
                </a:lnTo>
                <a:lnTo>
                  <a:pt x="1" y="685"/>
                </a:lnTo>
                <a:lnTo>
                  <a:pt x="4" y="685"/>
                </a:lnTo>
                <a:lnTo>
                  <a:pt x="9" y="684"/>
                </a:lnTo>
                <a:lnTo>
                  <a:pt x="17" y="683"/>
                </a:lnTo>
                <a:lnTo>
                  <a:pt x="26" y="682"/>
                </a:lnTo>
                <a:lnTo>
                  <a:pt x="35" y="681"/>
                </a:lnTo>
                <a:lnTo>
                  <a:pt x="47" y="678"/>
                </a:lnTo>
                <a:lnTo>
                  <a:pt x="60" y="676"/>
                </a:lnTo>
                <a:lnTo>
                  <a:pt x="73" y="671"/>
                </a:lnTo>
                <a:lnTo>
                  <a:pt x="87" y="667"/>
                </a:lnTo>
                <a:lnTo>
                  <a:pt x="102" y="662"/>
                </a:lnTo>
                <a:lnTo>
                  <a:pt x="118" y="655"/>
                </a:lnTo>
                <a:lnTo>
                  <a:pt x="133" y="648"/>
                </a:lnTo>
                <a:lnTo>
                  <a:pt x="149" y="639"/>
                </a:lnTo>
                <a:lnTo>
                  <a:pt x="165" y="628"/>
                </a:lnTo>
                <a:lnTo>
                  <a:pt x="180" y="617"/>
                </a:lnTo>
                <a:lnTo>
                  <a:pt x="180" y="1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7" name="Freeform 133"/>
          <p:cNvSpPr>
            <a:spLocks/>
          </p:cNvSpPr>
          <p:nvPr/>
        </p:nvSpPr>
        <p:spPr bwMode="auto">
          <a:xfrm>
            <a:off x="6527800" y="3711575"/>
            <a:ext cx="71438" cy="260350"/>
          </a:xfrm>
          <a:custGeom>
            <a:avLst/>
            <a:gdLst>
              <a:gd name="T0" fmla="*/ 2147483646 w 146"/>
              <a:gd name="T1" fmla="*/ 2147483646 h 530"/>
              <a:gd name="T2" fmla="*/ 2147483646 w 146"/>
              <a:gd name="T3" fmla="*/ 2147483646 h 530"/>
              <a:gd name="T4" fmla="*/ 2147483646 w 146"/>
              <a:gd name="T5" fmla="*/ 2147483646 h 530"/>
              <a:gd name="T6" fmla="*/ 2147483646 w 146"/>
              <a:gd name="T7" fmla="*/ 2147483646 h 530"/>
              <a:gd name="T8" fmla="*/ 2147483646 w 146"/>
              <a:gd name="T9" fmla="*/ 2147483646 h 530"/>
              <a:gd name="T10" fmla="*/ 2147483646 w 146"/>
              <a:gd name="T11" fmla="*/ 0 h 530"/>
              <a:gd name="T12" fmla="*/ 2147483646 w 146"/>
              <a:gd name="T13" fmla="*/ 2147483646 h 530"/>
              <a:gd name="T14" fmla="*/ 2147483646 w 146"/>
              <a:gd name="T15" fmla="*/ 2147483646 h 530"/>
              <a:gd name="T16" fmla="*/ 0 w 146"/>
              <a:gd name="T17" fmla="*/ 2147483646 h 530"/>
              <a:gd name="T18" fmla="*/ 0 w 146"/>
              <a:gd name="T19" fmla="*/ 2147483646 h 530"/>
              <a:gd name="T20" fmla="*/ 2147483646 w 146"/>
              <a:gd name="T21" fmla="*/ 2147483646 h 530"/>
              <a:gd name="T22" fmla="*/ 2147483646 w 146"/>
              <a:gd name="T23" fmla="*/ 2147483646 h 530"/>
              <a:gd name="T24" fmla="*/ 2147483646 w 146"/>
              <a:gd name="T25" fmla="*/ 2147483646 h 530"/>
              <a:gd name="T26" fmla="*/ 2147483646 w 146"/>
              <a:gd name="T27" fmla="*/ 2147483646 h 530"/>
              <a:gd name="T28" fmla="*/ 2147483646 w 146"/>
              <a:gd name="T29" fmla="*/ 2147483646 h 530"/>
              <a:gd name="T30" fmla="*/ 2147483646 w 146"/>
              <a:gd name="T31" fmla="*/ 2147483646 h 530"/>
              <a:gd name="T32" fmla="*/ 2147483646 w 146"/>
              <a:gd name="T33" fmla="*/ 2147483646 h 530"/>
              <a:gd name="T34" fmla="*/ 2147483646 w 146"/>
              <a:gd name="T35" fmla="*/ 2147483646 h 530"/>
              <a:gd name="T36" fmla="*/ 2147483646 w 146"/>
              <a:gd name="T37" fmla="*/ 2147483646 h 5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6" h="530">
                <a:moveTo>
                  <a:pt x="146" y="14"/>
                </a:moveTo>
                <a:lnTo>
                  <a:pt x="143" y="12"/>
                </a:lnTo>
                <a:lnTo>
                  <a:pt x="134" y="8"/>
                </a:lnTo>
                <a:lnTo>
                  <a:pt x="120" y="4"/>
                </a:lnTo>
                <a:lnTo>
                  <a:pt x="101" y="1"/>
                </a:lnTo>
                <a:lnTo>
                  <a:pt x="79" y="0"/>
                </a:lnTo>
                <a:lnTo>
                  <a:pt x="54" y="3"/>
                </a:lnTo>
                <a:lnTo>
                  <a:pt x="27" y="11"/>
                </a:lnTo>
                <a:lnTo>
                  <a:pt x="0" y="27"/>
                </a:lnTo>
                <a:lnTo>
                  <a:pt x="0" y="530"/>
                </a:lnTo>
                <a:lnTo>
                  <a:pt x="3" y="530"/>
                </a:lnTo>
                <a:lnTo>
                  <a:pt x="14" y="529"/>
                </a:lnTo>
                <a:lnTo>
                  <a:pt x="29" y="526"/>
                </a:lnTo>
                <a:lnTo>
                  <a:pt x="49" y="521"/>
                </a:lnTo>
                <a:lnTo>
                  <a:pt x="71" y="514"/>
                </a:lnTo>
                <a:lnTo>
                  <a:pt x="96" y="505"/>
                </a:lnTo>
                <a:lnTo>
                  <a:pt x="121" y="492"/>
                </a:lnTo>
                <a:lnTo>
                  <a:pt x="146" y="475"/>
                </a:lnTo>
                <a:lnTo>
                  <a:pt x="146" y="1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8" name="Freeform 134"/>
          <p:cNvSpPr>
            <a:spLocks/>
          </p:cNvSpPr>
          <p:nvPr/>
        </p:nvSpPr>
        <p:spPr bwMode="auto">
          <a:xfrm>
            <a:off x="6532563" y="3714750"/>
            <a:ext cx="52387" cy="184150"/>
          </a:xfrm>
          <a:custGeom>
            <a:avLst/>
            <a:gdLst>
              <a:gd name="T0" fmla="*/ 2147483646 w 109"/>
              <a:gd name="T1" fmla="*/ 2147483646 h 373"/>
              <a:gd name="T2" fmla="*/ 2147483646 w 109"/>
              <a:gd name="T3" fmla="*/ 2147483646 h 373"/>
              <a:gd name="T4" fmla="*/ 2147483646 w 109"/>
              <a:gd name="T5" fmla="*/ 2147483646 h 373"/>
              <a:gd name="T6" fmla="*/ 2147483646 w 109"/>
              <a:gd name="T7" fmla="*/ 2147483646 h 373"/>
              <a:gd name="T8" fmla="*/ 2147483646 w 109"/>
              <a:gd name="T9" fmla="*/ 0 h 373"/>
              <a:gd name="T10" fmla="*/ 2147483646 w 109"/>
              <a:gd name="T11" fmla="*/ 0 h 373"/>
              <a:gd name="T12" fmla="*/ 2147483646 w 109"/>
              <a:gd name="T13" fmla="*/ 2147483646 h 373"/>
              <a:gd name="T14" fmla="*/ 2147483646 w 109"/>
              <a:gd name="T15" fmla="*/ 2147483646 h 373"/>
              <a:gd name="T16" fmla="*/ 0 w 109"/>
              <a:gd name="T17" fmla="*/ 2147483646 h 373"/>
              <a:gd name="T18" fmla="*/ 0 w 109"/>
              <a:gd name="T19" fmla="*/ 2147483646 h 373"/>
              <a:gd name="T20" fmla="*/ 2147483646 w 109"/>
              <a:gd name="T21" fmla="*/ 2147483646 h 373"/>
              <a:gd name="T22" fmla="*/ 2147483646 w 109"/>
              <a:gd name="T23" fmla="*/ 2147483646 h 373"/>
              <a:gd name="T24" fmla="*/ 2147483646 w 109"/>
              <a:gd name="T25" fmla="*/ 2147483646 h 373"/>
              <a:gd name="T26" fmla="*/ 2147483646 w 109"/>
              <a:gd name="T27" fmla="*/ 2147483646 h 373"/>
              <a:gd name="T28" fmla="*/ 2147483646 w 109"/>
              <a:gd name="T29" fmla="*/ 2147483646 h 373"/>
              <a:gd name="T30" fmla="*/ 2147483646 w 109"/>
              <a:gd name="T31" fmla="*/ 2147483646 h 373"/>
              <a:gd name="T32" fmla="*/ 2147483646 w 109"/>
              <a:gd name="T33" fmla="*/ 2147483646 h 373"/>
              <a:gd name="T34" fmla="*/ 2147483646 w 109"/>
              <a:gd name="T35" fmla="*/ 2147483646 h 373"/>
              <a:gd name="T36" fmla="*/ 2147483646 w 109"/>
              <a:gd name="T37" fmla="*/ 2147483646 h 373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09" h="373">
                <a:moveTo>
                  <a:pt x="109" y="10"/>
                </a:moveTo>
                <a:lnTo>
                  <a:pt x="107" y="9"/>
                </a:lnTo>
                <a:lnTo>
                  <a:pt x="100" y="6"/>
                </a:lnTo>
                <a:lnTo>
                  <a:pt x="89" y="2"/>
                </a:lnTo>
                <a:lnTo>
                  <a:pt x="75" y="0"/>
                </a:lnTo>
                <a:lnTo>
                  <a:pt x="59" y="0"/>
                </a:lnTo>
                <a:lnTo>
                  <a:pt x="39" y="2"/>
                </a:lnTo>
                <a:lnTo>
                  <a:pt x="20" y="9"/>
                </a:lnTo>
                <a:lnTo>
                  <a:pt x="0" y="21"/>
                </a:lnTo>
                <a:lnTo>
                  <a:pt x="0" y="373"/>
                </a:lnTo>
                <a:lnTo>
                  <a:pt x="2" y="373"/>
                </a:lnTo>
                <a:lnTo>
                  <a:pt x="9" y="372"/>
                </a:lnTo>
                <a:lnTo>
                  <a:pt x="21" y="369"/>
                </a:lnTo>
                <a:lnTo>
                  <a:pt x="36" y="366"/>
                </a:lnTo>
                <a:lnTo>
                  <a:pt x="53" y="362"/>
                </a:lnTo>
                <a:lnTo>
                  <a:pt x="72" y="354"/>
                </a:lnTo>
                <a:lnTo>
                  <a:pt x="90" y="343"/>
                </a:lnTo>
                <a:lnTo>
                  <a:pt x="109" y="331"/>
                </a:lnTo>
                <a:lnTo>
                  <a:pt x="109" y="1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9" name="Freeform 135"/>
          <p:cNvSpPr>
            <a:spLocks/>
          </p:cNvSpPr>
          <p:nvPr/>
        </p:nvSpPr>
        <p:spPr bwMode="auto">
          <a:xfrm>
            <a:off x="6535738" y="3719513"/>
            <a:ext cx="34925" cy="106362"/>
          </a:xfrm>
          <a:custGeom>
            <a:avLst/>
            <a:gdLst>
              <a:gd name="T0" fmla="*/ 2147483646 w 75"/>
              <a:gd name="T1" fmla="*/ 2147483646 h 216"/>
              <a:gd name="T2" fmla="*/ 2147483646 w 75"/>
              <a:gd name="T3" fmla="*/ 2147483646 h 216"/>
              <a:gd name="T4" fmla="*/ 2147483646 w 75"/>
              <a:gd name="T5" fmla="*/ 2147483646 h 216"/>
              <a:gd name="T6" fmla="*/ 2147483646 w 75"/>
              <a:gd name="T7" fmla="*/ 2147483646 h 216"/>
              <a:gd name="T8" fmla="*/ 2147483646 w 75"/>
              <a:gd name="T9" fmla="*/ 0 h 216"/>
              <a:gd name="T10" fmla="*/ 2147483646 w 75"/>
              <a:gd name="T11" fmla="*/ 0 h 216"/>
              <a:gd name="T12" fmla="*/ 2147483646 w 75"/>
              <a:gd name="T13" fmla="*/ 2147483646 h 216"/>
              <a:gd name="T14" fmla="*/ 2147483646 w 75"/>
              <a:gd name="T15" fmla="*/ 2147483646 h 216"/>
              <a:gd name="T16" fmla="*/ 0 w 75"/>
              <a:gd name="T17" fmla="*/ 2147483646 h 216"/>
              <a:gd name="T18" fmla="*/ 0 w 75"/>
              <a:gd name="T19" fmla="*/ 2147483646 h 216"/>
              <a:gd name="T20" fmla="*/ 2147483646 w 75"/>
              <a:gd name="T21" fmla="*/ 2147483646 h 216"/>
              <a:gd name="T22" fmla="*/ 2147483646 w 75"/>
              <a:gd name="T23" fmla="*/ 2147483646 h 216"/>
              <a:gd name="T24" fmla="*/ 2147483646 w 75"/>
              <a:gd name="T25" fmla="*/ 2147483646 h 216"/>
              <a:gd name="T26" fmla="*/ 2147483646 w 75"/>
              <a:gd name="T27" fmla="*/ 2147483646 h 216"/>
              <a:gd name="T28" fmla="*/ 2147483646 w 75"/>
              <a:gd name="T29" fmla="*/ 2147483646 h 216"/>
              <a:gd name="T30" fmla="*/ 2147483646 w 75"/>
              <a:gd name="T31" fmla="*/ 2147483646 h 216"/>
              <a:gd name="T32" fmla="*/ 2147483646 w 75"/>
              <a:gd name="T33" fmla="*/ 2147483646 h 216"/>
              <a:gd name="T34" fmla="*/ 2147483646 w 75"/>
              <a:gd name="T35" fmla="*/ 2147483646 h 216"/>
              <a:gd name="T36" fmla="*/ 2147483646 w 75"/>
              <a:gd name="T37" fmla="*/ 2147483646 h 21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75" h="216">
                <a:moveTo>
                  <a:pt x="75" y="6"/>
                </a:moveTo>
                <a:lnTo>
                  <a:pt x="73" y="5"/>
                </a:lnTo>
                <a:lnTo>
                  <a:pt x="69" y="4"/>
                </a:lnTo>
                <a:lnTo>
                  <a:pt x="61" y="2"/>
                </a:lnTo>
                <a:lnTo>
                  <a:pt x="52" y="0"/>
                </a:lnTo>
                <a:lnTo>
                  <a:pt x="41" y="0"/>
                </a:lnTo>
                <a:lnTo>
                  <a:pt x="28" y="1"/>
                </a:lnTo>
                <a:lnTo>
                  <a:pt x="14" y="6"/>
                </a:lnTo>
                <a:lnTo>
                  <a:pt x="0" y="14"/>
                </a:lnTo>
                <a:lnTo>
                  <a:pt x="0" y="216"/>
                </a:lnTo>
                <a:lnTo>
                  <a:pt x="2" y="216"/>
                </a:lnTo>
                <a:lnTo>
                  <a:pt x="7" y="215"/>
                </a:lnTo>
                <a:lnTo>
                  <a:pt x="15" y="214"/>
                </a:lnTo>
                <a:lnTo>
                  <a:pt x="25" y="211"/>
                </a:lnTo>
                <a:lnTo>
                  <a:pt x="37" y="208"/>
                </a:lnTo>
                <a:lnTo>
                  <a:pt x="50" y="203"/>
                </a:lnTo>
                <a:lnTo>
                  <a:pt x="63" y="195"/>
                </a:lnTo>
                <a:lnTo>
                  <a:pt x="75" y="187"/>
                </a:lnTo>
                <a:lnTo>
                  <a:pt x="75" y="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0" name="Freeform 136"/>
          <p:cNvSpPr>
            <a:spLocks/>
          </p:cNvSpPr>
          <p:nvPr/>
        </p:nvSpPr>
        <p:spPr bwMode="auto">
          <a:xfrm>
            <a:off x="6973888" y="4022725"/>
            <a:ext cx="53975" cy="55563"/>
          </a:xfrm>
          <a:custGeom>
            <a:avLst/>
            <a:gdLst>
              <a:gd name="T0" fmla="*/ 2147483646 w 110"/>
              <a:gd name="T1" fmla="*/ 2147483646 h 111"/>
              <a:gd name="T2" fmla="*/ 2147483646 w 110"/>
              <a:gd name="T3" fmla="*/ 2147483646 h 111"/>
              <a:gd name="T4" fmla="*/ 2147483646 w 110"/>
              <a:gd name="T5" fmla="*/ 2147483646 h 111"/>
              <a:gd name="T6" fmla="*/ 2147483646 w 110"/>
              <a:gd name="T7" fmla="*/ 2147483646 h 111"/>
              <a:gd name="T8" fmla="*/ 2147483646 w 110"/>
              <a:gd name="T9" fmla="*/ 2147483646 h 111"/>
              <a:gd name="T10" fmla="*/ 2147483646 w 110"/>
              <a:gd name="T11" fmla="*/ 2147483646 h 111"/>
              <a:gd name="T12" fmla="*/ 2147483646 w 110"/>
              <a:gd name="T13" fmla="*/ 2147483646 h 111"/>
              <a:gd name="T14" fmla="*/ 2147483646 w 110"/>
              <a:gd name="T15" fmla="*/ 2147483646 h 111"/>
              <a:gd name="T16" fmla="*/ 2147483646 w 110"/>
              <a:gd name="T17" fmla="*/ 2147483646 h 111"/>
              <a:gd name="T18" fmla="*/ 2147483646 w 110"/>
              <a:gd name="T19" fmla="*/ 2147483646 h 111"/>
              <a:gd name="T20" fmla="*/ 2147483646 w 110"/>
              <a:gd name="T21" fmla="*/ 2147483646 h 111"/>
              <a:gd name="T22" fmla="*/ 2147483646 w 110"/>
              <a:gd name="T23" fmla="*/ 2147483646 h 111"/>
              <a:gd name="T24" fmla="*/ 2147483646 w 110"/>
              <a:gd name="T25" fmla="*/ 2147483646 h 111"/>
              <a:gd name="T26" fmla="*/ 2147483646 w 110"/>
              <a:gd name="T27" fmla="*/ 2147483646 h 111"/>
              <a:gd name="T28" fmla="*/ 2147483646 w 110"/>
              <a:gd name="T29" fmla="*/ 2147483646 h 111"/>
              <a:gd name="T30" fmla="*/ 2147483646 w 110"/>
              <a:gd name="T31" fmla="*/ 2147483646 h 111"/>
              <a:gd name="T32" fmla="*/ 2147483646 w 110"/>
              <a:gd name="T33" fmla="*/ 0 h 111"/>
              <a:gd name="T34" fmla="*/ 2147483646 w 110"/>
              <a:gd name="T35" fmla="*/ 2147483646 h 111"/>
              <a:gd name="T36" fmla="*/ 2147483646 w 110"/>
              <a:gd name="T37" fmla="*/ 2147483646 h 111"/>
              <a:gd name="T38" fmla="*/ 2147483646 w 110"/>
              <a:gd name="T39" fmla="*/ 2147483646 h 111"/>
              <a:gd name="T40" fmla="*/ 2147483646 w 110"/>
              <a:gd name="T41" fmla="*/ 2147483646 h 111"/>
              <a:gd name="T42" fmla="*/ 2147483646 w 110"/>
              <a:gd name="T43" fmla="*/ 2147483646 h 111"/>
              <a:gd name="T44" fmla="*/ 2147483646 w 110"/>
              <a:gd name="T45" fmla="*/ 2147483646 h 111"/>
              <a:gd name="T46" fmla="*/ 2147483646 w 110"/>
              <a:gd name="T47" fmla="*/ 2147483646 h 111"/>
              <a:gd name="T48" fmla="*/ 0 w 110"/>
              <a:gd name="T49" fmla="*/ 2147483646 h 111"/>
              <a:gd name="T50" fmla="*/ 2147483646 w 110"/>
              <a:gd name="T51" fmla="*/ 2147483646 h 111"/>
              <a:gd name="T52" fmla="*/ 2147483646 w 110"/>
              <a:gd name="T53" fmla="*/ 2147483646 h 111"/>
              <a:gd name="T54" fmla="*/ 2147483646 w 110"/>
              <a:gd name="T55" fmla="*/ 2147483646 h 111"/>
              <a:gd name="T56" fmla="*/ 2147483646 w 110"/>
              <a:gd name="T57" fmla="*/ 2147483646 h 111"/>
              <a:gd name="T58" fmla="*/ 2147483646 w 110"/>
              <a:gd name="T59" fmla="*/ 2147483646 h 111"/>
              <a:gd name="T60" fmla="*/ 2147483646 w 110"/>
              <a:gd name="T61" fmla="*/ 2147483646 h 111"/>
              <a:gd name="T62" fmla="*/ 2147483646 w 110"/>
              <a:gd name="T63" fmla="*/ 2147483646 h 111"/>
              <a:gd name="T64" fmla="*/ 2147483646 w 110"/>
              <a:gd name="T65" fmla="*/ 2147483646 h 11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10" h="111">
                <a:moveTo>
                  <a:pt x="55" y="111"/>
                </a:moveTo>
                <a:lnTo>
                  <a:pt x="66" y="110"/>
                </a:lnTo>
                <a:lnTo>
                  <a:pt x="76" y="106"/>
                </a:lnTo>
                <a:lnTo>
                  <a:pt x="85" y="101"/>
                </a:lnTo>
                <a:lnTo>
                  <a:pt x="94" y="94"/>
                </a:lnTo>
                <a:lnTo>
                  <a:pt x="100" y="86"/>
                </a:lnTo>
                <a:lnTo>
                  <a:pt x="106" y="77"/>
                </a:lnTo>
                <a:lnTo>
                  <a:pt x="109" y="66"/>
                </a:lnTo>
                <a:lnTo>
                  <a:pt x="110" y="56"/>
                </a:lnTo>
                <a:lnTo>
                  <a:pt x="109" y="44"/>
                </a:lnTo>
                <a:lnTo>
                  <a:pt x="106" y="34"/>
                </a:lnTo>
                <a:lnTo>
                  <a:pt x="100" y="24"/>
                </a:lnTo>
                <a:lnTo>
                  <a:pt x="94" y="17"/>
                </a:lnTo>
                <a:lnTo>
                  <a:pt x="85" y="9"/>
                </a:lnTo>
                <a:lnTo>
                  <a:pt x="76" y="5"/>
                </a:lnTo>
                <a:lnTo>
                  <a:pt x="66" y="2"/>
                </a:lnTo>
                <a:lnTo>
                  <a:pt x="55" y="0"/>
                </a:lnTo>
                <a:lnTo>
                  <a:pt x="44" y="2"/>
                </a:lnTo>
                <a:lnTo>
                  <a:pt x="33" y="5"/>
                </a:lnTo>
                <a:lnTo>
                  <a:pt x="25" y="9"/>
                </a:lnTo>
                <a:lnTo>
                  <a:pt x="16" y="17"/>
                </a:lnTo>
                <a:lnTo>
                  <a:pt x="10" y="24"/>
                </a:lnTo>
                <a:lnTo>
                  <a:pt x="4" y="34"/>
                </a:lnTo>
                <a:lnTo>
                  <a:pt x="1" y="44"/>
                </a:lnTo>
                <a:lnTo>
                  <a:pt x="0" y="56"/>
                </a:lnTo>
                <a:lnTo>
                  <a:pt x="1" y="66"/>
                </a:lnTo>
                <a:lnTo>
                  <a:pt x="4" y="77"/>
                </a:lnTo>
                <a:lnTo>
                  <a:pt x="10" y="86"/>
                </a:lnTo>
                <a:lnTo>
                  <a:pt x="16" y="94"/>
                </a:lnTo>
                <a:lnTo>
                  <a:pt x="25" y="101"/>
                </a:lnTo>
                <a:lnTo>
                  <a:pt x="33" y="106"/>
                </a:lnTo>
                <a:lnTo>
                  <a:pt x="44" y="110"/>
                </a:lnTo>
                <a:lnTo>
                  <a:pt x="55" y="11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1" name="Freeform 137"/>
          <p:cNvSpPr>
            <a:spLocks/>
          </p:cNvSpPr>
          <p:nvPr/>
        </p:nvSpPr>
        <p:spPr bwMode="auto">
          <a:xfrm>
            <a:off x="6810375" y="4024313"/>
            <a:ext cx="26988" cy="26987"/>
          </a:xfrm>
          <a:custGeom>
            <a:avLst/>
            <a:gdLst>
              <a:gd name="T0" fmla="*/ 2147483646 w 55"/>
              <a:gd name="T1" fmla="*/ 2147483646 h 55"/>
              <a:gd name="T2" fmla="*/ 2147483646 w 55"/>
              <a:gd name="T3" fmla="*/ 2147483646 h 55"/>
              <a:gd name="T4" fmla="*/ 2147483646 w 55"/>
              <a:gd name="T5" fmla="*/ 2147483646 h 55"/>
              <a:gd name="T6" fmla="*/ 2147483646 w 55"/>
              <a:gd name="T7" fmla="*/ 2147483646 h 55"/>
              <a:gd name="T8" fmla="*/ 2147483646 w 55"/>
              <a:gd name="T9" fmla="*/ 2147483646 h 55"/>
              <a:gd name="T10" fmla="*/ 2147483646 w 55"/>
              <a:gd name="T11" fmla="*/ 2147483646 h 55"/>
              <a:gd name="T12" fmla="*/ 2147483646 w 55"/>
              <a:gd name="T13" fmla="*/ 2147483646 h 55"/>
              <a:gd name="T14" fmla="*/ 2147483646 w 55"/>
              <a:gd name="T15" fmla="*/ 2147483646 h 55"/>
              <a:gd name="T16" fmla="*/ 2147483646 w 55"/>
              <a:gd name="T17" fmla="*/ 0 h 55"/>
              <a:gd name="T18" fmla="*/ 2147483646 w 55"/>
              <a:gd name="T19" fmla="*/ 2147483646 h 55"/>
              <a:gd name="T20" fmla="*/ 2147483646 w 55"/>
              <a:gd name="T21" fmla="*/ 2147483646 h 55"/>
              <a:gd name="T22" fmla="*/ 2147483646 w 55"/>
              <a:gd name="T23" fmla="*/ 2147483646 h 55"/>
              <a:gd name="T24" fmla="*/ 0 w 55"/>
              <a:gd name="T25" fmla="*/ 2147483646 h 55"/>
              <a:gd name="T26" fmla="*/ 2147483646 w 55"/>
              <a:gd name="T27" fmla="*/ 2147483646 h 55"/>
              <a:gd name="T28" fmla="*/ 2147483646 w 55"/>
              <a:gd name="T29" fmla="*/ 2147483646 h 55"/>
              <a:gd name="T30" fmla="*/ 2147483646 w 55"/>
              <a:gd name="T31" fmla="*/ 2147483646 h 55"/>
              <a:gd name="T32" fmla="*/ 2147483646 w 55"/>
              <a:gd name="T33" fmla="*/ 2147483646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5" h="55">
                <a:moveTo>
                  <a:pt x="27" y="55"/>
                </a:moveTo>
                <a:lnTo>
                  <a:pt x="38" y="53"/>
                </a:lnTo>
                <a:lnTo>
                  <a:pt x="48" y="46"/>
                </a:lnTo>
                <a:lnTo>
                  <a:pt x="53" y="37"/>
                </a:lnTo>
                <a:lnTo>
                  <a:pt x="55" y="27"/>
                </a:lnTo>
                <a:lnTo>
                  <a:pt x="53" y="16"/>
                </a:lnTo>
                <a:lnTo>
                  <a:pt x="48" y="7"/>
                </a:lnTo>
                <a:lnTo>
                  <a:pt x="38" y="2"/>
                </a:lnTo>
                <a:lnTo>
                  <a:pt x="27" y="0"/>
                </a:lnTo>
                <a:lnTo>
                  <a:pt x="16" y="2"/>
                </a:lnTo>
                <a:lnTo>
                  <a:pt x="8" y="7"/>
                </a:lnTo>
                <a:lnTo>
                  <a:pt x="2" y="16"/>
                </a:lnTo>
                <a:lnTo>
                  <a:pt x="0" y="27"/>
                </a:lnTo>
                <a:lnTo>
                  <a:pt x="2" y="37"/>
                </a:lnTo>
                <a:lnTo>
                  <a:pt x="8" y="46"/>
                </a:lnTo>
                <a:lnTo>
                  <a:pt x="16" y="53"/>
                </a:lnTo>
                <a:lnTo>
                  <a:pt x="27" y="5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2" name="Freeform 138"/>
          <p:cNvSpPr>
            <a:spLocks/>
          </p:cNvSpPr>
          <p:nvPr/>
        </p:nvSpPr>
        <p:spPr bwMode="auto">
          <a:xfrm>
            <a:off x="6856413" y="4025900"/>
            <a:ext cx="26987" cy="26988"/>
          </a:xfrm>
          <a:custGeom>
            <a:avLst/>
            <a:gdLst>
              <a:gd name="T0" fmla="*/ 2147483646 w 55"/>
              <a:gd name="T1" fmla="*/ 2147483646 h 55"/>
              <a:gd name="T2" fmla="*/ 2147483646 w 55"/>
              <a:gd name="T3" fmla="*/ 2147483646 h 55"/>
              <a:gd name="T4" fmla="*/ 2147483646 w 55"/>
              <a:gd name="T5" fmla="*/ 2147483646 h 55"/>
              <a:gd name="T6" fmla="*/ 2147483646 w 55"/>
              <a:gd name="T7" fmla="*/ 2147483646 h 55"/>
              <a:gd name="T8" fmla="*/ 2147483646 w 55"/>
              <a:gd name="T9" fmla="*/ 2147483646 h 55"/>
              <a:gd name="T10" fmla="*/ 2147483646 w 55"/>
              <a:gd name="T11" fmla="*/ 2147483646 h 55"/>
              <a:gd name="T12" fmla="*/ 2147483646 w 55"/>
              <a:gd name="T13" fmla="*/ 2147483646 h 55"/>
              <a:gd name="T14" fmla="*/ 2147483646 w 55"/>
              <a:gd name="T15" fmla="*/ 2147483646 h 55"/>
              <a:gd name="T16" fmla="*/ 2147483646 w 55"/>
              <a:gd name="T17" fmla="*/ 0 h 55"/>
              <a:gd name="T18" fmla="*/ 2147483646 w 55"/>
              <a:gd name="T19" fmla="*/ 2147483646 h 55"/>
              <a:gd name="T20" fmla="*/ 2147483646 w 55"/>
              <a:gd name="T21" fmla="*/ 2147483646 h 55"/>
              <a:gd name="T22" fmla="*/ 2147483646 w 55"/>
              <a:gd name="T23" fmla="*/ 2147483646 h 55"/>
              <a:gd name="T24" fmla="*/ 0 w 55"/>
              <a:gd name="T25" fmla="*/ 2147483646 h 55"/>
              <a:gd name="T26" fmla="*/ 2147483646 w 55"/>
              <a:gd name="T27" fmla="*/ 2147483646 h 55"/>
              <a:gd name="T28" fmla="*/ 2147483646 w 55"/>
              <a:gd name="T29" fmla="*/ 2147483646 h 55"/>
              <a:gd name="T30" fmla="*/ 2147483646 w 55"/>
              <a:gd name="T31" fmla="*/ 2147483646 h 55"/>
              <a:gd name="T32" fmla="*/ 2147483646 w 55"/>
              <a:gd name="T33" fmla="*/ 2147483646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5" h="55">
                <a:moveTo>
                  <a:pt x="28" y="55"/>
                </a:moveTo>
                <a:lnTo>
                  <a:pt x="39" y="53"/>
                </a:lnTo>
                <a:lnTo>
                  <a:pt x="47" y="47"/>
                </a:lnTo>
                <a:lnTo>
                  <a:pt x="53" y="39"/>
                </a:lnTo>
                <a:lnTo>
                  <a:pt x="55" y="28"/>
                </a:lnTo>
                <a:lnTo>
                  <a:pt x="53" y="17"/>
                </a:lnTo>
                <a:lnTo>
                  <a:pt x="47" y="8"/>
                </a:lnTo>
                <a:lnTo>
                  <a:pt x="39" y="2"/>
                </a:lnTo>
                <a:lnTo>
                  <a:pt x="28" y="0"/>
                </a:lnTo>
                <a:lnTo>
                  <a:pt x="17" y="2"/>
                </a:lnTo>
                <a:lnTo>
                  <a:pt x="9" y="8"/>
                </a:lnTo>
                <a:lnTo>
                  <a:pt x="2" y="17"/>
                </a:lnTo>
                <a:lnTo>
                  <a:pt x="0" y="28"/>
                </a:lnTo>
                <a:lnTo>
                  <a:pt x="2" y="39"/>
                </a:lnTo>
                <a:lnTo>
                  <a:pt x="9" y="47"/>
                </a:lnTo>
                <a:lnTo>
                  <a:pt x="17" y="53"/>
                </a:lnTo>
                <a:lnTo>
                  <a:pt x="28" y="5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3" name="Freeform 139"/>
          <p:cNvSpPr>
            <a:spLocks/>
          </p:cNvSpPr>
          <p:nvPr/>
        </p:nvSpPr>
        <p:spPr bwMode="auto">
          <a:xfrm>
            <a:off x="6677025" y="3656013"/>
            <a:ext cx="76200" cy="368300"/>
          </a:xfrm>
          <a:custGeom>
            <a:avLst/>
            <a:gdLst>
              <a:gd name="T0" fmla="*/ 2147483646 w 156"/>
              <a:gd name="T1" fmla="*/ 2147483646 h 752"/>
              <a:gd name="T2" fmla="*/ 2147483646 w 156"/>
              <a:gd name="T3" fmla="*/ 2147483646 h 752"/>
              <a:gd name="T4" fmla="*/ 2147483646 w 156"/>
              <a:gd name="T5" fmla="*/ 2147483646 h 752"/>
              <a:gd name="T6" fmla="*/ 2147483646 w 156"/>
              <a:gd name="T7" fmla="*/ 2147483646 h 752"/>
              <a:gd name="T8" fmla="*/ 2147483646 w 156"/>
              <a:gd name="T9" fmla="*/ 2147483646 h 752"/>
              <a:gd name="T10" fmla="*/ 0 w 156"/>
              <a:gd name="T11" fmla="*/ 2147483646 h 752"/>
              <a:gd name="T12" fmla="*/ 2147483646 w 156"/>
              <a:gd name="T13" fmla="*/ 2147483646 h 752"/>
              <a:gd name="T14" fmla="*/ 2147483646 w 156"/>
              <a:gd name="T15" fmla="*/ 2147483646 h 752"/>
              <a:gd name="T16" fmla="*/ 2147483646 w 156"/>
              <a:gd name="T17" fmla="*/ 2147483646 h 752"/>
              <a:gd name="T18" fmla="*/ 2147483646 w 156"/>
              <a:gd name="T19" fmla="*/ 2147483646 h 752"/>
              <a:gd name="T20" fmla="*/ 2147483646 w 156"/>
              <a:gd name="T21" fmla="*/ 2147483646 h 752"/>
              <a:gd name="T22" fmla="*/ 2147483646 w 156"/>
              <a:gd name="T23" fmla="*/ 2147483646 h 752"/>
              <a:gd name="T24" fmla="*/ 2147483646 w 156"/>
              <a:gd name="T25" fmla="*/ 2147483646 h 752"/>
              <a:gd name="T26" fmla="*/ 2147483646 w 156"/>
              <a:gd name="T27" fmla="*/ 2147483646 h 752"/>
              <a:gd name="T28" fmla="*/ 2147483646 w 156"/>
              <a:gd name="T29" fmla="*/ 2147483646 h 752"/>
              <a:gd name="T30" fmla="*/ 2147483646 w 156"/>
              <a:gd name="T31" fmla="*/ 2147483646 h 752"/>
              <a:gd name="T32" fmla="*/ 2147483646 w 156"/>
              <a:gd name="T33" fmla="*/ 2147483646 h 752"/>
              <a:gd name="T34" fmla="*/ 2147483646 w 156"/>
              <a:gd name="T35" fmla="*/ 2147483646 h 752"/>
              <a:gd name="T36" fmla="*/ 2147483646 w 156"/>
              <a:gd name="T37" fmla="*/ 2147483646 h 752"/>
              <a:gd name="T38" fmla="*/ 2147483646 w 156"/>
              <a:gd name="T39" fmla="*/ 2147483646 h 752"/>
              <a:gd name="T40" fmla="*/ 2147483646 w 156"/>
              <a:gd name="T41" fmla="*/ 2147483646 h 752"/>
              <a:gd name="T42" fmla="*/ 2147483646 w 156"/>
              <a:gd name="T43" fmla="*/ 0 h 752"/>
              <a:gd name="T44" fmla="*/ 2147483646 w 156"/>
              <a:gd name="T45" fmla="*/ 0 h 752"/>
              <a:gd name="T46" fmla="*/ 2147483646 w 156"/>
              <a:gd name="T47" fmla="*/ 2147483646 h 752"/>
              <a:gd name="T48" fmla="*/ 2147483646 w 156"/>
              <a:gd name="T49" fmla="*/ 2147483646 h 752"/>
              <a:gd name="T50" fmla="*/ 2147483646 w 156"/>
              <a:gd name="T51" fmla="*/ 2147483646 h 752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56" h="752">
                <a:moveTo>
                  <a:pt x="48" y="15"/>
                </a:moveTo>
                <a:lnTo>
                  <a:pt x="44" y="30"/>
                </a:lnTo>
                <a:lnTo>
                  <a:pt x="33" y="73"/>
                </a:lnTo>
                <a:lnTo>
                  <a:pt x="19" y="140"/>
                </a:lnTo>
                <a:lnTo>
                  <a:pt x="7" y="229"/>
                </a:lnTo>
                <a:lnTo>
                  <a:pt x="0" y="337"/>
                </a:lnTo>
                <a:lnTo>
                  <a:pt x="1" y="462"/>
                </a:lnTo>
                <a:lnTo>
                  <a:pt x="14" y="602"/>
                </a:lnTo>
                <a:lnTo>
                  <a:pt x="43" y="752"/>
                </a:lnTo>
                <a:lnTo>
                  <a:pt x="150" y="746"/>
                </a:lnTo>
                <a:lnTo>
                  <a:pt x="146" y="724"/>
                </a:lnTo>
                <a:lnTo>
                  <a:pt x="135" y="663"/>
                </a:lnTo>
                <a:lnTo>
                  <a:pt x="123" y="574"/>
                </a:lnTo>
                <a:lnTo>
                  <a:pt x="111" y="463"/>
                </a:lnTo>
                <a:lnTo>
                  <a:pt x="104" y="342"/>
                </a:lnTo>
                <a:lnTo>
                  <a:pt x="107" y="220"/>
                </a:lnTo>
                <a:lnTo>
                  <a:pt x="124" y="106"/>
                </a:lnTo>
                <a:lnTo>
                  <a:pt x="156" y="9"/>
                </a:lnTo>
                <a:lnTo>
                  <a:pt x="156" y="8"/>
                </a:lnTo>
                <a:lnTo>
                  <a:pt x="156" y="6"/>
                </a:lnTo>
                <a:lnTo>
                  <a:pt x="154" y="4"/>
                </a:lnTo>
                <a:lnTo>
                  <a:pt x="147" y="0"/>
                </a:lnTo>
                <a:lnTo>
                  <a:pt x="134" y="0"/>
                </a:lnTo>
                <a:lnTo>
                  <a:pt x="115" y="1"/>
                </a:lnTo>
                <a:lnTo>
                  <a:pt x="87" y="7"/>
                </a:lnTo>
                <a:lnTo>
                  <a:pt x="48" y="1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4" name="Freeform 140"/>
          <p:cNvSpPr>
            <a:spLocks/>
          </p:cNvSpPr>
          <p:nvPr/>
        </p:nvSpPr>
        <p:spPr bwMode="auto">
          <a:xfrm>
            <a:off x="7067550" y="3609975"/>
            <a:ext cx="103188" cy="411163"/>
          </a:xfrm>
          <a:custGeom>
            <a:avLst/>
            <a:gdLst>
              <a:gd name="T0" fmla="*/ 2147483646 w 212"/>
              <a:gd name="T1" fmla="*/ 2147483646 h 839"/>
              <a:gd name="T2" fmla="*/ 2147483646 w 212"/>
              <a:gd name="T3" fmla="*/ 2147483646 h 839"/>
              <a:gd name="T4" fmla="*/ 2147483646 w 212"/>
              <a:gd name="T5" fmla="*/ 2147483646 h 839"/>
              <a:gd name="T6" fmla="*/ 2147483646 w 212"/>
              <a:gd name="T7" fmla="*/ 2147483646 h 839"/>
              <a:gd name="T8" fmla="*/ 2147483646 w 212"/>
              <a:gd name="T9" fmla="*/ 2147483646 h 839"/>
              <a:gd name="T10" fmla="*/ 2147483646 w 212"/>
              <a:gd name="T11" fmla="*/ 2147483646 h 839"/>
              <a:gd name="T12" fmla="*/ 2147483646 w 212"/>
              <a:gd name="T13" fmla="*/ 2147483646 h 839"/>
              <a:gd name="T14" fmla="*/ 2147483646 w 212"/>
              <a:gd name="T15" fmla="*/ 2147483646 h 839"/>
              <a:gd name="T16" fmla="*/ 2147483646 w 212"/>
              <a:gd name="T17" fmla="*/ 2147483646 h 839"/>
              <a:gd name="T18" fmla="*/ 2147483646 w 212"/>
              <a:gd name="T19" fmla="*/ 2147483646 h 839"/>
              <a:gd name="T20" fmla="*/ 2147483646 w 212"/>
              <a:gd name="T21" fmla="*/ 2147483646 h 839"/>
              <a:gd name="T22" fmla="*/ 2147483646 w 212"/>
              <a:gd name="T23" fmla="*/ 2147483646 h 839"/>
              <a:gd name="T24" fmla="*/ 2147483646 w 212"/>
              <a:gd name="T25" fmla="*/ 2147483646 h 839"/>
              <a:gd name="T26" fmla="*/ 2147483646 w 212"/>
              <a:gd name="T27" fmla="*/ 2147483646 h 839"/>
              <a:gd name="T28" fmla="*/ 0 w 212"/>
              <a:gd name="T29" fmla="*/ 2147483646 h 839"/>
              <a:gd name="T30" fmla="*/ 2147483646 w 212"/>
              <a:gd name="T31" fmla="*/ 2147483646 h 839"/>
              <a:gd name="T32" fmla="*/ 2147483646 w 212"/>
              <a:gd name="T33" fmla="*/ 2147483646 h 839"/>
              <a:gd name="T34" fmla="*/ 2147483646 w 212"/>
              <a:gd name="T35" fmla="*/ 0 h 839"/>
              <a:gd name="T36" fmla="*/ 2147483646 w 212"/>
              <a:gd name="T37" fmla="*/ 2147483646 h 83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12" h="839">
                <a:moveTo>
                  <a:pt x="212" y="6"/>
                </a:moveTo>
                <a:lnTo>
                  <a:pt x="206" y="11"/>
                </a:lnTo>
                <a:lnTo>
                  <a:pt x="192" y="33"/>
                </a:lnTo>
                <a:lnTo>
                  <a:pt x="174" y="77"/>
                </a:lnTo>
                <a:lnTo>
                  <a:pt x="156" y="148"/>
                </a:lnTo>
                <a:lnTo>
                  <a:pt x="141" y="254"/>
                </a:lnTo>
                <a:lnTo>
                  <a:pt x="133" y="401"/>
                </a:lnTo>
                <a:lnTo>
                  <a:pt x="137" y="593"/>
                </a:lnTo>
                <a:lnTo>
                  <a:pt x="158" y="839"/>
                </a:lnTo>
                <a:lnTo>
                  <a:pt x="38" y="839"/>
                </a:lnTo>
                <a:lnTo>
                  <a:pt x="34" y="814"/>
                </a:lnTo>
                <a:lnTo>
                  <a:pt x="24" y="746"/>
                </a:lnTo>
                <a:lnTo>
                  <a:pt x="12" y="645"/>
                </a:lnTo>
                <a:lnTo>
                  <a:pt x="3" y="521"/>
                </a:lnTo>
                <a:lnTo>
                  <a:pt x="0" y="384"/>
                </a:lnTo>
                <a:lnTo>
                  <a:pt x="6" y="244"/>
                </a:lnTo>
                <a:lnTo>
                  <a:pt x="29" y="114"/>
                </a:lnTo>
                <a:lnTo>
                  <a:pt x="68" y="0"/>
                </a:lnTo>
                <a:lnTo>
                  <a:pt x="212" y="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5" name="Freeform 141"/>
          <p:cNvSpPr>
            <a:spLocks/>
          </p:cNvSpPr>
          <p:nvPr/>
        </p:nvSpPr>
        <p:spPr bwMode="auto">
          <a:xfrm>
            <a:off x="6680200" y="3678238"/>
            <a:ext cx="66675" cy="322262"/>
          </a:xfrm>
          <a:custGeom>
            <a:avLst/>
            <a:gdLst>
              <a:gd name="T0" fmla="*/ 2147483646 w 137"/>
              <a:gd name="T1" fmla="*/ 2147483646 h 656"/>
              <a:gd name="T2" fmla="*/ 2147483646 w 137"/>
              <a:gd name="T3" fmla="*/ 2147483646 h 656"/>
              <a:gd name="T4" fmla="*/ 2147483646 w 137"/>
              <a:gd name="T5" fmla="*/ 2147483646 h 656"/>
              <a:gd name="T6" fmla="*/ 2147483646 w 137"/>
              <a:gd name="T7" fmla="*/ 2147483646 h 656"/>
              <a:gd name="T8" fmla="*/ 2147483646 w 137"/>
              <a:gd name="T9" fmla="*/ 2147483646 h 656"/>
              <a:gd name="T10" fmla="*/ 0 w 137"/>
              <a:gd name="T11" fmla="*/ 2147483646 h 656"/>
              <a:gd name="T12" fmla="*/ 2147483646 w 137"/>
              <a:gd name="T13" fmla="*/ 2147483646 h 656"/>
              <a:gd name="T14" fmla="*/ 2147483646 w 137"/>
              <a:gd name="T15" fmla="*/ 2147483646 h 656"/>
              <a:gd name="T16" fmla="*/ 2147483646 w 137"/>
              <a:gd name="T17" fmla="*/ 2147483646 h 656"/>
              <a:gd name="T18" fmla="*/ 2147483646 w 137"/>
              <a:gd name="T19" fmla="*/ 2147483646 h 656"/>
              <a:gd name="T20" fmla="*/ 2147483646 w 137"/>
              <a:gd name="T21" fmla="*/ 2147483646 h 656"/>
              <a:gd name="T22" fmla="*/ 2147483646 w 137"/>
              <a:gd name="T23" fmla="*/ 2147483646 h 656"/>
              <a:gd name="T24" fmla="*/ 2147483646 w 137"/>
              <a:gd name="T25" fmla="*/ 2147483646 h 656"/>
              <a:gd name="T26" fmla="*/ 2147483646 w 137"/>
              <a:gd name="T27" fmla="*/ 2147483646 h 656"/>
              <a:gd name="T28" fmla="*/ 2147483646 w 137"/>
              <a:gd name="T29" fmla="*/ 2147483646 h 656"/>
              <a:gd name="T30" fmla="*/ 2147483646 w 137"/>
              <a:gd name="T31" fmla="*/ 2147483646 h 656"/>
              <a:gd name="T32" fmla="*/ 2147483646 w 137"/>
              <a:gd name="T33" fmla="*/ 2147483646 h 656"/>
              <a:gd name="T34" fmla="*/ 2147483646 w 137"/>
              <a:gd name="T35" fmla="*/ 2147483646 h 656"/>
              <a:gd name="T36" fmla="*/ 2147483646 w 137"/>
              <a:gd name="T37" fmla="*/ 2147483646 h 656"/>
              <a:gd name="T38" fmla="*/ 2147483646 w 137"/>
              <a:gd name="T39" fmla="*/ 2147483646 h 656"/>
              <a:gd name="T40" fmla="*/ 2147483646 w 137"/>
              <a:gd name="T41" fmla="*/ 2147483646 h 656"/>
              <a:gd name="T42" fmla="*/ 2147483646 w 137"/>
              <a:gd name="T43" fmla="*/ 0 h 656"/>
              <a:gd name="T44" fmla="*/ 2147483646 w 137"/>
              <a:gd name="T45" fmla="*/ 0 h 656"/>
              <a:gd name="T46" fmla="*/ 2147483646 w 137"/>
              <a:gd name="T47" fmla="*/ 2147483646 h 656"/>
              <a:gd name="T48" fmla="*/ 2147483646 w 137"/>
              <a:gd name="T49" fmla="*/ 2147483646 h 656"/>
              <a:gd name="T50" fmla="*/ 2147483646 w 137"/>
              <a:gd name="T51" fmla="*/ 2147483646 h 65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37" h="656">
                <a:moveTo>
                  <a:pt x="43" y="12"/>
                </a:moveTo>
                <a:lnTo>
                  <a:pt x="39" y="25"/>
                </a:lnTo>
                <a:lnTo>
                  <a:pt x="30" y="62"/>
                </a:lnTo>
                <a:lnTo>
                  <a:pt x="19" y="122"/>
                </a:lnTo>
                <a:lnTo>
                  <a:pt x="7" y="199"/>
                </a:lnTo>
                <a:lnTo>
                  <a:pt x="0" y="294"/>
                </a:lnTo>
                <a:lnTo>
                  <a:pt x="1" y="403"/>
                </a:lnTo>
                <a:lnTo>
                  <a:pt x="12" y="524"/>
                </a:lnTo>
                <a:lnTo>
                  <a:pt x="38" y="656"/>
                </a:lnTo>
                <a:lnTo>
                  <a:pt x="132" y="650"/>
                </a:lnTo>
                <a:lnTo>
                  <a:pt x="127" y="631"/>
                </a:lnTo>
                <a:lnTo>
                  <a:pt x="119" y="578"/>
                </a:lnTo>
                <a:lnTo>
                  <a:pt x="107" y="499"/>
                </a:lnTo>
                <a:lnTo>
                  <a:pt x="97" y="403"/>
                </a:lnTo>
                <a:lnTo>
                  <a:pt x="92" y="297"/>
                </a:lnTo>
                <a:lnTo>
                  <a:pt x="94" y="192"/>
                </a:lnTo>
                <a:lnTo>
                  <a:pt x="108" y="91"/>
                </a:lnTo>
                <a:lnTo>
                  <a:pt x="137" y="7"/>
                </a:lnTo>
                <a:lnTo>
                  <a:pt x="137" y="6"/>
                </a:lnTo>
                <a:lnTo>
                  <a:pt x="137" y="4"/>
                </a:lnTo>
                <a:lnTo>
                  <a:pt x="135" y="2"/>
                </a:lnTo>
                <a:lnTo>
                  <a:pt x="129" y="0"/>
                </a:lnTo>
                <a:lnTo>
                  <a:pt x="119" y="0"/>
                </a:lnTo>
                <a:lnTo>
                  <a:pt x="101" y="1"/>
                </a:lnTo>
                <a:lnTo>
                  <a:pt x="77" y="5"/>
                </a:lnTo>
                <a:lnTo>
                  <a:pt x="43" y="12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6" name="Freeform 142"/>
          <p:cNvSpPr>
            <a:spLocks/>
          </p:cNvSpPr>
          <p:nvPr/>
        </p:nvSpPr>
        <p:spPr bwMode="auto">
          <a:xfrm>
            <a:off x="6683375" y="3700463"/>
            <a:ext cx="55563" cy="273050"/>
          </a:xfrm>
          <a:custGeom>
            <a:avLst/>
            <a:gdLst>
              <a:gd name="T0" fmla="*/ 2147483646 w 116"/>
              <a:gd name="T1" fmla="*/ 2147483646 h 560"/>
              <a:gd name="T2" fmla="*/ 2147483646 w 116"/>
              <a:gd name="T3" fmla="*/ 2147483646 h 560"/>
              <a:gd name="T4" fmla="*/ 2147483646 w 116"/>
              <a:gd name="T5" fmla="*/ 2147483646 h 560"/>
              <a:gd name="T6" fmla="*/ 2147483646 w 116"/>
              <a:gd name="T7" fmla="*/ 2147483646 h 560"/>
              <a:gd name="T8" fmla="*/ 2147483646 w 116"/>
              <a:gd name="T9" fmla="*/ 2147483646 h 560"/>
              <a:gd name="T10" fmla="*/ 0 w 116"/>
              <a:gd name="T11" fmla="*/ 2147483646 h 560"/>
              <a:gd name="T12" fmla="*/ 2147483646 w 116"/>
              <a:gd name="T13" fmla="*/ 2147483646 h 560"/>
              <a:gd name="T14" fmla="*/ 2147483646 w 116"/>
              <a:gd name="T15" fmla="*/ 2147483646 h 560"/>
              <a:gd name="T16" fmla="*/ 2147483646 w 116"/>
              <a:gd name="T17" fmla="*/ 2147483646 h 560"/>
              <a:gd name="T18" fmla="*/ 2147483646 w 116"/>
              <a:gd name="T19" fmla="*/ 2147483646 h 560"/>
              <a:gd name="T20" fmla="*/ 2147483646 w 116"/>
              <a:gd name="T21" fmla="*/ 2147483646 h 560"/>
              <a:gd name="T22" fmla="*/ 2147483646 w 116"/>
              <a:gd name="T23" fmla="*/ 2147483646 h 560"/>
              <a:gd name="T24" fmla="*/ 2147483646 w 116"/>
              <a:gd name="T25" fmla="*/ 2147483646 h 560"/>
              <a:gd name="T26" fmla="*/ 2147483646 w 116"/>
              <a:gd name="T27" fmla="*/ 2147483646 h 560"/>
              <a:gd name="T28" fmla="*/ 2147483646 w 116"/>
              <a:gd name="T29" fmla="*/ 2147483646 h 560"/>
              <a:gd name="T30" fmla="*/ 2147483646 w 116"/>
              <a:gd name="T31" fmla="*/ 2147483646 h 560"/>
              <a:gd name="T32" fmla="*/ 2147483646 w 116"/>
              <a:gd name="T33" fmla="*/ 2147483646 h 560"/>
              <a:gd name="T34" fmla="*/ 2147483646 w 116"/>
              <a:gd name="T35" fmla="*/ 2147483646 h 560"/>
              <a:gd name="T36" fmla="*/ 2147483646 w 116"/>
              <a:gd name="T37" fmla="*/ 2147483646 h 560"/>
              <a:gd name="T38" fmla="*/ 2147483646 w 116"/>
              <a:gd name="T39" fmla="*/ 2147483646 h 560"/>
              <a:gd name="T40" fmla="*/ 2147483646 w 116"/>
              <a:gd name="T41" fmla="*/ 2147483646 h 560"/>
              <a:gd name="T42" fmla="*/ 2147483646 w 116"/>
              <a:gd name="T43" fmla="*/ 0 h 560"/>
              <a:gd name="T44" fmla="*/ 2147483646 w 116"/>
              <a:gd name="T45" fmla="*/ 0 h 560"/>
              <a:gd name="T46" fmla="*/ 2147483646 w 116"/>
              <a:gd name="T47" fmla="*/ 2147483646 h 560"/>
              <a:gd name="T48" fmla="*/ 2147483646 w 116"/>
              <a:gd name="T49" fmla="*/ 2147483646 h 560"/>
              <a:gd name="T50" fmla="*/ 2147483646 w 116"/>
              <a:gd name="T51" fmla="*/ 2147483646 h 56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16" h="560">
                <a:moveTo>
                  <a:pt x="36" y="11"/>
                </a:moveTo>
                <a:lnTo>
                  <a:pt x="33" y="21"/>
                </a:lnTo>
                <a:lnTo>
                  <a:pt x="24" y="53"/>
                </a:lnTo>
                <a:lnTo>
                  <a:pt x="15" y="103"/>
                </a:lnTo>
                <a:lnTo>
                  <a:pt x="5" y="169"/>
                </a:lnTo>
                <a:lnTo>
                  <a:pt x="0" y="250"/>
                </a:lnTo>
                <a:lnTo>
                  <a:pt x="1" y="344"/>
                </a:lnTo>
                <a:lnTo>
                  <a:pt x="10" y="448"/>
                </a:lnTo>
                <a:lnTo>
                  <a:pt x="32" y="560"/>
                </a:lnTo>
                <a:lnTo>
                  <a:pt x="112" y="555"/>
                </a:lnTo>
                <a:lnTo>
                  <a:pt x="108" y="538"/>
                </a:lnTo>
                <a:lnTo>
                  <a:pt x="101" y="493"/>
                </a:lnTo>
                <a:lnTo>
                  <a:pt x="91" y="426"/>
                </a:lnTo>
                <a:lnTo>
                  <a:pt x="82" y="344"/>
                </a:lnTo>
                <a:lnTo>
                  <a:pt x="77" y="255"/>
                </a:lnTo>
                <a:lnTo>
                  <a:pt x="79" y="164"/>
                </a:lnTo>
                <a:lnTo>
                  <a:pt x="91" y="79"/>
                </a:lnTo>
                <a:lnTo>
                  <a:pt x="116" y="6"/>
                </a:lnTo>
                <a:lnTo>
                  <a:pt x="116" y="5"/>
                </a:lnTo>
                <a:lnTo>
                  <a:pt x="116" y="4"/>
                </a:lnTo>
                <a:lnTo>
                  <a:pt x="114" y="2"/>
                </a:lnTo>
                <a:lnTo>
                  <a:pt x="109" y="0"/>
                </a:lnTo>
                <a:lnTo>
                  <a:pt x="100" y="0"/>
                </a:lnTo>
                <a:lnTo>
                  <a:pt x="86" y="1"/>
                </a:lnTo>
                <a:lnTo>
                  <a:pt x="65" y="4"/>
                </a:lnTo>
                <a:lnTo>
                  <a:pt x="36" y="1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7" name="Freeform 143"/>
          <p:cNvSpPr>
            <a:spLocks/>
          </p:cNvSpPr>
          <p:nvPr/>
        </p:nvSpPr>
        <p:spPr bwMode="auto">
          <a:xfrm>
            <a:off x="6684963" y="3721100"/>
            <a:ext cx="47625" cy="227013"/>
          </a:xfrm>
          <a:custGeom>
            <a:avLst/>
            <a:gdLst>
              <a:gd name="T0" fmla="*/ 2147483646 w 97"/>
              <a:gd name="T1" fmla="*/ 2147483646 h 463"/>
              <a:gd name="T2" fmla="*/ 2147483646 w 97"/>
              <a:gd name="T3" fmla="*/ 2147483646 h 463"/>
              <a:gd name="T4" fmla="*/ 2147483646 w 97"/>
              <a:gd name="T5" fmla="*/ 2147483646 h 463"/>
              <a:gd name="T6" fmla="*/ 2147483646 w 97"/>
              <a:gd name="T7" fmla="*/ 2147483646 h 463"/>
              <a:gd name="T8" fmla="*/ 2147483646 w 97"/>
              <a:gd name="T9" fmla="*/ 2147483646 h 463"/>
              <a:gd name="T10" fmla="*/ 0 w 97"/>
              <a:gd name="T11" fmla="*/ 2147483646 h 463"/>
              <a:gd name="T12" fmla="*/ 0 w 97"/>
              <a:gd name="T13" fmla="*/ 2147483646 h 463"/>
              <a:gd name="T14" fmla="*/ 2147483646 w 97"/>
              <a:gd name="T15" fmla="*/ 2147483646 h 463"/>
              <a:gd name="T16" fmla="*/ 2147483646 w 97"/>
              <a:gd name="T17" fmla="*/ 2147483646 h 463"/>
              <a:gd name="T18" fmla="*/ 2147483646 w 97"/>
              <a:gd name="T19" fmla="*/ 2147483646 h 463"/>
              <a:gd name="T20" fmla="*/ 2147483646 w 97"/>
              <a:gd name="T21" fmla="*/ 2147483646 h 463"/>
              <a:gd name="T22" fmla="*/ 2147483646 w 97"/>
              <a:gd name="T23" fmla="*/ 2147483646 h 463"/>
              <a:gd name="T24" fmla="*/ 2147483646 w 97"/>
              <a:gd name="T25" fmla="*/ 2147483646 h 463"/>
              <a:gd name="T26" fmla="*/ 2147483646 w 97"/>
              <a:gd name="T27" fmla="*/ 2147483646 h 463"/>
              <a:gd name="T28" fmla="*/ 2147483646 w 97"/>
              <a:gd name="T29" fmla="*/ 2147483646 h 463"/>
              <a:gd name="T30" fmla="*/ 2147483646 w 97"/>
              <a:gd name="T31" fmla="*/ 2147483646 h 463"/>
              <a:gd name="T32" fmla="*/ 2147483646 w 97"/>
              <a:gd name="T33" fmla="*/ 2147483646 h 463"/>
              <a:gd name="T34" fmla="*/ 2147483646 w 97"/>
              <a:gd name="T35" fmla="*/ 2147483646 h 463"/>
              <a:gd name="T36" fmla="*/ 2147483646 w 97"/>
              <a:gd name="T37" fmla="*/ 2147483646 h 463"/>
              <a:gd name="T38" fmla="*/ 2147483646 w 97"/>
              <a:gd name="T39" fmla="*/ 2147483646 h 463"/>
              <a:gd name="T40" fmla="*/ 2147483646 w 97"/>
              <a:gd name="T41" fmla="*/ 2147483646 h 463"/>
              <a:gd name="T42" fmla="*/ 2147483646 w 97"/>
              <a:gd name="T43" fmla="*/ 0 h 463"/>
              <a:gd name="T44" fmla="*/ 2147483646 w 97"/>
              <a:gd name="T45" fmla="*/ 0 h 463"/>
              <a:gd name="T46" fmla="*/ 2147483646 w 97"/>
              <a:gd name="T47" fmla="*/ 0 h 463"/>
              <a:gd name="T48" fmla="*/ 2147483646 w 97"/>
              <a:gd name="T49" fmla="*/ 2147483646 h 463"/>
              <a:gd name="T50" fmla="*/ 2147483646 w 97"/>
              <a:gd name="T51" fmla="*/ 2147483646 h 46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97" h="463">
                <a:moveTo>
                  <a:pt x="30" y="9"/>
                </a:moveTo>
                <a:lnTo>
                  <a:pt x="27" y="17"/>
                </a:lnTo>
                <a:lnTo>
                  <a:pt x="20" y="44"/>
                </a:lnTo>
                <a:lnTo>
                  <a:pt x="12" y="85"/>
                </a:lnTo>
                <a:lnTo>
                  <a:pt x="4" y="140"/>
                </a:lnTo>
                <a:lnTo>
                  <a:pt x="0" y="207"/>
                </a:lnTo>
                <a:lnTo>
                  <a:pt x="0" y="285"/>
                </a:lnTo>
                <a:lnTo>
                  <a:pt x="9" y="370"/>
                </a:lnTo>
                <a:lnTo>
                  <a:pt x="26" y="463"/>
                </a:lnTo>
                <a:lnTo>
                  <a:pt x="93" y="460"/>
                </a:lnTo>
                <a:lnTo>
                  <a:pt x="89" y="446"/>
                </a:lnTo>
                <a:lnTo>
                  <a:pt x="83" y="408"/>
                </a:lnTo>
                <a:lnTo>
                  <a:pt x="75" y="353"/>
                </a:lnTo>
                <a:lnTo>
                  <a:pt x="68" y="285"/>
                </a:lnTo>
                <a:lnTo>
                  <a:pt x="65" y="211"/>
                </a:lnTo>
                <a:lnTo>
                  <a:pt x="67" y="136"/>
                </a:lnTo>
                <a:lnTo>
                  <a:pt x="76" y="65"/>
                </a:lnTo>
                <a:lnTo>
                  <a:pt x="97" y="5"/>
                </a:lnTo>
                <a:lnTo>
                  <a:pt x="97" y="4"/>
                </a:lnTo>
                <a:lnTo>
                  <a:pt x="97" y="3"/>
                </a:lnTo>
                <a:lnTo>
                  <a:pt x="95" y="1"/>
                </a:lnTo>
                <a:lnTo>
                  <a:pt x="91" y="0"/>
                </a:lnTo>
                <a:lnTo>
                  <a:pt x="84" y="0"/>
                </a:lnTo>
                <a:lnTo>
                  <a:pt x="71" y="0"/>
                </a:lnTo>
                <a:lnTo>
                  <a:pt x="54" y="3"/>
                </a:lnTo>
                <a:lnTo>
                  <a:pt x="30" y="9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8" name="Freeform 144"/>
          <p:cNvSpPr>
            <a:spLocks/>
          </p:cNvSpPr>
          <p:nvPr/>
        </p:nvSpPr>
        <p:spPr bwMode="auto">
          <a:xfrm>
            <a:off x="6688138" y="3743325"/>
            <a:ext cx="36512" cy="179388"/>
          </a:xfrm>
          <a:custGeom>
            <a:avLst/>
            <a:gdLst>
              <a:gd name="T0" fmla="*/ 2147483646 w 77"/>
              <a:gd name="T1" fmla="*/ 2147483646 h 367"/>
              <a:gd name="T2" fmla="*/ 2147483646 w 77"/>
              <a:gd name="T3" fmla="*/ 2147483646 h 367"/>
              <a:gd name="T4" fmla="*/ 2147483646 w 77"/>
              <a:gd name="T5" fmla="*/ 2147483646 h 367"/>
              <a:gd name="T6" fmla="*/ 2147483646 w 77"/>
              <a:gd name="T7" fmla="*/ 2147483646 h 367"/>
              <a:gd name="T8" fmla="*/ 2147483646 w 77"/>
              <a:gd name="T9" fmla="*/ 2147483646 h 367"/>
              <a:gd name="T10" fmla="*/ 0 w 77"/>
              <a:gd name="T11" fmla="*/ 2147483646 h 367"/>
              <a:gd name="T12" fmla="*/ 0 w 77"/>
              <a:gd name="T13" fmla="*/ 2147483646 h 367"/>
              <a:gd name="T14" fmla="*/ 2147483646 w 77"/>
              <a:gd name="T15" fmla="*/ 2147483646 h 367"/>
              <a:gd name="T16" fmla="*/ 2147483646 w 77"/>
              <a:gd name="T17" fmla="*/ 2147483646 h 367"/>
              <a:gd name="T18" fmla="*/ 2147483646 w 77"/>
              <a:gd name="T19" fmla="*/ 2147483646 h 367"/>
              <a:gd name="T20" fmla="*/ 2147483646 w 77"/>
              <a:gd name="T21" fmla="*/ 2147483646 h 367"/>
              <a:gd name="T22" fmla="*/ 2147483646 w 77"/>
              <a:gd name="T23" fmla="*/ 2147483646 h 367"/>
              <a:gd name="T24" fmla="*/ 2147483646 w 77"/>
              <a:gd name="T25" fmla="*/ 2147483646 h 367"/>
              <a:gd name="T26" fmla="*/ 2147483646 w 77"/>
              <a:gd name="T27" fmla="*/ 2147483646 h 367"/>
              <a:gd name="T28" fmla="*/ 2147483646 w 77"/>
              <a:gd name="T29" fmla="*/ 2147483646 h 367"/>
              <a:gd name="T30" fmla="*/ 2147483646 w 77"/>
              <a:gd name="T31" fmla="*/ 2147483646 h 367"/>
              <a:gd name="T32" fmla="*/ 2147483646 w 77"/>
              <a:gd name="T33" fmla="*/ 2147483646 h 367"/>
              <a:gd name="T34" fmla="*/ 2147483646 w 77"/>
              <a:gd name="T35" fmla="*/ 2147483646 h 367"/>
              <a:gd name="T36" fmla="*/ 2147483646 w 77"/>
              <a:gd name="T37" fmla="*/ 2147483646 h 367"/>
              <a:gd name="T38" fmla="*/ 2147483646 w 77"/>
              <a:gd name="T39" fmla="*/ 2147483646 h 367"/>
              <a:gd name="T40" fmla="*/ 2147483646 w 77"/>
              <a:gd name="T41" fmla="*/ 2147483646 h 367"/>
              <a:gd name="T42" fmla="*/ 2147483646 w 77"/>
              <a:gd name="T43" fmla="*/ 0 h 367"/>
              <a:gd name="T44" fmla="*/ 2147483646 w 77"/>
              <a:gd name="T45" fmla="*/ 0 h 367"/>
              <a:gd name="T46" fmla="*/ 2147483646 w 77"/>
              <a:gd name="T47" fmla="*/ 2147483646 h 367"/>
              <a:gd name="T48" fmla="*/ 2147483646 w 77"/>
              <a:gd name="T49" fmla="*/ 2147483646 h 367"/>
              <a:gd name="T50" fmla="*/ 2147483646 w 77"/>
              <a:gd name="T51" fmla="*/ 2147483646 h 367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77" h="367">
                <a:moveTo>
                  <a:pt x="24" y="8"/>
                </a:moveTo>
                <a:lnTo>
                  <a:pt x="22" y="15"/>
                </a:lnTo>
                <a:lnTo>
                  <a:pt x="17" y="36"/>
                </a:lnTo>
                <a:lnTo>
                  <a:pt x="10" y="68"/>
                </a:lnTo>
                <a:lnTo>
                  <a:pt x="4" y="112"/>
                </a:lnTo>
                <a:lnTo>
                  <a:pt x="0" y="164"/>
                </a:lnTo>
                <a:lnTo>
                  <a:pt x="0" y="226"/>
                </a:lnTo>
                <a:lnTo>
                  <a:pt x="7" y="294"/>
                </a:lnTo>
                <a:lnTo>
                  <a:pt x="21" y="367"/>
                </a:lnTo>
                <a:lnTo>
                  <a:pt x="74" y="364"/>
                </a:lnTo>
                <a:lnTo>
                  <a:pt x="71" y="353"/>
                </a:lnTo>
                <a:lnTo>
                  <a:pt x="66" y="323"/>
                </a:lnTo>
                <a:lnTo>
                  <a:pt x="60" y="280"/>
                </a:lnTo>
                <a:lnTo>
                  <a:pt x="54" y="226"/>
                </a:lnTo>
                <a:lnTo>
                  <a:pt x="51" y="168"/>
                </a:lnTo>
                <a:lnTo>
                  <a:pt x="53" y="107"/>
                </a:lnTo>
                <a:lnTo>
                  <a:pt x="61" y="52"/>
                </a:lnTo>
                <a:lnTo>
                  <a:pt x="77" y="5"/>
                </a:lnTo>
                <a:lnTo>
                  <a:pt x="77" y="2"/>
                </a:lnTo>
                <a:lnTo>
                  <a:pt x="76" y="1"/>
                </a:lnTo>
                <a:lnTo>
                  <a:pt x="72" y="0"/>
                </a:lnTo>
                <a:lnTo>
                  <a:pt x="66" y="0"/>
                </a:lnTo>
                <a:lnTo>
                  <a:pt x="56" y="1"/>
                </a:lnTo>
                <a:lnTo>
                  <a:pt x="43" y="4"/>
                </a:lnTo>
                <a:lnTo>
                  <a:pt x="24" y="8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19" name="Freeform 145"/>
          <p:cNvSpPr>
            <a:spLocks/>
          </p:cNvSpPr>
          <p:nvPr/>
        </p:nvSpPr>
        <p:spPr bwMode="auto">
          <a:xfrm>
            <a:off x="6691313" y="3765550"/>
            <a:ext cx="26987" cy="131763"/>
          </a:xfrm>
          <a:custGeom>
            <a:avLst/>
            <a:gdLst>
              <a:gd name="T0" fmla="*/ 2147483646 w 56"/>
              <a:gd name="T1" fmla="*/ 2147483646 h 271"/>
              <a:gd name="T2" fmla="*/ 2147483646 w 56"/>
              <a:gd name="T3" fmla="*/ 2147483646 h 271"/>
              <a:gd name="T4" fmla="*/ 2147483646 w 56"/>
              <a:gd name="T5" fmla="*/ 2147483646 h 271"/>
              <a:gd name="T6" fmla="*/ 2147483646 w 56"/>
              <a:gd name="T7" fmla="*/ 2147483646 h 271"/>
              <a:gd name="T8" fmla="*/ 2147483646 w 56"/>
              <a:gd name="T9" fmla="*/ 2147483646 h 271"/>
              <a:gd name="T10" fmla="*/ 0 w 56"/>
              <a:gd name="T11" fmla="*/ 2147483646 h 271"/>
              <a:gd name="T12" fmla="*/ 0 w 56"/>
              <a:gd name="T13" fmla="*/ 2147483646 h 271"/>
              <a:gd name="T14" fmla="*/ 2147483646 w 56"/>
              <a:gd name="T15" fmla="*/ 2147483646 h 271"/>
              <a:gd name="T16" fmla="*/ 2147483646 w 56"/>
              <a:gd name="T17" fmla="*/ 2147483646 h 271"/>
              <a:gd name="T18" fmla="*/ 2147483646 w 56"/>
              <a:gd name="T19" fmla="*/ 2147483646 h 271"/>
              <a:gd name="T20" fmla="*/ 2147483646 w 56"/>
              <a:gd name="T21" fmla="*/ 2147483646 h 271"/>
              <a:gd name="T22" fmla="*/ 2147483646 w 56"/>
              <a:gd name="T23" fmla="*/ 2147483646 h 271"/>
              <a:gd name="T24" fmla="*/ 2147483646 w 56"/>
              <a:gd name="T25" fmla="*/ 2147483646 h 271"/>
              <a:gd name="T26" fmla="*/ 2147483646 w 56"/>
              <a:gd name="T27" fmla="*/ 2147483646 h 271"/>
              <a:gd name="T28" fmla="*/ 2147483646 w 56"/>
              <a:gd name="T29" fmla="*/ 2147483646 h 271"/>
              <a:gd name="T30" fmla="*/ 2147483646 w 56"/>
              <a:gd name="T31" fmla="*/ 2147483646 h 271"/>
              <a:gd name="T32" fmla="*/ 2147483646 w 56"/>
              <a:gd name="T33" fmla="*/ 2147483646 h 271"/>
              <a:gd name="T34" fmla="*/ 2147483646 w 56"/>
              <a:gd name="T35" fmla="*/ 2147483646 h 271"/>
              <a:gd name="T36" fmla="*/ 2147483646 w 56"/>
              <a:gd name="T37" fmla="*/ 2147483646 h 271"/>
              <a:gd name="T38" fmla="*/ 2147483646 w 56"/>
              <a:gd name="T39" fmla="*/ 2147483646 h 271"/>
              <a:gd name="T40" fmla="*/ 2147483646 w 56"/>
              <a:gd name="T41" fmla="*/ 2147483646 h 271"/>
              <a:gd name="T42" fmla="*/ 2147483646 w 56"/>
              <a:gd name="T43" fmla="*/ 0 h 271"/>
              <a:gd name="T44" fmla="*/ 2147483646 w 56"/>
              <a:gd name="T45" fmla="*/ 0 h 271"/>
              <a:gd name="T46" fmla="*/ 2147483646 w 56"/>
              <a:gd name="T47" fmla="*/ 0 h 271"/>
              <a:gd name="T48" fmla="*/ 2147483646 w 56"/>
              <a:gd name="T49" fmla="*/ 2147483646 h 271"/>
              <a:gd name="T50" fmla="*/ 2147483646 w 56"/>
              <a:gd name="T51" fmla="*/ 2147483646 h 27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56" h="271">
                <a:moveTo>
                  <a:pt x="17" y="5"/>
                </a:moveTo>
                <a:lnTo>
                  <a:pt x="16" y="10"/>
                </a:lnTo>
                <a:lnTo>
                  <a:pt x="12" y="25"/>
                </a:lnTo>
                <a:lnTo>
                  <a:pt x="6" y="49"/>
                </a:lnTo>
                <a:lnTo>
                  <a:pt x="2" y="82"/>
                </a:lnTo>
                <a:lnTo>
                  <a:pt x="0" y="122"/>
                </a:lnTo>
                <a:lnTo>
                  <a:pt x="0" y="166"/>
                </a:lnTo>
                <a:lnTo>
                  <a:pt x="4" y="217"/>
                </a:lnTo>
                <a:lnTo>
                  <a:pt x="15" y="271"/>
                </a:lnTo>
                <a:lnTo>
                  <a:pt x="54" y="268"/>
                </a:lnTo>
                <a:lnTo>
                  <a:pt x="52" y="261"/>
                </a:lnTo>
                <a:lnTo>
                  <a:pt x="48" y="238"/>
                </a:lnTo>
                <a:lnTo>
                  <a:pt x="44" y="206"/>
                </a:lnTo>
                <a:lnTo>
                  <a:pt x="40" y="166"/>
                </a:lnTo>
                <a:lnTo>
                  <a:pt x="37" y="123"/>
                </a:lnTo>
                <a:lnTo>
                  <a:pt x="39" y="78"/>
                </a:lnTo>
                <a:lnTo>
                  <a:pt x="44" y="37"/>
                </a:lnTo>
                <a:lnTo>
                  <a:pt x="56" y="3"/>
                </a:lnTo>
                <a:lnTo>
                  <a:pt x="56" y="2"/>
                </a:lnTo>
                <a:lnTo>
                  <a:pt x="55" y="1"/>
                </a:lnTo>
                <a:lnTo>
                  <a:pt x="52" y="0"/>
                </a:lnTo>
                <a:lnTo>
                  <a:pt x="48" y="0"/>
                </a:lnTo>
                <a:lnTo>
                  <a:pt x="42" y="0"/>
                </a:lnTo>
                <a:lnTo>
                  <a:pt x="31" y="2"/>
                </a:lnTo>
                <a:lnTo>
                  <a:pt x="17" y="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0" name="Freeform 146"/>
          <p:cNvSpPr>
            <a:spLocks/>
          </p:cNvSpPr>
          <p:nvPr/>
        </p:nvSpPr>
        <p:spPr bwMode="auto">
          <a:xfrm>
            <a:off x="7070725" y="3635375"/>
            <a:ext cx="90488" cy="358775"/>
          </a:xfrm>
          <a:custGeom>
            <a:avLst/>
            <a:gdLst>
              <a:gd name="T0" fmla="*/ 2147483646 w 186"/>
              <a:gd name="T1" fmla="*/ 2147483646 h 732"/>
              <a:gd name="T2" fmla="*/ 2147483646 w 186"/>
              <a:gd name="T3" fmla="*/ 2147483646 h 732"/>
              <a:gd name="T4" fmla="*/ 2147483646 w 186"/>
              <a:gd name="T5" fmla="*/ 2147483646 h 732"/>
              <a:gd name="T6" fmla="*/ 2147483646 w 186"/>
              <a:gd name="T7" fmla="*/ 2147483646 h 732"/>
              <a:gd name="T8" fmla="*/ 2147483646 w 186"/>
              <a:gd name="T9" fmla="*/ 2147483646 h 732"/>
              <a:gd name="T10" fmla="*/ 2147483646 w 186"/>
              <a:gd name="T11" fmla="*/ 2147483646 h 732"/>
              <a:gd name="T12" fmla="*/ 2147483646 w 186"/>
              <a:gd name="T13" fmla="*/ 2147483646 h 732"/>
              <a:gd name="T14" fmla="*/ 2147483646 w 186"/>
              <a:gd name="T15" fmla="*/ 2147483646 h 732"/>
              <a:gd name="T16" fmla="*/ 2147483646 w 186"/>
              <a:gd name="T17" fmla="*/ 2147483646 h 732"/>
              <a:gd name="T18" fmla="*/ 2147483646 w 186"/>
              <a:gd name="T19" fmla="*/ 2147483646 h 732"/>
              <a:gd name="T20" fmla="*/ 2147483646 w 186"/>
              <a:gd name="T21" fmla="*/ 2147483646 h 732"/>
              <a:gd name="T22" fmla="*/ 2147483646 w 186"/>
              <a:gd name="T23" fmla="*/ 2147483646 h 732"/>
              <a:gd name="T24" fmla="*/ 2147483646 w 186"/>
              <a:gd name="T25" fmla="*/ 2147483646 h 732"/>
              <a:gd name="T26" fmla="*/ 2147483646 w 186"/>
              <a:gd name="T27" fmla="*/ 2147483646 h 732"/>
              <a:gd name="T28" fmla="*/ 0 w 186"/>
              <a:gd name="T29" fmla="*/ 2147483646 h 732"/>
              <a:gd name="T30" fmla="*/ 2147483646 w 186"/>
              <a:gd name="T31" fmla="*/ 2147483646 h 732"/>
              <a:gd name="T32" fmla="*/ 2147483646 w 186"/>
              <a:gd name="T33" fmla="*/ 2147483646 h 732"/>
              <a:gd name="T34" fmla="*/ 2147483646 w 186"/>
              <a:gd name="T35" fmla="*/ 0 h 732"/>
              <a:gd name="T36" fmla="*/ 2147483646 w 186"/>
              <a:gd name="T37" fmla="*/ 2147483646 h 73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86" h="732">
                <a:moveTo>
                  <a:pt x="186" y="6"/>
                </a:moveTo>
                <a:lnTo>
                  <a:pt x="182" y="11"/>
                </a:lnTo>
                <a:lnTo>
                  <a:pt x="169" y="29"/>
                </a:lnTo>
                <a:lnTo>
                  <a:pt x="153" y="67"/>
                </a:lnTo>
                <a:lnTo>
                  <a:pt x="137" y="130"/>
                </a:lnTo>
                <a:lnTo>
                  <a:pt x="124" y="221"/>
                </a:lnTo>
                <a:lnTo>
                  <a:pt x="117" y="350"/>
                </a:lnTo>
                <a:lnTo>
                  <a:pt x="122" y="517"/>
                </a:lnTo>
                <a:lnTo>
                  <a:pt x="139" y="732"/>
                </a:lnTo>
                <a:lnTo>
                  <a:pt x="34" y="732"/>
                </a:lnTo>
                <a:lnTo>
                  <a:pt x="31" y="711"/>
                </a:lnTo>
                <a:lnTo>
                  <a:pt x="22" y="651"/>
                </a:lnTo>
                <a:lnTo>
                  <a:pt x="12" y="563"/>
                </a:lnTo>
                <a:lnTo>
                  <a:pt x="3" y="454"/>
                </a:lnTo>
                <a:lnTo>
                  <a:pt x="0" y="335"/>
                </a:lnTo>
                <a:lnTo>
                  <a:pt x="6" y="213"/>
                </a:lnTo>
                <a:lnTo>
                  <a:pt x="25" y="98"/>
                </a:lnTo>
                <a:lnTo>
                  <a:pt x="60" y="0"/>
                </a:lnTo>
                <a:lnTo>
                  <a:pt x="186" y="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1" name="Freeform 147"/>
          <p:cNvSpPr>
            <a:spLocks/>
          </p:cNvSpPr>
          <p:nvPr/>
        </p:nvSpPr>
        <p:spPr bwMode="auto">
          <a:xfrm>
            <a:off x="7073900" y="3660775"/>
            <a:ext cx="76200" cy="306388"/>
          </a:xfrm>
          <a:custGeom>
            <a:avLst/>
            <a:gdLst>
              <a:gd name="T0" fmla="*/ 2147483646 w 158"/>
              <a:gd name="T1" fmla="*/ 2147483646 h 625"/>
              <a:gd name="T2" fmla="*/ 2147483646 w 158"/>
              <a:gd name="T3" fmla="*/ 2147483646 h 625"/>
              <a:gd name="T4" fmla="*/ 2147483646 w 158"/>
              <a:gd name="T5" fmla="*/ 2147483646 h 625"/>
              <a:gd name="T6" fmla="*/ 2147483646 w 158"/>
              <a:gd name="T7" fmla="*/ 2147483646 h 625"/>
              <a:gd name="T8" fmla="*/ 2147483646 w 158"/>
              <a:gd name="T9" fmla="*/ 2147483646 h 625"/>
              <a:gd name="T10" fmla="*/ 2147483646 w 158"/>
              <a:gd name="T11" fmla="*/ 2147483646 h 625"/>
              <a:gd name="T12" fmla="*/ 2147483646 w 158"/>
              <a:gd name="T13" fmla="*/ 2147483646 h 625"/>
              <a:gd name="T14" fmla="*/ 2147483646 w 158"/>
              <a:gd name="T15" fmla="*/ 2147483646 h 625"/>
              <a:gd name="T16" fmla="*/ 2147483646 w 158"/>
              <a:gd name="T17" fmla="*/ 2147483646 h 625"/>
              <a:gd name="T18" fmla="*/ 2147483646 w 158"/>
              <a:gd name="T19" fmla="*/ 2147483646 h 625"/>
              <a:gd name="T20" fmla="*/ 2147483646 w 158"/>
              <a:gd name="T21" fmla="*/ 2147483646 h 625"/>
              <a:gd name="T22" fmla="*/ 2147483646 w 158"/>
              <a:gd name="T23" fmla="*/ 2147483646 h 625"/>
              <a:gd name="T24" fmla="*/ 2147483646 w 158"/>
              <a:gd name="T25" fmla="*/ 2147483646 h 625"/>
              <a:gd name="T26" fmla="*/ 2147483646 w 158"/>
              <a:gd name="T27" fmla="*/ 2147483646 h 625"/>
              <a:gd name="T28" fmla="*/ 0 w 158"/>
              <a:gd name="T29" fmla="*/ 2147483646 h 625"/>
              <a:gd name="T30" fmla="*/ 2147483646 w 158"/>
              <a:gd name="T31" fmla="*/ 2147483646 h 625"/>
              <a:gd name="T32" fmla="*/ 2147483646 w 158"/>
              <a:gd name="T33" fmla="*/ 2147483646 h 625"/>
              <a:gd name="T34" fmla="*/ 2147483646 w 158"/>
              <a:gd name="T35" fmla="*/ 0 h 625"/>
              <a:gd name="T36" fmla="*/ 2147483646 w 158"/>
              <a:gd name="T37" fmla="*/ 2147483646 h 62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58" h="625">
                <a:moveTo>
                  <a:pt x="158" y="4"/>
                </a:moveTo>
                <a:lnTo>
                  <a:pt x="153" y="9"/>
                </a:lnTo>
                <a:lnTo>
                  <a:pt x="144" y="25"/>
                </a:lnTo>
                <a:lnTo>
                  <a:pt x="130" y="57"/>
                </a:lnTo>
                <a:lnTo>
                  <a:pt x="116" y="110"/>
                </a:lnTo>
                <a:lnTo>
                  <a:pt x="105" y="189"/>
                </a:lnTo>
                <a:lnTo>
                  <a:pt x="100" y="298"/>
                </a:lnTo>
                <a:lnTo>
                  <a:pt x="103" y="441"/>
                </a:lnTo>
                <a:lnTo>
                  <a:pt x="118" y="625"/>
                </a:lnTo>
                <a:lnTo>
                  <a:pt x="29" y="625"/>
                </a:lnTo>
                <a:lnTo>
                  <a:pt x="25" y="607"/>
                </a:lnTo>
                <a:lnTo>
                  <a:pt x="18" y="556"/>
                </a:lnTo>
                <a:lnTo>
                  <a:pt x="9" y="480"/>
                </a:lnTo>
                <a:lnTo>
                  <a:pt x="2" y="387"/>
                </a:lnTo>
                <a:lnTo>
                  <a:pt x="0" y="286"/>
                </a:lnTo>
                <a:lnTo>
                  <a:pt x="5" y="182"/>
                </a:lnTo>
                <a:lnTo>
                  <a:pt x="21" y="84"/>
                </a:lnTo>
                <a:lnTo>
                  <a:pt x="51" y="0"/>
                </a:lnTo>
                <a:lnTo>
                  <a:pt x="158" y="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2" name="Freeform 148"/>
          <p:cNvSpPr>
            <a:spLocks/>
          </p:cNvSpPr>
          <p:nvPr/>
        </p:nvSpPr>
        <p:spPr bwMode="auto">
          <a:xfrm>
            <a:off x="7077075" y="3686175"/>
            <a:ext cx="63500" cy="252413"/>
          </a:xfrm>
          <a:custGeom>
            <a:avLst/>
            <a:gdLst>
              <a:gd name="T0" fmla="*/ 2147483646 w 131"/>
              <a:gd name="T1" fmla="*/ 2147483646 h 517"/>
              <a:gd name="T2" fmla="*/ 2147483646 w 131"/>
              <a:gd name="T3" fmla="*/ 2147483646 h 517"/>
              <a:gd name="T4" fmla="*/ 2147483646 w 131"/>
              <a:gd name="T5" fmla="*/ 2147483646 h 517"/>
              <a:gd name="T6" fmla="*/ 2147483646 w 131"/>
              <a:gd name="T7" fmla="*/ 2147483646 h 517"/>
              <a:gd name="T8" fmla="*/ 2147483646 w 131"/>
              <a:gd name="T9" fmla="*/ 2147483646 h 517"/>
              <a:gd name="T10" fmla="*/ 2147483646 w 131"/>
              <a:gd name="T11" fmla="*/ 2147483646 h 517"/>
              <a:gd name="T12" fmla="*/ 2147483646 w 131"/>
              <a:gd name="T13" fmla="*/ 2147483646 h 517"/>
              <a:gd name="T14" fmla="*/ 2147483646 w 131"/>
              <a:gd name="T15" fmla="*/ 2147483646 h 517"/>
              <a:gd name="T16" fmla="*/ 2147483646 w 131"/>
              <a:gd name="T17" fmla="*/ 2147483646 h 517"/>
              <a:gd name="T18" fmla="*/ 2147483646 w 131"/>
              <a:gd name="T19" fmla="*/ 2147483646 h 517"/>
              <a:gd name="T20" fmla="*/ 2147483646 w 131"/>
              <a:gd name="T21" fmla="*/ 2147483646 h 517"/>
              <a:gd name="T22" fmla="*/ 2147483646 w 131"/>
              <a:gd name="T23" fmla="*/ 2147483646 h 517"/>
              <a:gd name="T24" fmla="*/ 2147483646 w 131"/>
              <a:gd name="T25" fmla="*/ 2147483646 h 517"/>
              <a:gd name="T26" fmla="*/ 2147483646 w 131"/>
              <a:gd name="T27" fmla="*/ 2147483646 h 517"/>
              <a:gd name="T28" fmla="*/ 0 w 131"/>
              <a:gd name="T29" fmla="*/ 2147483646 h 517"/>
              <a:gd name="T30" fmla="*/ 2147483646 w 131"/>
              <a:gd name="T31" fmla="*/ 2147483646 h 517"/>
              <a:gd name="T32" fmla="*/ 2147483646 w 131"/>
              <a:gd name="T33" fmla="*/ 2147483646 h 517"/>
              <a:gd name="T34" fmla="*/ 2147483646 w 131"/>
              <a:gd name="T35" fmla="*/ 0 h 517"/>
              <a:gd name="T36" fmla="*/ 2147483646 w 131"/>
              <a:gd name="T37" fmla="*/ 2147483646 h 517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31" h="517">
                <a:moveTo>
                  <a:pt x="131" y="4"/>
                </a:moveTo>
                <a:lnTo>
                  <a:pt x="128" y="7"/>
                </a:lnTo>
                <a:lnTo>
                  <a:pt x="119" y="21"/>
                </a:lnTo>
                <a:lnTo>
                  <a:pt x="109" y="47"/>
                </a:lnTo>
                <a:lnTo>
                  <a:pt x="97" y="91"/>
                </a:lnTo>
                <a:lnTo>
                  <a:pt x="88" y="156"/>
                </a:lnTo>
                <a:lnTo>
                  <a:pt x="84" y="247"/>
                </a:lnTo>
                <a:lnTo>
                  <a:pt x="86" y="366"/>
                </a:lnTo>
                <a:lnTo>
                  <a:pt x="99" y="517"/>
                </a:lnTo>
                <a:lnTo>
                  <a:pt x="25" y="517"/>
                </a:lnTo>
                <a:lnTo>
                  <a:pt x="23" y="502"/>
                </a:lnTo>
                <a:lnTo>
                  <a:pt x="16" y="460"/>
                </a:lnTo>
                <a:lnTo>
                  <a:pt x="9" y="397"/>
                </a:lnTo>
                <a:lnTo>
                  <a:pt x="2" y="320"/>
                </a:lnTo>
                <a:lnTo>
                  <a:pt x="0" y="236"/>
                </a:lnTo>
                <a:lnTo>
                  <a:pt x="4" y="151"/>
                </a:lnTo>
                <a:lnTo>
                  <a:pt x="18" y="70"/>
                </a:lnTo>
                <a:lnTo>
                  <a:pt x="43" y="0"/>
                </a:lnTo>
                <a:lnTo>
                  <a:pt x="131" y="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3" name="Freeform 149"/>
          <p:cNvSpPr>
            <a:spLocks/>
          </p:cNvSpPr>
          <p:nvPr/>
        </p:nvSpPr>
        <p:spPr bwMode="auto">
          <a:xfrm>
            <a:off x="7080250" y="3709988"/>
            <a:ext cx="50800" cy="201612"/>
          </a:xfrm>
          <a:custGeom>
            <a:avLst/>
            <a:gdLst>
              <a:gd name="T0" fmla="*/ 2147483646 w 104"/>
              <a:gd name="T1" fmla="*/ 2147483646 h 411"/>
              <a:gd name="T2" fmla="*/ 2147483646 w 104"/>
              <a:gd name="T3" fmla="*/ 2147483646 h 411"/>
              <a:gd name="T4" fmla="*/ 2147483646 w 104"/>
              <a:gd name="T5" fmla="*/ 2147483646 h 411"/>
              <a:gd name="T6" fmla="*/ 2147483646 w 104"/>
              <a:gd name="T7" fmla="*/ 2147483646 h 411"/>
              <a:gd name="T8" fmla="*/ 2147483646 w 104"/>
              <a:gd name="T9" fmla="*/ 2147483646 h 411"/>
              <a:gd name="T10" fmla="*/ 2147483646 w 104"/>
              <a:gd name="T11" fmla="*/ 2147483646 h 411"/>
              <a:gd name="T12" fmla="*/ 2147483646 w 104"/>
              <a:gd name="T13" fmla="*/ 2147483646 h 411"/>
              <a:gd name="T14" fmla="*/ 2147483646 w 104"/>
              <a:gd name="T15" fmla="*/ 2147483646 h 411"/>
              <a:gd name="T16" fmla="*/ 2147483646 w 104"/>
              <a:gd name="T17" fmla="*/ 2147483646 h 411"/>
              <a:gd name="T18" fmla="*/ 2147483646 w 104"/>
              <a:gd name="T19" fmla="*/ 2147483646 h 411"/>
              <a:gd name="T20" fmla="*/ 2147483646 w 104"/>
              <a:gd name="T21" fmla="*/ 2147483646 h 411"/>
              <a:gd name="T22" fmla="*/ 2147483646 w 104"/>
              <a:gd name="T23" fmla="*/ 2147483646 h 411"/>
              <a:gd name="T24" fmla="*/ 2147483646 w 104"/>
              <a:gd name="T25" fmla="*/ 2147483646 h 411"/>
              <a:gd name="T26" fmla="*/ 2147483646 w 104"/>
              <a:gd name="T27" fmla="*/ 2147483646 h 411"/>
              <a:gd name="T28" fmla="*/ 0 w 104"/>
              <a:gd name="T29" fmla="*/ 2147483646 h 411"/>
              <a:gd name="T30" fmla="*/ 2147483646 w 104"/>
              <a:gd name="T31" fmla="*/ 2147483646 h 411"/>
              <a:gd name="T32" fmla="*/ 2147483646 w 104"/>
              <a:gd name="T33" fmla="*/ 2147483646 h 411"/>
              <a:gd name="T34" fmla="*/ 2147483646 w 104"/>
              <a:gd name="T35" fmla="*/ 0 h 411"/>
              <a:gd name="T36" fmla="*/ 2147483646 w 104"/>
              <a:gd name="T37" fmla="*/ 2147483646 h 41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04" h="411">
                <a:moveTo>
                  <a:pt x="104" y="4"/>
                </a:moveTo>
                <a:lnTo>
                  <a:pt x="101" y="7"/>
                </a:lnTo>
                <a:lnTo>
                  <a:pt x="94" y="17"/>
                </a:lnTo>
                <a:lnTo>
                  <a:pt x="86" y="38"/>
                </a:lnTo>
                <a:lnTo>
                  <a:pt x="76" y="73"/>
                </a:lnTo>
                <a:lnTo>
                  <a:pt x="69" y="125"/>
                </a:lnTo>
                <a:lnTo>
                  <a:pt x="65" y="196"/>
                </a:lnTo>
                <a:lnTo>
                  <a:pt x="67" y="291"/>
                </a:lnTo>
                <a:lnTo>
                  <a:pt x="77" y="411"/>
                </a:lnTo>
                <a:lnTo>
                  <a:pt x="19" y="411"/>
                </a:lnTo>
                <a:lnTo>
                  <a:pt x="17" y="399"/>
                </a:lnTo>
                <a:lnTo>
                  <a:pt x="11" y="365"/>
                </a:lnTo>
                <a:lnTo>
                  <a:pt x="6" y="316"/>
                </a:lnTo>
                <a:lnTo>
                  <a:pt x="2" y="255"/>
                </a:lnTo>
                <a:lnTo>
                  <a:pt x="0" y="188"/>
                </a:lnTo>
                <a:lnTo>
                  <a:pt x="4" y="120"/>
                </a:lnTo>
                <a:lnTo>
                  <a:pt x="15" y="55"/>
                </a:lnTo>
                <a:lnTo>
                  <a:pt x="34" y="0"/>
                </a:lnTo>
                <a:lnTo>
                  <a:pt x="104" y="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4" name="Freeform 150"/>
          <p:cNvSpPr>
            <a:spLocks/>
          </p:cNvSpPr>
          <p:nvPr/>
        </p:nvSpPr>
        <p:spPr bwMode="auto">
          <a:xfrm>
            <a:off x="7085013" y="3735388"/>
            <a:ext cx="36512" cy="147637"/>
          </a:xfrm>
          <a:custGeom>
            <a:avLst/>
            <a:gdLst>
              <a:gd name="T0" fmla="*/ 2147483646 w 76"/>
              <a:gd name="T1" fmla="*/ 2147483646 h 302"/>
              <a:gd name="T2" fmla="*/ 2147483646 w 76"/>
              <a:gd name="T3" fmla="*/ 2147483646 h 302"/>
              <a:gd name="T4" fmla="*/ 2147483646 w 76"/>
              <a:gd name="T5" fmla="*/ 2147483646 h 302"/>
              <a:gd name="T6" fmla="*/ 2147483646 w 76"/>
              <a:gd name="T7" fmla="*/ 2147483646 h 302"/>
              <a:gd name="T8" fmla="*/ 2147483646 w 76"/>
              <a:gd name="T9" fmla="*/ 2147483646 h 302"/>
              <a:gd name="T10" fmla="*/ 2147483646 w 76"/>
              <a:gd name="T11" fmla="*/ 2147483646 h 302"/>
              <a:gd name="T12" fmla="*/ 2147483646 w 76"/>
              <a:gd name="T13" fmla="*/ 2147483646 h 302"/>
              <a:gd name="T14" fmla="*/ 2147483646 w 76"/>
              <a:gd name="T15" fmla="*/ 2147483646 h 302"/>
              <a:gd name="T16" fmla="*/ 2147483646 w 76"/>
              <a:gd name="T17" fmla="*/ 2147483646 h 302"/>
              <a:gd name="T18" fmla="*/ 2147483646 w 76"/>
              <a:gd name="T19" fmla="*/ 2147483646 h 302"/>
              <a:gd name="T20" fmla="*/ 2147483646 w 76"/>
              <a:gd name="T21" fmla="*/ 2147483646 h 302"/>
              <a:gd name="T22" fmla="*/ 2147483646 w 76"/>
              <a:gd name="T23" fmla="*/ 2147483646 h 302"/>
              <a:gd name="T24" fmla="*/ 2147483646 w 76"/>
              <a:gd name="T25" fmla="*/ 2147483646 h 302"/>
              <a:gd name="T26" fmla="*/ 2147483646 w 76"/>
              <a:gd name="T27" fmla="*/ 2147483646 h 302"/>
              <a:gd name="T28" fmla="*/ 0 w 76"/>
              <a:gd name="T29" fmla="*/ 2147483646 h 302"/>
              <a:gd name="T30" fmla="*/ 2147483646 w 76"/>
              <a:gd name="T31" fmla="*/ 2147483646 h 302"/>
              <a:gd name="T32" fmla="*/ 2147483646 w 76"/>
              <a:gd name="T33" fmla="*/ 2147483646 h 302"/>
              <a:gd name="T34" fmla="*/ 2147483646 w 76"/>
              <a:gd name="T35" fmla="*/ 0 h 302"/>
              <a:gd name="T36" fmla="*/ 2147483646 w 76"/>
              <a:gd name="T37" fmla="*/ 2147483646 h 3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76" h="302">
                <a:moveTo>
                  <a:pt x="76" y="2"/>
                </a:moveTo>
                <a:lnTo>
                  <a:pt x="74" y="4"/>
                </a:lnTo>
                <a:lnTo>
                  <a:pt x="70" y="12"/>
                </a:lnTo>
                <a:lnTo>
                  <a:pt x="62" y="28"/>
                </a:lnTo>
                <a:lnTo>
                  <a:pt x="56" y="53"/>
                </a:lnTo>
                <a:lnTo>
                  <a:pt x="51" y="92"/>
                </a:lnTo>
                <a:lnTo>
                  <a:pt x="49" y="145"/>
                </a:lnTo>
                <a:lnTo>
                  <a:pt x="50" y="214"/>
                </a:lnTo>
                <a:lnTo>
                  <a:pt x="57" y="302"/>
                </a:lnTo>
                <a:lnTo>
                  <a:pt x="14" y="302"/>
                </a:lnTo>
                <a:lnTo>
                  <a:pt x="13" y="294"/>
                </a:lnTo>
                <a:lnTo>
                  <a:pt x="9" y="269"/>
                </a:lnTo>
                <a:lnTo>
                  <a:pt x="4" y="232"/>
                </a:lnTo>
                <a:lnTo>
                  <a:pt x="1" y="188"/>
                </a:lnTo>
                <a:lnTo>
                  <a:pt x="0" y="138"/>
                </a:lnTo>
                <a:lnTo>
                  <a:pt x="2" y="89"/>
                </a:lnTo>
                <a:lnTo>
                  <a:pt x="10" y="41"/>
                </a:lnTo>
                <a:lnTo>
                  <a:pt x="25" y="0"/>
                </a:lnTo>
                <a:lnTo>
                  <a:pt x="76" y="2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5" name="Rectangle 151"/>
          <p:cNvSpPr>
            <a:spLocks noChangeArrowheads="1"/>
          </p:cNvSpPr>
          <p:nvPr/>
        </p:nvSpPr>
        <p:spPr bwMode="auto">
          <a:xfrm>
            <a:off x="6599238" y="3698875"/>
            <a:ext cx="11112" cy="4699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1426" name="Freeform 152"/>
          <p:cNvSpPr>
            <a:spLocks/>
          </p:cNvSpPr>
          <p:nvPr/>
        </p:nvSpPr>
        <p:spPr bwMode="auto">
          <a:xfrm>
            <a:off x="6764338" y="3692525"/>
            <a:ext cx="180975" cy="214313"/>
          </a:xfrm>
          <a:custGeom>
            <a:avLst/>
            <a:gdLst>
              <a:gd name="T0" fmla="*/ 2147483646 w 375"/>
              <a:gd name="T1" fmla="*/ 2147483646 h 440"/>
              <a:gd name="T2" fmla="*/ 2147483646 w 375"/>
              <a:gd name="T3" fmla="*/ 2147483646 h 440"/>
              <a:gd name="T4" fmla="*/ 2147483646 w 375"/>
              <a:gd name="T5" fmla="*/ 2147483646 h 440"/>
              <a:gd name="T6" fmla="*/ 2147483646 w 375"/>
              <a:gd name="T7" fmla="*/ 2147483646 h 440"/>
              <a:gd name="T8" fmla="*/ 2147483646 w 375"/>
              <a:gd name="T9" fmla="*/ 2147483646 h 440"/>
              <a:gd name="T10" fmla="*/ 2147483646 w 375"/>
              <a:gd name="T11" fmla="*/ 2147483646 h 440"/>
              <a:gd name="T12" fmla="*/ 0 w 375"/>
              <a:gd name="T13" fmla="*/ 2147483646 h 440"/>
              <a:gd name="T14" fmla="*/ 2147483646 w 375"/>
              <a:gd name="T15" fmla="*/ 2147483646 h 440"/>
              <a:gd name="T16" fmla="*/ 2147483646 w 375"/>
              <a:gd name="T17" fmla="*/ 2147483646 h 440"/>
              <a:gd name="T18" fmla="*/ 2147483646 w 375"/>
              <a:gd name="T19" fmla="*/ 2147483646 h 440"/>
              <a:gd name="T20" fmla="*/ 2147483646 w 375"/>
              <a:gd name="T21" fmla="*/ 2147483646 h 440"/>
              <a:gd name="T22" fmla="*/ 2147483646 w 375"/>
              <a:gd name="T23" fmla="*/ 2147483646 h 440"/>
              <a:gd name="T24" fmla="*/ 2147483646 w 375"/>
              <a:gd name="T25" fmla="*/ 2147483646 h 440"/>
              <a:gd name="T26" fmla="*/ 2147483646 w 375"/>
              <a:gd name="T27" fmla="*/ 2147483646 h 440"/>
              <a:gd name="T28" fmla="*/ 2147483646 w 375"/>
              <a:gd name="T29" fmla="*/ 2147483646 h 440"/>
              <a:gd name="T30" fmla="*/ 2147483646 w 375"/>
              <a:gd name="T31" fmla="*/ 2147483646 h 440"/>
              <a:gd name="T32" fmla="*/ 2147483646 w 375"/>
              <a:gd name="T33" fmla="*/ 2147483646 h 440"/>
              <a:gd name="T34" fmla="*/ 2147483646 w 375"/>
              <a:gd name="T35" fmla="*/ 2147483646 h 440"/>
              <a:gd name="T36" fmla="*/ 2147483646 w 375"/>
              <a:gd name="T37" fmla="*/ 2147483646 h 440"/>
              <a:gd name="T38" fmla="*/ 2147483646 w 375"/>
              <a:gd name="T39" fmla="*/ 2147483646 h 440"/>
              <a:gd name="T40" fmla="*/ 2147483646 w 375"/>
              <a:gd name="T41" fmla="*/ 2147483646 h 440"/>
              <a:gd name="T42" fmla="*/ 2147483646 w 375"/>
              <a:gd name="T43" fmla="*/ 2147483646 h 440"/>
              <a:gd name="T44" fmla="*/ 2147483646 w 375"/>
              <a:gd name="T45" fmla="*/ 2147483646 h 440"/>
              <a:gd name="T46" fmla="*/ 2147483646 w 375"/>
              <a:gd name="T47" fmla="*/ 2147483646 h 440"/>
              <a:gd name="T48" fmla="*/ 2147483646 w 375"/>
              <a:gd name="T49" fmla="*/ 2147483646 h 440"/>
              <a:gd name="T50" fmla="*/ 2147483646 w 375"/>
              <a:gd name="T51" fmla="*/ 2147483646 h 440"/>
              <a:gd name="T52" fmla="*/ 2147483646 w 375"/>
              <a:gd name="T53" fmla="*/ 2147483646 h 440"/>
              <a:gd name="T54" fmla="*/ 2147483646 w 375"/>
              <a:gd name="T55" fmla="*/ 2147483646 h 440"/>
              <a:gd name="T56" fmla="*/ 2147483646 w 375"/>
              <a:gd name="T57" fmla="*/ 2147483646 h 440"/>
              <a:gd name="T58" fmla="*/ 2147483646 w 375"/>
              <a:gd name="T59" fmla="*/ 2147483646 h 440"/>
              <a:gd name="T60" fmla="*/ 2147483646 w 375"/>
              <a:gd name="T61" fmla="*/ 2147483646 h 440"/>
              <a:gd name="T62" fmla="*/ 2147483646 w 375"/>
              <a:gd name="T63" fmla="*/ 2147483646 h 440"/>
              <a:gd name="T64" fmla="*/ 2147483646 w 375"/>
              <a:gd name="T65" fmla="*/ 2147483646 h 440"/>
              <a:gd name="T66" fmla="*/ 2147483646 w 375"/>
              <a:gd name="T67" fmla="*/ 2147483646 h 440"/>
              <a:gd name="T68" fmla="*/ 2147483646 w 375"/>
              <a:gd name="T69" fmla="*/ 2147483646 h 440"/>
              <a:gd name="T70" fmla="*/ 2147483646 w 375"/>
              <a:gd name="T71" fmla="*/ 2147483646 h 440"/>
              <a:gd name="T72" fmla="*/ 2147483646 w 375"/>
              <a:gd name="T73" fmla="*/ 2147483646 h 440"/>
              <a:gd name="T74" fmla="*/ 2147483646 w 375"/>
              <a:gd name="T75" fmla="*/ 2147483646 h 440"/>
              <a:gd name="T76" fmla="*/ 2147483646 w 375"/>
              <a:gd name="T77" fmla="*/ 2147483646 h 440"/>
              <a:gd name="T78" fmla="*/ 2147483646 w 375"/>
              <a:gd name="T79" fmla="*/ 2147483646 h 440"/>
              <a:gd name="T80" fmla="*/ 2147483646 w 375"/>
              <a:gd name="T81" fmla="*/ 2147483646 h 440"/>
              <a:gd name="T82" fmla="*/ 2147483646 w 375"/>
              <a:gd name="T83" fmla="*/ 0 h 440"/>
              <a:gd name="T84" fmla="*/ 2147483646 w 375"/>
              <a:gd name="T85" fmla="*/ 2147483646 h 440"/>
              <a:gd name="T86" fmla="*/ 2147483646 w 375"/>
              <a:gd name="T87" fmla="*/ 2147483646 h 440"/>
              <a:gd name="T88" fmla="*/ 2147483646 w 375"/>
              <a:gd name="T89" fmla="*/ 2147483646 h 440"/>
              <a:gd name="T90" fmla="*/ 2147483646 w 375"/>
              <a:gd name="T91" fmla="*/ 2147483646 h 440"/>
              <a:gd name="T92" fmla="*/ 2147483646 w 375"/>
              <a:gd name="T93" fmla="*/ 2147483646 h 440"/>
              <a:gd name="T94" fmla="*/ 2147483646 w 375"/>
              <a:gd name="T95" fmla="*/ 2147483646 h 440"/>
              <a:gd name="T96" fmla="*/ 2147483646 w 375"/>
              <a:gd name="T97" fmla="*/ 2147483646 h 44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375" h="440">
                <a:moveTo>
                  <a:pt x="35" y="41"/>
                </a:moveTo>
                <a:lnTo>
                  <a:pt x="32" y="49"/>
                </a:lnTo>
                <a:lnTo>
                  <a:pt x="25" y="74"/>
                </a:lnTo>
                <a:lnTo>
                  <a:pt x="17" y="112"/>
                </a:lnTo>
                <a:lnTo>
                  <a:pt x="8" y="163"/>
                </a:lnTo>
                <a:lnTo>
                  <a:pt x="2" y="223"/>
                </a:lnTo>
                <a:lnTo>
                  <a:pt x="0" y="290"/>
                </a:lnTo>
                <a:lnTo>
                  <a:pt x="7" y="363"/>
                </a:lnTo>
                <a:lnTo>
                  <a:pt x="23" y="440"/>
                </a:lnTo>
                <a:lnTo>
                  <a:pt x="23" y="437"/>
                </a:lnTo>
                <a:lnTo>
                  <a:pt x="23" y="427"/>
                </a:lnTo>
                <a:lnTo>
                  <a:pt x="23" y="411"/>
                </a:lnTo>
                <a:lnTo>
                  <a:pt x="23" y="391"/>
                </a:lnTo>
                <a:lnTo>
                  <a:pt x="25" y="367"/>
                </a:lnTo>
                <a:lnTo>
                  <a:pt x="28" y="341"/>
                </a:lnTo>
                <a:lnTo>
                  <a:pt x="33" y="312"/>
                </a:lnTo>
                <a:lnTo>
                  <a:pt x="39" y="281"/>
                </a:lnTo>
                <a:lnTo>
                  <a:pt x="49" y="251"/>
                </a:lnTo>
                <a:lnTo>
                  <a:pt x="61" y="222"/>
                </a:lnTo>
                <a:lnTo>
                  <a:pt x="75" y="194"/>
                </a:lnTo>
                <a:lnTo>
                  <a:pt x="93" y="168"/>
                </a:lnTo>
                <a:lnTo>
                  <a:pt x="116" y="145"/>
                </a:lnTo>
                <a:lnTo>
                  <a:pt x="141" y="127"/>
                </a:lnTo>
                <a:lnTo>
                  <a:pt x="173" y="114"/>
                </a:lnTo>
                <a:lnTo>
                  <a:pt x="208" y="106"/>
                </a:lnTo>
                <a:lnTo>
                  <a:pt x="210" y="104"/>
                </a:lnTo>
                <a:lnTo>
                  <a:pt x="217" y="100"/>
                </a:lnTo>
                <a:lnTo>
                  <a:pt x="227" y="92"/>
                </a:lnTo>
                <a:lnTo>
                  <a:pt x="245" y="82"/>
                </a:lnTo>
                <a:lnTo>
                  <a:pt x="267" y="69"/>
                </a:lnTo>
                <a:lnTo>
                  <a:pt x="296" y="54"/>
                </a:lnTo>
                <a:lnTo>
                  <a:pt x="332" y="36"/>
                </a:lnTo>
                <a:lnTo>
                  <a:pt x="375" y="17"/>
                </a:lnTo>
                <a:lnTo>
                  <a:pt x="373" y="16"/>
                </a:lnTo>
                <a:lnTo>
                  <a:pt x="366" y="15"/>
                </a:lnTo>
                <a:lnTo>
                  <a:pt x="357" y="13"/>
                </a:lnTo>
                <a:lnTo>
                  <a:pt x="343" y="10"/>
                </a:lnTo>
                <a:lnTo>
                  <a:pt x="326" y="7"/>
                </a:lnTo>
                <a:lnTo>
                  <a:pt x="307" y="5"/>
                </a:lnTo>
                <a:lnTo>
                  <a:pt x="285" y="3"/>
                </a:lnTo>
                <a:lnTo>
                  <a:pt x="261" y="1"/>
                </a:lnTo>
                <a:lnTo>
                  <a:pt x="235" y="0"/>
                </a:lnTo>
                <a:lnTo>
                  <a:pt x="208" y="1"/>
                </a:lnTo>
                <a:lnTo>
                  <a:pt x="180" y="2"/>
                </a:lnTo>
                <a:lnTo>
                  <a:pt x="151" y="5"/>
                </a:lnTo>
                <a:lnTo>
                  <a:pt x="122" y="10"/>
                </a:lnTo>
                <a:lnTo>
                  <a:pt x="92" y="18"/>
                </a:lnTo>
                <a:lnTo>
                  <a:pt x="63" y="28"/>
                </a:lnTo>
                <a:lnTo>
                  <a:pt x="35" y="4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7" name="Freeform 153"/>
          <p:cNvSpPr>
            <a:spLocks/>
          </p:cNvSpPr>
          <p:nvPr/>
        </p:nvSpPr>
        <p:spPr bwMode="auto">
          <a:xfrm>
            <a:off x="6511925" y="3852863"/>
            <a:ext cx="149225" cy="39687"/>
          </a:xfrm>
          <a:custGeom>
            <a:avLst/>
            <a:gdLst>
              <a:gd name="T0" fmla="*/ 0 w 305"/>
              <a:gd name="T1" fmla="*/ 2147483646 h 83"/>
              <a:gd name="T2" fmla="*/ 0 w 305"/>
              <a:gd name="T3" fmla="*/ 2147483646 h 83"/>
              <a:gd name="T4" fmla="*/ 2147483646 w 305"/>
              <a:gd name="T5" fmla="*/ 2147483646 h 83"/>
              <a:gd name="T6" fmla="*/ 2147483646 w 305"/>
              <a:gd name="T7" fmla="*/ 2147483646 h 83"/>
              <a:gd name="T8" fmla="*/ 2147483646 w 305"/>
              <a:gd name="T9" fmla="*/ 2147483646 h 83"/>
              <a:gd name="T10" fmla="*/ 2147483646 w 305"/>
              <a:gd name="T11" fmla="*/ 2147483646 h 83"/>
              <a:gd name="T12" fmla="*/ 2147483646 w 305"/>
              <a:gd name="T13" fmla="*/ 2147483646 h 83"/>
              <a:gd name="T14" fmla="*/ 2147483646 w 305"/>
              <a:gd name="T15" fmla="*/ 2147483646 h 83"/>
              <a:gd name="T16" fmla="*/ 2147483646 w 305"/>
              <a:gd name="T17" fmla="*/ 2147483646 h 83"/>
              <a:gd name="T18" fmla="*/ 2147483646 w 305"/>
              <a:gd name="T19" fmla="*/ 2147483646 h 83"/>
              <a:gd name="T20" fmla="*/ 2147483646 w 305"/>
              <a:gd name="T21" fmla="*/ 2147483646 h 83"/>
              <a:gd name="T22" fmla="*/ 2147483646 w 305"/>
              <a:gd name="T23" fmla="*/ 0 h 83"/>
              <a:gd name="T24" fmla="*/ 2147483646 w 305"/>
              <a:gd name="T25" fmla="*/ 0 h 83"/>
              <a:gd name="T26" fmla="*/ 2147483646 w 305"/>
              <a:gd name="T27" fmla="*/ 2147483646 h 83"/>
              <a:gd name="T28" fmla="*/ 2147483646 w 305"/>
              <a:gd name="T29" fmla="*/ 2147483646 h 83"/>
              <a:gd name="T30" fmla="*/ 2147483646 w 305"/>
              <a:gd name="T31" fmla="*/ 2147483646 h 83"/>
              <a:gd name="T32" fmla="*/ 2147483646 w 305"/>
              <a:gd name="T33" fmla="*/ 2147483646 h 83"/>
              <a:gd name="T34" fmla="*/ 2147483646 w 305"/>
              <a:gd name="T35" fmla="*/ 2147483646 h 83"/>
              <a:gd name="T36" fmla="*/ 2147483646 w 305"/>
              <a:gd name="T37" fmla="*/ 2147483646 h 83"/>
              <a:gd name="T38" fmla="*/ 2147483646 w 305"/>
              <a:gd name="T39" fmla="*/ 2147483646 h 83"/>
              <a:gd name="T40" fmla="*/ 2147483646 w 305"/>
              <a:gd name="T41" fmla="*/ 2147483646 h 83"/>
              <a:gd name="T42" fmla="*/ 2147483646 w 305"/>
              <a:gd name="T43" fmla="*/ 2147483646 h 83"/>
              <a:gd name="T44" fmla="*/ 2147483646 w 305"/>
              <a:gd name="T45" fmla="*/ 2147483646 h 83"/>
              <a:gd name="T46" fmla="*/ 2147483646 w 305"/>
              <a:gd name="T47" fmla="*/ 2147483646 h 83"/>
              <a:gd name="T48" fmla="*/ 2147483646 w 305"/>
              <a:gd name="T49" fmla="*/ 2147483646 h 83"/>
              <a:gd name="T50" fmla="*/ 2147483646 w 305"/>
              <a:gd name="T51" fmla="*/ 2147483646 h 83"/>
              <a:gd name="T52" fmla="*/ 2147483646 w 305"/>
              <a:gd name="T53" fmla="*/ 2147483646 h 83"/>
              <a:gd name="T54" fmla="*/ 2147483646 w 305"/>
              <a:gd name="T55" fmla="*/ 2147483646 h 83"/>
              <a:gd name="T56" fmla="*/ 2147483646 w 305"/>
              <a:gd name="T57" fmla="*/ 2147483646 h 83"/>
              <a:gd name="T58" fmla="*/ 2147483646 w 305"/>
              <a:gd name="T59" fmla="*/ 2147483646 h 83"/>
              <a:gd name="T60" fmla="*/ 2147483646 w 305"/>
              <a:gd name="T61" fmla="*/ 2147483646 h 83"/>
              <a:gd name="T62" fmla="*/ 2147483646 w 305"/>
              <a:gd name="T63" fmla="*/ 2147483646 h 83"/>
              <a:gd name="T64" fmla="*/ 2147483646 w 305"/>
              <a:gd name="T65" fmla="*/ 2147483646 h 83"/>
              <a:gd name="T66" fmla="*/ 0 w 305"/>
              <a:gd name="T67" fmla="*/ 2147483646 h 83"/>
              <a:gd name="T68" fmla="*/ 0 w 305"/>
              <a:gd name="T69" fmla="*/ 2147483646 h 8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05" h="83">
                <a:moveTo>
                  <a:pt x="0" y="53"/>
                </a:moveTo>
                <a:lnTo>
                  <a:pt x="0" y="52"/>
                </a:lnTo>
                <a:lnTo>
                  <a:pt x="2" y="48"/>
                </a:lnTo>
                <a:lnTo>
                  <a:pt x="5" y="44"/>
                </a:lnTo>
                <a:lnTo>
                  <a:pt x="11" y="37"/>
                </a:lnTo>
                <a:lnTo>
                  <a:pt x="18" y="31"/>
                </a:lnTo>
                <a:lnTo>
                  <a:pt x="27" y="25"/>
                </a:lnTo>
                <a:lnTo>
                  <a:pt x="39" y="18"/>
                </a:lnTo>
                <a:lnTo>
                  <a:pt x="54" y="12"/>
                </a:lnTo>
                <a:lnTo>
                  <a:pt x="72" y="6"/>
                </a:lnTo>
                <a:lnTo>
                  <a:pt x="92" y="2"/>
                </a:lnTo>
                <a:lnTo>
                  <a:pt x="118" y="0"/>
                </a:lnTo>
                <a:lnTo>
                  <a:pt x="146" y="0"/>
                </a:lnTo>
                <a:lnTo>
                  <a:pt x="180" y="2"/>
                </a:lnTo>
                <a:lnTo>
                  <a:pt x="216" y="7"/>
                </a:lnTo>
                <a:lnTo>
                  <a:pt x="258" y="16"/>
                </a:lnTo>
                <a:lnTo>
                  <a:pt x="305" y="29"/>
                </a:lnTo>
                <a:lnTo>
                  <a:pt x="299" y="47"/>
                </a:lnTo>
                <a:lnTo>
                  <a:pt x="297" y="46"/>
                </a:lnTo>
                <a:lnTo>
                  <a:pt x="289" y="44"/>
                </a:lnTo>
                <a:lnTo>
                  <a:pt x="277" y="41"/>
                </a:lnTo>
                <a:lnTo>
                  <a:pt x="262" y="36"/>
                </a:lnTo>
                <a:lnTo>
                  <a:pt x="244" y="32"/>
                </a:lnTo>
                <a:lnTo>
                  <a:pt x="224" y="28"/>
                </a:lnTo>
                <a:lnTo>
                  <a:pt x="201" y="25"/>
                </a:lnTo>
                <a:lnTo>
                  <a:pt x="176" y="22"/>
                </a:lnTo>
                <a:lnTo>
                  <a:pt x="152" y="21"/>
                </a:lnTo>
                <a:lnTo>
                  <a:pt x="126" y="21"/>
                </a:lnTo>
                <a:lnTo>
                  <a:pt x="101" y="23"/>
                </a:lnTo>
                <a:lnTo>
                  <a:pt x="77" y="29"/>
                </a:lnTo>
                <a:lnTo>
                  <a:pt x="55" y="37"/>
                </a:lnTo>
                <a:lnTo>
                  <a:pt x="33" y="48"/>
                </a:lnTo>
                <a:lnTo>
                  <a:pt x="15" y="63"/>
                </a:lnTo>
                <a:lnTo>
                  <a:pt x="0" y="83"/>
                </a:lnTo>
                <a:lnTo>
                  <a:pt x="0" y="53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8" name="Freeform 154"/>
          <p:cNvSpPr>
            <a:spLocks/>
          </p:cNvSpPr>
          <p:nvPr/>
        </p:nvSpPr>
        <p:spPr bwMode="auto">
          <a:xfrm>
            <a:off x="6511925" y="3754438"/>
            <a:ext cx="149225" cy="41275"/>
          </a:xfrm>
          <a:custGeom>
            <a:avLst/>
            <a:gdLst>
              <a:gd name="T0" fmla="*/ 0 w 305"/>
              <a:gd name="T1" fmla="*/ 2147483646 h 83"/>
              <a:gd name="T2" fmla="*/ 0 w 305"/>
              <a:gd name="T3" fmla="*/ 2147483646 h 83"/>
              <a:gd name="T4" fmla="*/ 2147483646 w 305"/>
              <a:gd name="T5" fmla="*/ 2147483646 h 83"/>
              <a:gd name="T6" fmla="*/ 2147483646 w 305"/>
              <a:gd name="T7" fmla="*/ 2147483646 h 83"/>
              <a:gd name="T8" fmla="*/ 2147483646 w 305"/>
              <a:gd name="T9" fmla="*/ 2147483646 h 83"/>
              <a:gd name="T10" fmla="*/ 2147483646 w 305"/>
              <a:gd name="T11" fmla="*/ 2147483646 h 83"/>
              <a:gd name="T12" fmla="*/ 2147483646 w 305"/>
              <a:gd name="T13" fmla="*/ 2147483646 h 83"/>
              <a:gd name="T14" fmla="*/ 2147483646 w 305"/>
              <a:gd name="T15" fmla="*/ 2147483646 h 83"/>
              <a:gd name="T16" fmla="*/ 2147483646 w 305"/>
              <a:gd name="T17" fmla="*/ 2147483646 h 83"/>
              <a:gd name="T18" fmla="*/ 2147483646 w 305"/>
              <a:gd name="T19" fmla="*/ 2147483646 h 83"/>
              <a:gd name="T20" fmla="*/ 2147483646 w 305"/>
              <a:gd name="T21" fmla="*/ 2147483646 h 83"/>
              <a:gd name="T22" fmla="*/ 2147483646 w 305"/>
              <a:gd name="T23" fmla="*/ 0 h 83"/>
              <a:gd name="T24" fmla="*/ 2147483646 w 305"/>
              <a:gd name="T25" fmla="*/ 0 h 83"/>
              <a:gd name="T26" fmla="*/ 2147483646 w 305"/>
              <a:gd name="T27" fmla="*/ 2147483646 h 83"/>
              <a:gd name="T28" fmla="*/ 2147483646 w 305"/>
              <a:gd name="T29" fmla="*/ 2147483646 h 83"/>
              <a:gd name="T30" fmla="*/ 2147483646 w 305"/>
              <a:gd name="T31" fmla="*/ 2147483646 h 83"/>
              <a:gd name="T32" fmla="*/ 2147483646 w 305"/>
              <a:gd name="T33" fmla="*/ 2147483646 h 83"/>
              <a:gd name="T34" fmla="*/ 2147483646 w 305"/>
              <a:gd name="T35" fmla="*/ 2147483646 h 83"/>
              <a:gd name="T36" fmla="*/ 2147483646 w 305"/>
              <a:gd name="T37" fmla="*/ 2147483646 h 83"/>
              <a:gd name="T38" fmla="*/ 2147483646 w 305"/>
              <a:gd name="T39" fmla="*/ 2147483646 h 83"/>
              <a:gd name="T40" fmla="*/ 2147483646 w 305"/>
              <a:gd name="T41" fmla="*/ 2147483646 h 83"/>
              <a:gd name="T42" fmla="*/ 2147483646 w 305"/>
              <a:gd name="T43" fmla="*/ 2147483646 h 83"/>
              <a:gd name="T44" fmla="*/ 2147483646 w 305"/>
              <a:gd name="T45" fmla="*/ 2147483646 h 83"/>
              <a:gd name="T46" fmla="*/ 2147483646 w 305"/>
              <a:gd name="T47" fmla="*/ 2147483646 h 83"/>
              <a:gd name="T48" fmla="*/ 2147483646 w 305"/>
              <a:gd name="T49" fmla="*/ 2147483646 h 83"/>
              <a:gd name="T50" fmla="*/ 2147483646 w 305"/>
              <a:gd name="T51" fmla="*/ 2147483646 h 83"/>
              <a:gd name="T52" fmla="*/ 2147483646 w 305"/>
              <a:gd name="T53" fmla="*/ 2147483646 h 83"/>
              <a:gd name="T54" fmla="*/ 2147483646 w 305"/>
              <a:gd name="T55" fmla="*/ 2147483646 h 83"/>
              <a:gd name="T56" fmla="*/ 2147483646 w 305"/>
              <a:gd name="T57" fmla="*/ 2147483646 h 83"/>
              <a:gd name="T58" fmla="*/ 2147483646 w 305"/>
              <a:gd name="T59" fmla="*/ 2147483646 h 83"/>
              <a:gd name="T60" fmla="*/ 2147483646 w 305"/>
              <a:gd name="T61" fmla="*/ 2147483646 h 83"/>
              <a:gd name="T62" fmla="*/ 2147483646 w 305"/>
              <a:gd name="T63" fmla="*/ 2147483646 h 83"/>
              <a:gd name="T64" fmla="*/ 2147483646 w 305"/>
              <a:gd name="T65" fmla="*/ 2147483646 h 83"/>
              <a:gd name="T66" fmla="*/ 0 w 305"/>
              <a:gd name="T67" fmla="*/ 2147483646 h 83"/>
              <a:gd name="T68" fmla="*/ 0 w 305"/>
              <a:gd name="T69" fmla="*/ 2147483646 h 8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05" h="83">
                <a:moveTo>
                  <a:pt x="0" y="53"/>
                </a:moveTo>
                <a:lnTo>
                  <a:pt x="0" y="52"/>
                </a:lnTo>
                <a:lnTo>
                  <a:pt x="2" y="49"/>
                </a:lnTo>
                <a:lnTo>
                  <a:pt x="5" y="44"/>
                </a:lnTo>
                <a:lnTo>
                  <a:pt x="11" y="38"/>
                </a:lnTo>
                <a:lnTo>
                  <a:pt x="18" y="31"/>
                </a:lnTo>
                <a:lnTo>
                  <a:pt x="27" y="25"/>
                </a:lnTo>
                <a:lnTo>
                  <a:pt x="39" y="17"/>
                </a:lnTo>
                <a:lnTo>
                  <a:pt x="54" y="12"/>
                </a:lnTo>
                <a:lnTo>
                  <a:pt x="72" y="7"/>
                </a:lnTo>
                <a:lnTo>
                  <a:pt x="92" y="2"/>
                </a:lnTo>
                <a:lnTo>
                  <a:pt x="118" y="0"/>
                </a:lnTo>
                <a:lnTo>
                  <a:pt x="146" y="0"/>
                </a:lnTo>
                <a:lnTo>
                  <a:pt x="180" y="2"/>
                </a:lnTo>
                <a:lnTo>
                  <a:pt x="216" y="8"/>
                </a:lnTo>
                <a:lnTo>
                  <a:pt x="258" y="16"/>
                </a:lnTo>
                <a:lnTo>
                  <a:pt x="305" y="29"/>
                </a:lnTo>
                <a:lnTo>
                  <a:pt x="299" y="47"/>
                </a:lnTo>
                <a:lnTo>
                  <a:pt x="297" y="45"/>
                </a:lnTo>
                <a:lnTo>
                  <a:pt x="289" y="43"/>
                </a:lnTo>
                <a:lnTo>
                  <a:pt x="277" y="40"/>
                </a:lnTo>
                <a:lnTo>
                  <a:pt x="262" y="36"/>
                </a:lnTo>
                <a:lnTo>
                  <a:pt x="244" y="33"/>
                </a:lnTo>
                <a:lnTo>
                  <a:pt x="224" y="28"/>
                </a:lnTo>
                <a:lnTo>
                  <a:pt x="201" y="25"/>
                </a:lnTo>
                <a:lnTo>
                  <a:pt x="176" y="22"/>
                </a:lnTo>
                <a:lnTo>
                  <a:pt x="152" y="21"/>
                </a:lnTo>
                <a:lnTo>
                  <a:pt x="126" y="22"/>
                </a:lnTo>
                <a:lnTo>
                  <a:pt x="101" y="24"/>
                </a:lnTo>
                <a:lnTo>
                  <a:pt x="77" y="29"/>
                </a:lnTo>
                <a:lnTo>
                  <a:pt x="55" y="38"/>
                </a:lnTo>
                <a:lnTo>
                  <a:pt x="33" y="49"/>
                </a:lnTo>
                <a:lnTo>
                  <a:pt x="15" y="64"/>
                </a:lnTo>
                <a:lnTo>
                  <a:pt x="0" y="83"/>
                </a:lnTo>
                <a:lnTo>
                  <a:pt x="0" y="53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29" name="Freeform 155"/>
          <p:cNvSpPr>
            <a:spLocks/>
          </p:cNvSpPr>
          <p:nvPr/>
        </p:nvSpPr>
        <p:spPr bwMode="auto">
          <a:xfrm>
            <a:off x="6651625" y="3708400"/>
            <a:ext cx="241300" cy="449263"/>
          </a:xfrm>
          <a:custGeom>
            <a:avLst/>
            <a:gdLst>
              <a:gd name="T0" fmla="*/ 0 w 496"/>
              <a:gd name="T1" fmla="*/ 0 h 917"/>
              <a:gd name="T2" fmla="*/ 0 w 496"/>
              <a:gd name="T3" fmla="*/ 2147483646 h 917"/>
              <a:gd name="T4" fmla="*/ 2147483646 w 496"/>
              <a:gd name="T5" fmla="*/ 2147483646 h 917"/>
              <a:gd name="T6" fmla="*/ 2147483646 w 496"/>
              <a:gd name="T7" fmla="*/ 2147483646 h 917"/>
              <a:gd name="T8" fmla="*/ 2147483646 w 496"/>
              <a:gd name="T9" fmla="*/ 2147483646 h 917"/>
              <a:gd name="T10" fmla="*/ 2147483646 w 496"/>
              <a:gd name="T11" fmla="*/ 2147483646 h 917"/>
              <a:gd name="T12" fmla="*/ 2147483646 w 496"/>
              <a:gd name="T13" fmla="*/ 2147483646 h 917"/>
              <a:gd name="T14" fmla="*/ 2147483646 w 496"/>
              <a:gd name="T15" fmla="*/ 2147483646 h 917"/>
              <a:gd name="T16" fmla="*/ 2147483646 w 496"/>
              <a:gd name="T17" fmla="*/ 2147483646 h 917"/>
              <a:gd name="T18" fmla="*/ 2147483646 w 496"/>
              <a:gd name="T19" fmla="*/ 2147483646 h 917"/>
              <a:gd name="T20" fmla="*/ 2147483646 w 496"/>
              <a:gd name="T21" fmla="*/ 2147483646 h 917"/>
              <a:gd name="T22" fmla="*/ 2147483646 w 496"/>
              <a:gd name="T23" fmla="*/ 2147483646 h 917"/>
              <a:gd name="T24" fmla="*/ 2147483646 w 496"/>
              <a:gd name="T25" fmla="*/ 2147483646 h 917"/>
              <a:gd name="T26" fmla="*/ 2147483646 w 496"/>
              <a:gd name="T27" fmla="*/ 2147483646 h 917"/>
              <a:gd name="T28" fmla="*/ 2147483646 w 496"/>
              <a:gd name="T29" fmla="*/ 2147483646 h 917"/>
              <a:gd name="T30" fmla="*/ 2147483646 w 496"/>
              <a:gd name="T31" fmla="*/ 2147483646 h 917"/>
              <a:gd name="T32" fmla="*/ 2147483646 w 496"/>
              <a:gd name="T33" fmla="*/ 2147483646 h 917"/>
              <a:gd name="T34" fmla="*/ 0 w 496"/>
              <a:gd name="T35" fmla="*/ 0 h 9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496" h="917">
                <a:moveTo>
                  <a:pt x="0" y="0"/>
                </a:moveTo>
                <a:lnTo>
                  <a:pt x="0" y="886"/>
                </a:lnTo>
                <a:lnTo>
                  <a:pt x="150" y="917"/>
                </a:lnTo>
                <a:lnTo>
                  <a:pt x="143" y="797"/>
                </a:lnTo>
                <a:lnTo>
                  <a:pt x="496" y="851"/>
                </a:lnTo>
                <a:lnTo>
                  <a:pt x="490" y="803"/>
                </a:lnTo>
                <a:lnTo>
                  <a:pt x="245" y="773"/>
                </a:lnTo>
                <a:lnTo>
                  <a:pt x="239" y="670"/>
                </a:lnTo>
                <a:lnTo>
                  <a:pt x="72" y="670"/>
                </a:lnTo>
                <a:lnTo>
                  <a:pt x="68" y="657"/>
                </a:lnTo>
                <a:lnTo>
                  <a:pt x="56" y="620"/>
                </a:lnTo>
                <a:lnTo>
                  <a:pt x="41" y="559"/>
                </a:lnTo>
                <a:lnTo>
                  <a:pt x="26" y="480"/>
                </a:lnTo>
                <a:lnTo>
                  <a:pt x="15" y="385"/>
                </a:lnTo>
                <a:lnTo>
                  <a:pt x="11" y="276"/>
                </a:lnTo>
                <a:lnTo>
                  <a:pt x="20" y="158"/>
                </a:lnTo>
                <a:lnTo>
                  <a:pt x="42" y="3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30" name="Freeform 156"/>
          <p:cNvSpPr>
            <a:spLocks/>
          </p:cNvSpPr>
          <p:nvPr/>
        </p:nvSpPr>
        <p:spPr bwMode="auto">
          <a:xfrm>
            <a:off x="6770688" y="3605213"/>
            <a:ext cx="309562" cy="61912"/>
          </a:xfrm>
          <a:custGeom>
            <a:avLst/>
            <a:gdLst>
              <a:gd name="T0" fmla="*/ 0 w 638"/>
              <a:gd name="T1" fmla="*/ 2147483646 h 125"/>
              <a:gd name="T2" fmla="*/ 2147483646 w 638"/>
              <a:gd name="T3" fmla="*/ 2147483646 h 125"/>
              <a:gd name="T4" fmla="*/ 2147483646 w 638"/>
              <a:gd name="T5" fmla="*/ 2147483646 h 125"/>
              <a:gd name="T6" fmla="*/ 2147483646 w 638"/>
              <a:gd name="T7" fmla="*/ 2147483646 h 125"/>
              <a:gd name="T8" fmla="*/ 2147483646 w 638"/>
              <a:gd name="T9" fmla="*/ 2147483646 h 125"/>
              <a:gd name="T10" fmla="*/ 2147483646 w 638"/>
              <a:gd name="T11" fmla="*/ 2147483646 h 125"/>
              <a:gd name="T12" fmla="*/ 2147483646 w 638"/>
              <a:gd name="T13" fmla="*/ 2147483646 h 125"/>
              <a:gd name="T14" fmla="*/ 2147483646 w 638"/>
              <a:gd name="T15" fmla="*/ 2147483646 h 125"/>
              <a:gd name="T16" fmla="*/ 2147483646 w 638"/>
              <a:gd name="T17" fmla="*/ 2147483646 h 125"/>
              <a:gd name="T18" fmla="*/ 2147483646 w 638"/>
              <a:gd name="T19" fmla="*/ 2147483646 h 125"/>
              <a:gd name="T20" fmla="*/ 2147483646 w 638"/>
              <a:gd name="T21" fmla="*/ 2147483646 h 125"/>
              <a:gd name="T22" fmla="*/ 2147483646 w 638"/>
              <a:gd name="T23" fmla="*/ 2147483646 h 125"/>
              <a:gd name="T24" fmla="*/ 2147483646 w 638"/>
              <a:gd name="T25" fmla="*/ 2147483646 h 125"/>
              <a:gd name="T26" fmla="*/ 2147483646 w 638"/>
              <a:gd name="T27" fmla="*/ 2147483646 h 125"/>
              <a:gd name="T28" fmla="*/ 2147483646 w 638"/>
              <a:gd name="T29" fmla="*/ 2147483646 h 125"/>
              <a:gd name="T30" fmla="*/ 2147483646 w 638"/>
              <a:gd name="T31" fmla="*/ 2147483646 h 125"/>
              <a:gd name="T32" fmla="*/ 2147483646 w 638"/>
              <a:gd name="T33" fmla="*/ 2147483646 h 125"/>
              <a:gd name="T34" fmla="*/ 2147483646 w 638"/>
              <a:gd name="T35" fmla="*/ 0 h 125"/>
              <a:gd name="T36" fmla="*/ 2147483646 w 638"/>
              <a:gd name="T37" fmla="*/ 0 h 125"/>
              <a:gd name="T38" fmla="*/ 2147483646 w 638"/>
              <a:gd name="T39" fmla="*/ 0 h 125"/>
              <a:gd name="T40" fmla="*/ 2147483646 w 638"/>
              <a:gd name="T41" fmla="*/ 0 h 125"/>
              <a:gd name="T42" fmla="*/ 2147483646 w 638"/>
              <a:gd name="T43" fmla="*/ 2147483646 h 125"/>
              <a:gd name="T44" fmla="*/ 2147483646 w 638"/>
              <a:gd name="T45" fmla="*/ 2147483646 h 125"/>
              <a:gd name="T46" fmla="*/ 2147483646 w 638"/>
              <a:gd name="T47" fmla="*/ 2147483646 h 125"/>
              <a:gd name="T48" fmla="*/ 2147483646 w 638"/>
              <a:gd name="T49" fmla="*/ 2147483646 h 125"/>
              <a:gd name="T50" fmla="*/ 2147483646 w 638"/>
              <a:gd name="T51" fmla="*/ 2147483646 h 125"/>
              <a:gd name="T52" fmla="*/ 2147483646 w 638"/>
              <a:gd name="T53" fmla="*/ 2147483646 h 125"/>
              <a:gd name="T54" fmla="*/ 2147483646 w 638"/>
              <a:gd name="T55" fmla="*/ 2147483646 h 125"/>
              <a:gd name="T56" fmla="*/ 2147483646 w 638"/>
              <a:gd name="T57" fmla="*/ 2147483646 h 125"/>
              <a:gd name="T58" fmla="*/ 2147483646 w 638"/>
              <a:gd name="T59" fmla="*/ 2147483646 h 125"/>
              <a:gd name="T60" fmla="*/ 2147483646 w 638"/>
              <a:gd name="T61" fmla="*/ 2147483646 h 125"/>
              <a:gd name="T62" fmla="*/ 2147483646 w 638"/>
              <a:gd name="T63" fmla="*/ 2147483646 h 125"/>
              <a:gd name="T64" fmla="*/ 2147483646 w 638"/>
              <a:gd name="T65" fmla="*/ 2147483646 h 125"/>
              <a:gd name="T66" fmla="*/ 0 w 638"/>
              <a:gd name="T67" fmla="*/ 2147483646 h 125"/>
              <a:gd name="T68" fmla="*/ 0 w 638"/>
              <a:gd name="T69" fmla="*/ 2147483646 h 12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638" h="125">
                <a:moveTo>
                  <a:pt x="0" y="125"/>
                </a:moveTo>
                <a:lnTo>
                  <a:pt x="4" y="124"/>
                </a:lnTo>
                <a:lnTo>
                  <a:pt x="14" y="119"/>
                </a:lnTo>
                <a:lnTo>
                  <a:pt x="31" y="114"/>
                </a:lnTo>
                <a:lnTo>
                  <a:pt x="53" y="106"/>
                </a:lnTo>
                <a:lnTo>
                  <a:pt x="81" y="98"/>
                </a:lnTo>
                <a:lnTo>
                  <a:pt x="113" y="89"/>
                </a:lnTo>
                <a:lnTo>
                  <a:pt x="151" y="81"/>
                </a:lnTo>
                <a:lnTo>
                  <a:pt x="192" y="73"/>
                </a:lnTo>
                <a:lnTo>
                  <a:pt x="237" y="65"/>
                </a:lnTo>
                <a:lnTo>
                  <a:pt x="286" y="60"/>
                </a:lnTo>
                <a:lnTo>
                  <a:pt x="337" y="56"/>
                </a:lnTo>
                <a:lnTo>
                  <a:pt x="390" y="55"/>
                </a:lnTo>
                <a:lnTo>
                  <a:pt x="446" y="56"/>
                </a:lnTo>
                <a:lnTo>
                  <a:pt x="503" y="61"/>
                </a:lnTo>
                <a:lnTo>
                  <a:pt x="561" y="70"/>
                </a:lnTo>
                <a:lnTo>
                  <a:pt x="620" y="83"/>
                </a:lnTo>
                <a:lnTo>
                  <a:pt x="638" y="0"/>
                </a:lnTo>
                <a:lnTo>
                  <a:pt x="634" y="0"/>
                </a:lnTo>
                <a:lnTo>
                  <a:pt x="620" y="0"/>
                </a:lnTo>
                <a:lnTo>
                  <a:pt x="599" y="0"/>
                </a:lnTo>
                <a:lnTo>
                  <a:pt x="571" y="1"/>
                </a:lnTo>
                <a:lnTo>
                  <a:pt x="536" y="2"/>
                </a:lnTo>
                <a:lnTo>
                  <a:pt x="496" y="3"/>
                </a:lnTo>
                <a:lnTo>
                  <a:pt x="452" y="6"/>
                </a:lnTo>
                <a:lnTo>
                  <a:pt x="405" y="8"/>
                </a:lnTo>
                <a:lnTo>
                  <a:pt x="354" y="13"/>
                </a:lnTo>
                <a:lnTo>
                  <a:pt x="302" y="17"/>
                </a:lnTo>
                <a:lnTo>
                  <a:pt x="249" y="22"/>
                </a:lnTo>
                <a:lnTo>
                  <a:pt x="196" y="30"/>
                </a:lnTo>
                <a:lnTo>
                  <a:pt x="144" y="37"/>
                </a:lnTo>
                <a:lnTo>
                  <a:pt x="93" y="47"/>
                </a:lnTo>
                <a:lnTo>
                  <a:pt x="45" y="58"/>
                </a:lnTo>
                <a:lnTo>
                  <a:pt x="0" y="71"/>
                </a:lnTo>
                <a:lnTo>
                  <a:pt x="0" y="12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31" name="Freeform 157"/>
          <p:cNvSpPr>
            <a:spLocks/>
          </p:cNvSpPr>
          <p:nvPr/>
        </p:nvSpPr>
        <p:spPr bwMode="auto">
          <a:xfrm>
            <a:off x="6588125" y="4167188"/>
            <a:ext cx="522288" cy="174625"/>
          </a:xfrm>
          <a:custGeom>
            <a:avLst/>
            <a:gdLst>
              <a:gd name="T0" fmla="*/ 2147483646 w 1075"/>
              <a:gd name="T1" fmla="*/ 2147483646 h 356"/>
              <a:gd name="T2" fmla="*/ 2147483646 w 1075"/>
              <a:gd name="T3" fmla="*/ 2147483646 h 356"/>
              <a:gd name="T4" fmla="*/ 2147483646 w 1075"/>
              <a:gd name="T5" fmla="*/ 2147483646 h 356"/>
              <a:gd name="T6" fmla="*/ 2147483646 w 1075"/>
              <a:gd name="T7" fmla="*/ 2147483646 h 356"/>
              <a:gd name="T8" fmla="*/ 2147483646 w 1075"/>
              <a:gd name="T9" fmla="*/ 2147483646 h 356"/>
              <a:gd name="T10" fmla="*/ 2147483646 w 1075"/>
              <a:gd name="T11" fmla="*/ 2147483646 h 356"/>
              <a:gd name="T12" fmla="*/ 2147483646 w 1075"/>
              <a:gd name="T13" fmla="*/ 2147483646 h 356"/>
              <a:gd name="T14" fmla="*/ 2147483646 w 1075"/>
              <a:gd name="T15" fmla="*/ 2147483646 h 356"/>
              <a:gd name="T16" fmla="*/ 2147483646 w 1075"/>
              <a:gd name="T17" fmla="*/ 2147483646 h 356"/>
              <a:gd name="T18" fmla="*/ 2147483646 w 1075"/>
              <a:gd name="T19" fmla="*/ 2147483646 h 356"/>
              <a:gd name="T20" fmla="*/ 2147483646 w 1075"/>
              <a:gd name="T21" fmla="*/ 2147483646 h 356"/>
              <a:gd name="T22" fmla="*/ 2147483646 w 1075"/>
              <a:gd name="T23" fmla="*/ 2147483646 h 356"/>
              <a:gd name="T24" fmla="*/ 2147483646 w 1075"/>
              <a:gd name="T25" fmla="*/ 2147483646 h 356"/>
              <a:gd name="T26" fmla="*/ 2147483646 w 1075"/>
              <a:gd name="T27" fmla="*/ 2147483646 h 356"/>
              <a:gd name="T28" fmla="*/ 2147483646 w 1075"/>
              <a:gd name="T29" fmla="*/ 2147483646 h 356"/>
              <a:gd name="T30" fmla="*/ 2147483646 w 1075"/>
              <a:gd name="T31" fmla="*/ 2147483646 h 356"/>
              <a:gd name="T32" fmla="*/ 2147483646 w 1075"/>
              <a:gd name="T33" fmla="*/ 2147483646 h 356"/>
              <a:gd name="T34" fmla="*/ 0 w 1075"/>
              <a:gd name="T35" fmla="*/ 2147483646 h 356"/>
              <a:gd name="T36" fmla="*/ 2147483646 w 1075"/>
              <a:gd name="T37" fmla="*/ 0 h 356"/>
              <a:gd name="T38" fmla="*/ 2147483646 w 1075"/>
              <a:gd name="T39" fmla="*/ 2147483646 h 356"/>
              <a:gd name="T40" fmla="*/ 2147483646 w 1075"/>
              <a:gd name="T41" fmla="*/ 2147483646 h 356"/>
              <a:gd name="T42" fmla="*/ 2147483646 w 1075"/>
              <a:gd name="T43" fmla="*/ 2147483646 h 356"/>
              <a:gd name="T44" fmla="*/ 2147483646 w 1075"/>
              <a:gd name="T45" fmla="*/ 2147483646 h 356"/>
              <a:gd name="T46" fmla="*/ 2147483646 w 1075"/>
              <a:gd name="T47" fmla="*/ 2147483646 h 356"/>
              <a:gd name="T48" fmla="*/ 2147483646 w 1075"/>
              <a:gd name="T49" fmla="*/ 2147483646 h 356"/>
              <a:gd name="T50" fmla="*/ 2147483646 w 1075"/>
              <a:gd name="T51" fmla="*/ 2147483646 h 356"/>
              <a:gd name="T52" fmla="*/ 2147483646 w 1075"/>
              <a:gd name="T53" fmla="*/ 2147483646 h 356"/>
              <a:gd name="T54" fmla="*/ 2147483646 w 1075"/>
              <a:gd name="T55" fmla="*/ 2147483646 h 356"/>
              <a:gd name="T56" fmla="*/ 2147483646 w 1075"/>
              <a:gd name="T57" fmla="*/ 2147483646 h 356"/>
              <a:gd name="T58" fmla="*/ 2147483646 w 1075"/>
              <a:gd name="T59" fmla="*/ 2147483646 h 356"/>
              <a:gd name="T60" fmla="*/ 2147483646 w 1075"/>
              <a:gd name="T61" fmla="*/ 2147483646 h 356"/>
              <a:gd name="T62" fmla="*/ 2147483646 w 1075"/>
              <a:gd name="T63" fmla="*/ 2147483646 h 356"/>
              <a:gd name="T64" fmla="*/ 2147483646 w 1075"/>
              <a:gd name="T65" fmla="*/ 2147483646 h 356"/>
              <a:gd name="T66" fmla="*/ 2147483646 w 1075"/>
              <a:gd name="T67" fmla="*/ 2147483646 h 356"/>
              <a:gd name="T68" fmla="*/ 2147483646 w 1075"/>
              <a:gd name="T69" fmla="*/ 2147483646 h 356"/>
              <a:gd name="T70" fmla="*/ 2147483646 w 1075"/>
              <a:gd name="T71" fmla="*/ 2147483646 h 356"/>
              <a:gd name="T72" fmla="*/ 2147483646 w 1075"/>
              <a:gd name="T73" fmla="*/ 2147483646 h 356"/>
              <a:gd name="T74" fmla="*/ 2147483646 w 1075"/>
              <a:gd name="T75" fmla="*/ 2147483646 h 356"/>
              <a:gd name="T76" fmla="*/ 2147483646 w 1075"/>
              <a:gd name="T77" fmla="*/ 2147483646 h 35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1075" h="356">
                <a:moveTo>
                  <a:pt x="454" y="344"/>
                </a:moveTo>
                <a:lnTo>
                  <a:pt x="456" y="343"/>
                </a:lnTo>
                <a:lnTo>
                  <a:pt x="463" y="341"/>
                </a:lnTo>
                <a:lnTo>
                  <a:pt x="472" y="337"/>
                </a:lnTo>
                <a:lnTo>
                  <a:pt x="485" y="332"/>
                </a:lnTo>
                <a:lnTo>
                  <a:pt x="501" y="325"/>
                </a:lnTo>
                <a:lnTo>
                  <a:pt x="518" y="317"/>
                </a:lnTo>
                <a:lnTo>
                  <a:pt x="538" y="308"/>
                </a:lnTo>
                <a:lnTo>
                  <a:pt x="558" y="298"/>
                </a:lnTo>
                <a:lnTo>
                  <a:pt x="580" y="287"/>
                </a:lnTo>
                <a:lnTo>
                  <a:pt x="600" y="274"/>
                </a:lnTo>
                <a:lnTo>
                  <a:pt x="621" y="262"/>
                </a:lnTo>
                <a:lnTo>
                  <a:pt x="640" y="248"/>
                </a:lnTo>
                <a:lnTo>
                  <a:pt x="658" y="234"/>
                </a:lnTo>
                <a:lnTo>
                  <a:pt x="674" y="219"/>
                </a:lnTo>
                <a:lnTo>
                  <a:pt x="688" y="204"/>
                </a:lnTo>
                <a:lnTo>
                  <a:pt x="699" y="189"/>
                </a:lnTo>
                <a:lnTo>
                  <a:pt x="0" y="18"/>
                </a:lnTo>
                <a:lnTo>
                  <a:pt x="54" y="0"/>
                </a:lnTo>
                <a:lnTo>
                  <a:pt x="1075" y="251"/>
                </a:lnTo>
                <a:lnTo>
                  <a:pt x="1033" y="274"/>
                </a:lnTo>
                <a:lnTo>
                  <a:pt x="738" y="199"/>
                </a:lnTo>
                <a:lnTo>
                  <a:pt x="737" y="200"/>
                </a:lnTo>
                <a:lnTo>
                  <a:pt x="735" y="203"/>
                </a:lnTo>
                <a:lnTo>
                  <a:pt x="730" y="207"/>
                </a:lnTo>
                <a:lnTo>
                  <a:pt x="724" y="214"/>
                </a:lnTo>
                <a:lnTo>
                  <a:pt x="716" y="222"/>
                </a:lnTo>
                <a:lnTo>
                  <a:pt x="706" y="231"/>
                </a:lnTo>
                <a:lnTo>
                  <a:pt x="694" y="242"/>
                </a:lnTo>
                <a:lnTo>
                  <a:pt x="679" y="253"/>
                </a:lnTo>
                <a:lnTo>
                  <a:pt x="662" y="265"/>
                </a:lnTo>
                <a:lnTo>
                  <a:pt x="643" y="278"/>
                </a:lnTo>
                <a:lnTo>
                  <a:pt x="621" y="291"/>
                </a:lnTo>
                <a:lnTo>
                  <a:pt x="597" y="303"/>
                </a:lnTo>
                <a:lnTo>
                  <a:pt x="570" y="317"/>
                </a:lnTo>
                <a:lnTo>
                  <a:pt x="540" y="330"/>
                </a:lnTo>
                <a:lnTo>
                  <a:pt x="508" y="343"/>
                </a:lnTo>
                <a:lnTo>
                  <a:pt x="472" y="356"/>
                </a:lnTo>
                <a:lnTo>
                  <a:pt x="454" y="34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32" name="Freeform 158"/>
          <p:cNvSpPr>
            <a:spLocks/>
          </p:cNvSpPr>
          <p:nvPr/>
        </p:nvSpPr>
        <p:spPr bwMode="auto">
          <a:xfrm>
            <a:off x="6481763" y="4213225"/>
            <a:ext cx="530225" cy="155575"/>
          </a:xfrm>
          <a:custGeom>
            <a:avLst/>
            <a:gdLst>
              <a:gd name="T0" fmla="*/ 0 w 1095"/>
              <a:gd name="T1" fmla="*/ 0 h 319"/>
              <a:gd name="T2" fmla="*/ 2147483646 w 1095"/>
              <a:gd name="T3" fmla="*/ 2147483646 h 319"/>
              <a:gd name="T4" fmla="*/ 2147483646 w 1095"/>
              <a:gd name="T5" fmla="*/ 2147483646 h 319"/>
              <a:gd name="T6" fmla="*/ 2147483646 w 1095"/>
              <a:gd name="T7" fmla="*/ 0 h 319"/>
              <a:gd name="T8" fmla="*/ 0 w 1095"/>
              <a:gd name="T9" fmla="*/ 0 h 3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95" h="319">
                <a:moveTo>
                  <a:pt x="0" y="0"/>
                </a:moveTo>
                <a:lnTo>
                  <a:pt x="1071" y="319"/>
                </a:lnTo>
                <a:lnTo>
                  <a:pt x="1095" y="319"/>
                </a:lnTo>
                <a:lnTo>
                  <a:pt x="3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33" name="Freeform 159"/>
          <p:cNvSpPr>
            <a:spLocks/>
          </p:cNvSpPr>
          <p:nvPr/>
        </p:nvSpPr>
        <p:spPr bwMode="auto">
          <a:xfrm>
            <a:off x="6570663" y="4192588"/>
            <a:ext cx="525462" cy="138112"/>
          </a:xfrm>
          <a:custGeom>
            <a:avLst/>
            <a:gdLst>
              <a:gd name="T0" fmla="*/ 0 w 1082"/>
              <a:gd name="T1" fmla="*/ 2147483646 h 285"/>
              <a:gd name="T2" fmla="*/ 2147483646 w 1082"/>
              <a:gd name="T3" fmla="*/ 2147483646 h 285"/>
              <a:gd name="T4" fmla="*/ 2147483646 w 1082"/>
              <a:gd name="T5" fmla="*/ 2147483646 h 285"/>
              <a:gd name="T6" fmla="*/ 2147483646 w 1082"/>
              <a:gd name="T7" fmla="*/ 0 h 285"/>
              <a:gd name="T8" fmla="*/ 0 w 1082"/>
              <a:gd name="T9" fmla="*/ 2147483646 h 2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82" h="285">
                <a:moveTo>
                  <a:pt x="0" y="1"/>
                </a:moveTo>
                <a:lnTo>
                  <a:pt x="1058" y="285"/>
                </a:lnTo>
                <a:lnTo>
                  <a:pt x="1082" y="284"/>
                </a:lnTo>
                <a:lnTo>
                  <a:pt x="33" y="0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34" name="Freeform 160"/>
          <p:cNvSpPr>
            <a:spLocks/>
          </p:cNvSpPr>
          <p:nvPr/>
        </p:nvSpPr>
        <p:spPr bwMode="auto">
          <a:xfrm>
            <a:off x="6527800" y="4198938"/>
            <a:ext cx="527050" cy="153987"/>
          </a:xfrm>
          <a:custGeom>
            <a:avLst/>
            <a:gdLst>
              <a:gd name="T0" fmla="*/ 0 w 1087"/>
              <a:gd name="T1" fmla="*/ 0 h 315"/>
              <a:gd name="T2" fmla="*/ 2147483646 w 1087"/>
              <a:gd name="T3" fmla="*/ 2147483646 h 315"/>
              <a:gd name="T4" fmla="*/ 2147483646 w 1087"/>
              <a:gd name="T5" fmla="*/ 2147483646 h 315"/>
              <a:gd name="T6" fmla="*/ 2147483646 w 1087"/>
              <a:gd name="T7" fmla="*/ 0 h 315"/>
              <a:gd name="T8" fmla="*/ 0 w 1087"/>
              <a:gd name="T9" fmla="*/ 0 h 3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87" h="315">
                <a:moveTo>
                  <a:pt x="0" y="0"/>
                </a:moveTo>
                <a:lnTo>
                  <a:pt x="1066" y="315"/>
                </a:lnTo>
                <a:lnTo>
                  <a:pt x="1087" y="308"/>
                </a:lnTo>
                <a:lnTo>
                  <a:pt x="3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1435" name="Group 161"/>
          <p:cNvGrpSpPr>
            <a:grpSpLocks/>
          </p:cNvGrpSpPr>
          <p:nvPr/>
        </p:nvGrpSpPr>
        <p:grpSpPr bwMode="auto">
          <a:xfrm>
            <a:off x="6638925" y="3317875"/>
            <a:ext cx="649288" cy="904875"/>
            <a:chOff x="12762" y="10336"/>
            <a:chExt cx="1027" cy="1700"/>
          </a:xfrm>
        </p:grpSpPr>
        <p:sp>
          <p:nvSpPr>
            <p:cNvPr id="101698" name="Rectangle 16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99" name="Rectangle 16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700" name="Line 16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701" name="Line 16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702" name="Line 16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703" name="Line 16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1436" name="Group 208"/>
          <p:cNvGrpSpPr>
            <a:grpSpLocks/>
          </p:cNvGrpSpPr>
          <p:nvPr/>
        </p:nvGrpSpPr>
        <p:grpSpPr bwMode="auto">
          <a:xfrm>
            <a:off x="6153150" y="5392738"/>
            <a:ext cx="647700" cy="906462"/>
            <a:chOff x="12762" y="10336"/>
            <a:chExt cx="1027" cy="1700"/>
          </a:xfrm>
        </p:grpSpPr>
        <p:sp>
          <p:nvSpPr>
            <p:cNvPr id="101692" name="Rectangle 2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93" name="Rectangle 2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94" name="Line 2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95" name="Line 2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96" name="Line 2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97" name="Line 2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437" name="Line 215"/>
          <p:cNvSpPr>
            <a:spLocks noChangeShapeType="1"/>
          </p:cNvSpPr>
          <p:nvPr/>
        </p:nvSpPr>
        <p:spPr bwMode="auto">
          <a:xfrm flipH="1">
            <a:off x="3249613" y="3146425"/>
            <a:ext cx="295275" cy="104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38" name="Text Box 216"/>
          <p:cNvSpPr txBox="1">
            <a:spLocks noChangeArrowheads="1"/>
          </p:cNvSpPr>
          <p:nvPr/>
        </p:nvSpPr>
        <p:spPr bwMode="auto">
          <a:xfrm>
            <a:off x="6145213" y="2846388"/>
            <a:ext cx="6175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1439" name="Line 217"/>
          <p:cNvSpPr>
            <a:spLocks noChangeShapeType="1"/>
          </p:cNvSpPr>
          <p:nvPr/>
        </p:nvSpPr>
        <p:spPr bwMode="auto">
          <a:xfrm>
            <a:off x="6650038" y="3194050"/>
            <a:ext cx="200025" cy="219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40" name="Line 218"/>
          <p:cNvSpPr>
            <a:spLocks noChangeShapeType="1"/>
          </p:cNvSpPr>
          <p:nvPr/>
        </p:nvSpPr>
        <p:spPr bwMode="auto">
          <a:xfrm flipH="1">
            <a:off x="4957763" y="4257675"/>
            <a:ext cx="247650" cy="238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1441" name="Group 219"/>
          <p:cNvGrpSpPr>
            <a:grpSpLocks/>
          </p:cNvGrpSpPr>
          <p:nvPr/>
        </p:nvGrpSpPr>
        <p:grpSpPr bwMode="auto">
          <a:xfrm>
            <a:off x="4041775" y="4400550"/>
            <a:ext cx="1073150" cy="422275"/>
            <a:chOff x="9542" y="11900"/>
            <a:chExt cx="1624" cy="640"/>
          </a:xfrm>
        </p:grpSpPr>
        <p:sp>
          <p:nvSpPr>
            <p:cNvPr id="101670" name="Oval 220"/>
            <p:cNvSpPr>
              <a:spLocks noChangeArrowheads="1"/>
            </p:cNvSpPr>
            <p:nvPr/>
          </p:nvSpPr>
          <p:spPr bwMode="auto">
            <a:xfrm>
              <a:off x="9557" y="12185"/>
              <a:ext cx="1608" cy="355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71" name="Line 221"/>
            <p:cNvSpPr>
              <a:spLocks noChangeShapeType="1"/>
            </p:cNvSpPr>
            <p:nvPr/>
          </p:nvSpPr>
          <p:spPr bwMode="auto">
            <a:xfrm>
              <a:off x="9557" y="12156"/>
              <a:ext cx="1" cy="2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72" name="Line 222"/>
            <p:cNvSpPr>
              <a:spLocks noChangeShapeType="1"/>
            </p:cNvSpPr>
            <p:nvPr/>
          </p:nvSpPr>
          <p:spPr bwMode="auto">
            <a:xfrm>
              <a:off x="11165" y="12156"/>
              <a:ext cx="1" cy="219"/>
            </a:xfrm>
            <a:prstGeom prst="line">
              <a:avLst/>
            </a:prstGeom>
            <a:noFill/>
            <a:ln w="127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73" name="Rectangle 223"/>
            <p:cNvSpPr>
              <a:spLocks noChangeArrowheads="1"/>
            </p:cNvSpPr>
            <p:nvPr/>
          </p:nvSpPr>
          <p:spPr bwMode="auto">
            <a:xfrm>
              <a:off x="9557" y="12156"/>
              <a:ext cx="381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000">
                <a:solidFill>
                  <a:schemeClr val="tx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1674" name="Rectangle 224"/>
            <p:cNvSpPr>
              <a:spLocks noChangeArrowheads="1"/>
            </p:cNvSpPr>
            <p:nvPr/>
          </p:nvSpPr>
          <p:spPr bwMode="auto">
            <a:xfrm>
              <a:off x="10679" y="12141"/>
              <a:ext cx="486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000">
                <a:solidFill>
                  <a:schemeClr val="tx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1675" name="Oval 225"/>
            <p:cNvSpPr>
              <a:spLocks noChangeArrowheads="1"/>
            </p:cNvSpPr>
            <p:nvPr/>
          </p:nvSpPr>
          <p:spPr bwMode="auto">
            <a:xfrm>
              <a:off x="9542" y="11900"/>
              <a:ext cx="1608" cy="414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1676" name="Group 226"/>
            <p:cNvGrpSpPr>
              <a:grpSpLocks/>
            </p:cNvGrpSpPr>
            <p:nvPr/>
          </p:nvGrpSpPr>
          <p:grpSpPr bwMode="auto">
            <a:xfrm>
              <a:off x="9930" y="11991"/>
              <a:ext cx="796" cy="242"/>
              <a:chOff x="2848" y="848"/>
              <a:chExt cx="140" cy="98"/>
            </a:xfrm>
          </p:grpSpPr>
          <p:sp>
            <p:nvSpPr>
              <p:cNvPr id="101689" name="Line 22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90" name="Line 22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91" name="Line 22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677" name="Group 230"/>
            <p:cNvGrpSpPr>
              <a:grpSpLocks/>
            </p:cNvGrpSpPr>
            <p:nvPr/>
          </p:nvGrpSpPr>
          <p:grpSpPr bwMode="auto">
            <a:xfrm flipV="1">
              <a:off x="9930" y="11987"/>
              <a:ext cx="796" cy="242"/>
              <a:chOff x="2848" y="848"/>
              <a:chExt cx="140" cy="98"/>
            </a:xfrm>
          </p:grpSpPr>
          <p:sp>
            <p:nvSpPr>
              <p:cNvPr id="101686" name="Line 23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87" name="Line 23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88" name="Line 23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678" name="Group 234"/>
            <p:cNvGrpSpPr>
              <a:grpSpLocks/>
            </p:cNvGrpSpPr>
            <p:nvPr/>
          </p:nvGrpSpPr>
          <p:grpSpPr bwMode="auto">
            <a:xfrm>
              <a:off x="10534" y="12050"/>
              <a:ext cx="476" cy="374"/>
              <a:chOff x="11283" y="10423"/>
              <a:chExt cx="475" cy="374"/>
            </a:xfrm>
          </p:grpSpPr>
          <p:sp>
            <p:nvSpPr>
              <p:cNvPr id="101679" name="Rectangle 235"/>
              <p:cNvSpPr>
                <a:spLocks noChangeArrowheads="1"/>
              </p:cNvSpPr>
              <p:nvPr/>
            </p:nvSpPr>
            <p:spPr bwMode="auto">
              <a:xfrm>
                <a:off x="11283" y="10423"/>
                <a:ext cx="475" cy="3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1680" name="Line 236"/>
              <p:cNvSpPr>
                <a:spLocks noChangeShapeType="1"/>
              </p:cNvSpPr>
              <p:nvPr/>
            </p:nvSpPr>
            <p:spPr bwMode="auto">
              <a:xfrm>
                <a:off x="1168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681" name="Line 237"/>
              <p:cNvSpPr>
                <a:spLocks noChangeShapeType="1"/>
              </p:cNvSpPr>
              <p:nvPr/>
            </p:nvSpPr>
            <p:spPr bwMode="auto">
              <a:xfrm>
                <a:off x="11621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682" name="Line 238"/>
              <p:cNvSpPr>
                <a:spLocks noChangeShapeType="1"/>
              </p:cNvSpPr>
              <p:nvPr/>
            </p:nvSpPr>
            <p:spPr bwMode="auto">
              <a:xfrm>
                <a:off x="1155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683" name="Line 239"/>
              <p:cNvSpPr>
                <a:spLocks noChangeShapeType="1"/>
              </p:cNvSpPr>
              <p:nvPr/>
            </p:nvSpPr>
            <p:spPr bwMode="auto">
              <a:xfrm>
                <a:off x="11491" y="10495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684" name="Line 240"/>
              <p:cNvSpPr>
                <a:spLocks noChangeShapeType="1"/>
              </p:cNvSpPr>
              <p:nvPr/>
            </p:nvSpPr>
            <p:spPr bwMode="auto">
              <a:xfrm>
                <a:off x="11426" y="10495"/>
                <a:ext cx="2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685" name="Line 241"/>
              <p:cNvSpPr>
                <a:spLocks noChangeShapeType="1"/>
              </p:cNvSpPr>
              <p:nvPr/>
            </p:nvSpPr>
            <p:spPr bwMode="auto">
              <a:xfrm>
                <a:off x="11360" y="10495"/>
                <a:ext cx="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1442" name="Line 242"/>
          <p:cNvSpPr>
            <a:spLocks noChangeShapeType="1"/>
          </p:cNvSpPr>
          <p:nvPr/>
        </p:nvSpPr>
        <p:spPr bwMode="auto">
          <a:xfrm>
            <a:off x="5173663" y="3565525"/>
            <a:ext cx="276225" cy="1588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1443" name="Group 243"/>
          <p:cNvGrpSpPr>
            <a:grpSpLocks/>
          </p:cNvGrpSpPr>
          <p:nvPr/>
        </p:nvGrpSpPr>
        <p:grpSpPr bwMode="auto">
          <a:xfrm>
            <a:off x="3125788" y="3241675"/>
            <a:ext cx="90487" cy="271463"/>
            <a:chOff x="10104" y="10005"/>
            <a:chExt cx="137" cy="411"/>
          </a:xfrm>
        </p:grpSpPr>
        <p:sp>
          <p:nvSpPr>
            <p:cNvPr id="101668" name="Oval 244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69" name="Oval 245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101444" name="Line 247"/>
          <p:cNvSpPr>
            <a:spLocks noChangeShapeType="1"/>
          </p:cNvSpPr>
          <p:nvPr/>
        </p:nvSpPr>
        <p:spPr bwMode="auto">
          <a:xfrm flipH="1">
            <a:off x="3259138" y="3413125"/>
            <a:ext cx="304800" cy="38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45" name="Oval 248"/>
          <p:cNvSpPr>
            <a:spLocks noChangeArrowheads="1"/>
          </p:cNvSpPr>
          <p:nvPr/>
        </p:nvSpPr>
        <p:spPr bwMode="auto">
          <a:xfrm>
            <a:off x="4735513" y="5311775"/>
            <a:ext cx="1065212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1446" name="Line 249"/>
          <p:cNvSpPr>
            <a:spLocks noChangeShapeType="1"/>
          </p:cNvSpPr>
          <p:nvPr/>
        </p:nvSpPr>
        <p:spPr bwMode="auto">
          <a:xfrm>
            <a:off x="4735513" y="5292725"/>
            <a:ext cx="1587" cy="146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447" name="Line 250"/>
          <p:cNvSpPr>
            <a:spLocks noChangeShapeType="1"/>
          </p:cNvSpPr>
          <p:nvPr/>
        </p:nvSpPr>
        <p:spPr bwMode="auto">
          <a:xfrm>
            <a:off x="5800725" y="5292725"/>
            <a:ext cx="0" cy="1460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448" name="Rectangle 251"/>
          <p:cNvSpPr>
            <a:spLocks noChangeArrowheads="1"/>
          </p:cNvSpPr>
          <p:nvPr/>
        </p:nvSpPr>
        <p:spPr bwMode="auto">
          <a:xfrm>
            <a:off x="4735513" y="5292725"/>
            <a:ext cx="25241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1449" name="Rectangle 252"/>
          <p:cNvSpPr>
            <a:spLocks noChangeArrowheads="1"/>
          </p:cNvSpPr>
          <p:nvPr/>
        </p:nvSpPr>
        <p:spPr bwMode="auto">
          <a:xfrm>
            <a:off x="5478463" y="5283200"/>
            <a:ext cx="32226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1450" name="Oval 253"/>
          <p:cNvSpPr>
            <a:spLocks noChangeArrowheads="1"/>
          </p:cNvSpPr>
          <p:nvPr/>
        </p:nvSpPr>
        <p:spPr bwMode="auto">
          <a:xfrm>
            <a:off x="4716463" y="5124450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1451" name="Group 254"/>
          <p:cNvGrpSpPr>
            <a:grpSpLocks/>
          </p:cNvGrpSpPr>
          <p:nvPr/>
        </p:nvGrpSpPr>
        <p:grpSpPr bwMode="auto">
          <a:xfrm>
            <a:off x="4983163" y="5184775"/>
            <a:ext cx="527050" cy="158750"/>
            <a:chOff x="2848" y="848"/>
            <a:chExt cx="140" cy="98"/>
          </a:xfrm>
        </p:grpSpPr>
        <p:sp>
          <p:nvSpPr>
            <p:cNvPr id="101665" name="Line 25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66" name="Line 25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67" name="Line 25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452" name="Group 258"/>
          <p:cNvGrpSpPr>
            <a:grpSpLocks/>
          </p:cNvGrpSpPr>
          <p:nvPr/>
        </p:nvGrpSpPr>
        <p:grpSpPr bwMode="auto">
          <a:xfrm flipV="1">
            <a:off x="4983163" y="5181600"/>
            <a:ext cx="527050" cy="160338"/>
            <a:chOff x="2848" y="848"/>
            <a:chExt cx="140" cy="98"/>
          </a:xfrm>
        </p:grpSpPr>
        <p:sp>
          <p:nvSpPr>
            <p:cNvPr id="101662" name="Line 25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63" name="Line 26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64" name="Line 26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453" name="Group 262"/>
          <p:cNvGrpSpPr>
            <a:grpSpLocks/>
          </p:cNvGrpSpPr>
          <p:nvPr/>
        </p:nvGrpSpPr>
        <p:grpSpPr bwMode="auto">
          <a:xfrm rot="7844936">
            <a:off x="4983163" y="5313363"/>
            <a:ext cx="322262" cy="239712"/>
            <a:chOff x="11283" y="10423"/>
            <a:chExt cx="475" cy="374"/>
          </a:xfrm>
        </p:grpSpPr>
        <p:sp>
          <p:nvSpPr>
            <p:cNvPr id="101655" name="Rectangle 263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56" name="Line 264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57" name="Line 265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58" name="Line 266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59" name="Line 267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60" name="Line 268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61" name="Line 269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454" name="Line 270"/>
          <p:cNvSpPr>
            <a:spLocks noChangeShapeType="1"/>
          </p:cNvSpPr>
          <p:nvPr/>
        </p:nvSpPr>
        <p:spPr bwMode="auto">
          <a:xfrm flipH="1" flipV="1">
            <a:off x="3800475" y="6175375"/>
            <a:ext cx="1981200" cy="190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55" name="Line 271"/>
          <p:cNvSpPr>
            <a:spLocks noChangeShapeType="1"/>
          </p:cNvSpPr>
          <p:nvPr/>
        </p:nvSpPr>
        <p:spPr bwMode="auto">
          <a:xfrm flipH="1">
            <a:off x="4419600" y="5527675"/>
            <a:ext cx="620713" cy="657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56" name="Freeform 272"/>
          <p:cNvSpPr>
            <a:spLocks/>
          </p:cNvSpPr>
          <p:nvPr/>
        </p:nvSpPr>
        <p:spPr bwMode="auto">
          <a:xfrm>
            <a:off x="3171825" y="3279775"/>
            <a:ext cx="3305175" cy="2857500"/>
          </a:xfrm>
          <a:custGeom>
            <a:avLst/>
            <a:gdLst>
              <a:gd name="T0" fmla="*/ 0 w 5205"/>
              <a:gd name="T1" fmla="*/ 0 h 4500"/>
              <a:gd name="T2" fmla="*/ 0 w 5205"/>
              <a:gd name="T3" fmla="*/ 2147483646 h 4500"/>
              <a:gd name="T4" fmla="*/ 2147483646 w 5205"/>
              <a:gd name="T5" fmla="*/ 2147483646 h 4500"/>
              <a:gd name="T6" fmla="*/ 2147483646 w 5205"/>
              <a:gd name="T7" fmla="*/ 2147483646 h 4500"/>
              <a:gd name="T8" fmla="*/ 2147483646 w 5205"/>
              <a:gd name="T9" fmla="*/ 2147483646 h 4500"/>
              <a:gd name="T10" fmla="*/ 2147483646 w 5205"/>
              <a:gd name="T11" fmla="*/ 2147483646 h 4500"/>
              <a:gd name="T12" fmla="*/ 2147483646 w 5205"/>
              <a:gd name="T13" fmla="*/ 2147483646 h 4500"/>
              <a:gd name="T14" fmla="*/ 2147483646 w 5205"/>
              <a:gd name="T15" fmla="*/ 2147483646 h 45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205" h="4500">
                <a:moveTo>
                  <a:pt x="0" y="0"/>
                </a:moveTo>
                <a:lnTo>
                  <a:pt x="0" y="1320"/>
                </a:lnTo>
                <a:lnTo>
                  <a:pt x="1230" y="1350"/>
                </a:lnTo>
                <a:lnTo>
                  <a:pt x="495" y="2040"/>
                </a:lnTo>
                <a:lnTo>
                  <a:pt x="4515" y="2115"/>
                </a:lnTo>
                <a:lnTo>
                  <a:pt x="2220" y="4500"/>
                </a:lnTo>
                <a:lnTo>
                  <a:pt x="5205" y="4500"/>
                </a:lnTo>
                <a:lnTo>
                  <a:pt x="5205" y="3405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57" name="Oval 273"/>
          <p:cNvSpPr>
            <a:spLocks noChangeArrowheads="1"/>
          </p:cNvSpPr>
          <p:nvPr/>
        </p:nvSpPr>
        <p:spPr bwMode="auto">
          <a:xfrm>
            <a:off x="2974975" y="6111875"/>
            <a:ext cx="1062038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1458" name="Line 274"/>
          <p:cNvSpPr>
            <a:spLocks noChangeShapeType="1"/>
          </p:cNvSpPr>
          <p:nvPr/>
        </p:nvSpPr>
        <p:spPr bwMode="auto">
          <a:xfrm>
            <a:off x="2974975" y="6092825"/>
            <a:ext cx="0" cy="144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459" name="Line 275"/>
          <p:cNvSpPr>
            <a:spLocks noChangeShapeType="1"/>
          </p:cNvSpPr>
          <p:nvPr/>
        </p:nvSpPr>
        <p:spPr bwMode="auto">
          <a:xfrm>
            <a:off x="4037013" y="6092825"/>
            <a:ext cx="1587" cy="14446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460" name="Rectangle 276"/>
          <p:cNvSpPr>
            <a:spLocks noChangeArrowheads="1"/>
          </p:cNvSpPr>
          <p:nvPr/>
        </p:nvSpPr>
        <p:spPr bwMode="auto">
          <a:xfrm>
            <a:off x="2974975" y="6092825"/>
            <a:ext cx="250825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1461" name="Rectangle 277"/>
          <p:cNvSpPr>
            <a:spLocks noChangeArrowheads="1"/>
          </p:cNvSpPr>
          <p:nvPr/>
        </p:nvSpPr>
        <p:spPr bwMode="auto">
          <a:xfrm>
            <a:off x="3714750" y="6083300"/>
            <a:ext cx="322263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1462" name="Oval 278"/>
          <p:cNvSpPr>
            <a:spLocks noChangeArrowheads="1"/>
          </p:cNvSpPr>
          <p:nvPr/>
        </p:nvSpPr>
        <p:spPr bwMode="auto">
          <a:xfrm>
            <a:off x="2963863" y="5924550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1463" name="Group 279"/>
          <p:cNvGrpSpPr>
            <a:grpSpLocks/>
          </p:cNvGrpSpPr>
          <p:nvPr/>
        </p:nvGrpSpPr>
        <p:grpSpPr bwMode="auto">
          <a:xfrm>
            <a:off x="3221038" y="5984875"/>
            <a:ext cx="525462" cy="158750"/>
            <a:chOff x="2848" y="848"/>
            <a:chExt cx="140" cy="98"/>
          </a:xfrm>
        </p:grpSpPr>
        <p:sp>
          <p:nvSpPr>
            <p:cNvPr id="101652" name="Line 28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53" name="Line 28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54" name="Line 28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464" name="Group 283"/>
          <p:cNvGrpSpPr>
            <a:grpSpLocks/>
          </p:cNvGrpSpPr>
          <p:nvPr/>
        </p:nvGrpSpPr>
        <p:grpSpPr bwMode="auto">
          <a:xfrm flipV="1">
            <a:off x="3221038" y="5981700"/>
            <a:ext cx="525462" cy="158750"/>
            <a:chOff x="2848" y="848"/>
            <a:chExt cx="140" cy="98"/>
          </a:xfrm>
        </p:grpSpPr>
        <p:sp>
          <p:nvSpPr>
            <p:cNvPr id="101649" name="Line 284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50" name="Line 285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51" name="Line 286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465" name="Group 287"/>
          <p:cNvGrpSpPr>
            <a:grpSpLocks/>
          </p:cNvGrpSpPr>
          <p:nvPr/>
        </p:nvGrpSpPr>
        <p:grpSpPr bwMode="auto">
          <a:xfrm>
            <a:off x="3038475" y="6051550"/>
            <a:ext cx="315913" cy="247650"/>
            <a:chOff x="11283" y="10423"/>
            <a:chExt cx="475" cy="374"/>
          </a:xfrm>
        </p:grpSpPr>
        <p:sp>
          <p:nvSpPr>
            <p:cNvPr id="101642" name="Rectangle 288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43" name="Line 289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44" name="Line 290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45" name="Line 291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46" name="Line 292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47" name="Line 293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48" name="Line 294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466" name="Oval 295"/>
          <p:cNvSpPr>
            <a:spLocks noChangeArrowheads="1"/>
          </p:cNvSpPr>
          <p:nvPr/>
        </p:nvSpPr>
        <p:spPr bwMode="auto">
          <a:xfrm>
            <a:off x="2335213" y="5178425"/>
            <a:ext cx="1063625" cy="233363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1467" name="Line 296"/>
          <p:cNvSpPr>
            <a:spLocks noChangeShapeType="1"/>
          </p:cNvSpPr>
          <p:nvPr/>
        </p:nvSpPr>
        <p:spPr bwMode="auto">
          <a:xfrm>
            <a:off x="2335213" y="5159375"/>
            <a:ext cx="1587" cy="144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468" name="Line 297"/>
          <p:cNvSpPr>
            <a:spLocks noChangeShapeType="1"/>
          </p:cNvSpPr>
          <p:nvPr/>
        </p:nvSpPr>
        <p:spPr bwMode="auto">
          <a:xfrm>
            <a:off x="3398838" y="5159375"/>
            <a:ext cx="0" cy="14446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469" name="Rectangle 298"/>
          <p:cNvSpPr>
            <a:spLocks noChangeArrowheads="1"/>
          </p:cNvSpPr>
          <p:nvPr/>
        </p:nvSpPr>
        <p:spPr bwMode="auto">
          <a:xfrm>
            <a:off x="2335213" y="5159375"/>
            <a:ext cx="252412" cy="141288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1470" name="Rectangle 299"/>
          <p:cNvSpPr>
            <a:spLocks noChangeArrowheads="1"/>
          </p:cNvSpPr>
          <p:nvPr/>
        </p:nvSpPr>
        <p:spPr bwMode="auto">
          <a:xfrm>
            <a:off x="3076575" y="5149850"/>
            <a:ext cx="322263" cy="141288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1471" name="Oval 300"/>
          <p:cNvSpPr>
            <a:spLocks noChangeArrowheads="1"/>
          </p:cNvSpPr>
          <p:nvPr/>
        </p:nvSpPr>
        <p:spPr bwMode="auto">
          <a:xfrm>
            <a:off x="2325688" y="4991100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1472" name="Group 301"/>
          <p:cNvGrpSpPr>
            <a:grpSpLocks/>
          </p:cNvGrpSpPr>
          <p:nvPr/>
        </p:nvGrpSpPr>
        <p:grpSpPr bwMode="auto">
          <a:xfrm>
            <a:off x="2582863" y="5051425"/>
            <a:ext cx="525462" cy="158750"/>
            <a:chOff x="2848" y="848"/>
            <a:chExt cx="140" cy="98"/>
          </a:xfrm>
        </p:grpSpPr>
        <p:sp>
          <p:nvSpPr>
            <p:cNvPr id="101639" name="Line 30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40" name="Line 30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41" name="Line 30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473" name="Group 305"/>
          <p:cNvGrpSpPr>
            <a:grpSpLocks/>
          </p:cNvGrpSpPr>
          <p:nvPr/>
        </p:nvGrpSpPr>
        <p:grpSpPr bwMode="auto">
          <a:xfrm flipV="1">
            <a:off x="2582863" y="5048250"/>
            <a:ext cx="525462" cy="158750"/>
            <a:chOff x="2848" y="848"/>
            <a:chExt cx="140" cy="98"/>
          </a:xfrm>
        </p:grpSpPr>
        <p:sp>
          <p:nvSpPr>
            <p:cNvPr id="101636" name="Line 306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37" name="Line 307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638" name="Line 308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1474" name="Line 309"/>
          <p:cNvSpPr>
            <a:spLocks noChangeShapeType="1"/>
          </p:cNvSpPr>
          <p:nvPr/>
        </p:nvSpPr>
        <p:spPr bwMode="auto">
          <a:xfrm flipH="1">
            <a:off x="1695450" y="5375275"/>
            <a:ext cx="868363" cy="8112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1475" name="Group 310"/>
          <p:cNvGrpSpPr>
            <a:grpSpLocks/>
          </p:cNvGrpSpPr>
          <p:nvPr/>
        </p:nvGrpSpPr>
        <p:grpSpPr bwMode="auto">
          <a:xfrm rot="8027572">
            <a:off x="2678113" y="4979988"/>
            <a:ext cx="322262" cy="239712"/>
            <a:chOff x="11283" y="10423"/>
            <a:chExt cx="475" cy="374"/>
          </a:xfrm>
        </p:grpSpPr>
        <p:sp>
          <p:nvSpPr>
            <p:cNvPr id="101629" name="Rectangle 311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30" name="Line 312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31" name="Line 313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32" name="Line 314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33" name="Line 315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34" name="Line 316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35" name="Line 317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476" name="Freeform 318"/>
          <p:cNvSpPr>
            <a:spLocks/>
          </p:cNvSpPr>
          <p:nvPr/>
        </p:nvSpPr>
        <p:spPr bwMode="auto">
          <a:xfrm>
            <a:off x="1533525" y="3317875"/>
            <a:ext cx="5067300" cy="2933700"/>
          </a:xfrm>
          <a:custGeom>
            <a:avLst/>
            <a:gdLst>
              <a:gd name="T0" fmla="*/ 2147483646 w 7980"/>
              <a:gd name="T1" fmla="*/ 2147483646 h 4620"/>
              <a:gd name="T2" fmla="*/ 2147483646 w 7980"/>
              <a:gd name="T3" fmla="*/ 2147483646 h 4620"/>
              <a:gd name="T4" fmla="*/ 0 w 7980"/>
              <a:gd name="T5" fmla="*/ 2147483646 h 4620"/>
              <a:gd name="T6" fmla="*/ 2147483646 w 7980"/>
              <a:gd name="T7" fmla="*/ 2147483646 h 4620"/>
              <a:gd name="T8" fmla="*/ 2147483646 w 7980"/>
              <a:gd name="T9" fmla="*/ 2147483646 h 4620"/>
              <a:gd name="T10" fmla="*/ 2147483646 w 7980"/>
              <a:gd name="T11" fmla="*/ 0 h 46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980" h="4620">
                <a:moveTo>
                  <a:pt x="7965" y="3420"/>
                </a:moveTo>
                <a:lnTo>
                  <a:pt x="7980" y="4620"/>
                </a:lnTo>
                <a:lnTo>
                  <a:pt x="0" y="4605"/>
                </a:lnTo>
                <a:lnTo>
                  <a:pt x="3315" y="1485"/>
                </a:lnTo>
                <a:lnTo>
                  <a:pt x="2355" y="1455"/>
                </a:lnTo>
                <a:lnTo>
                  <a:pt x="2355" y="0"/>
                </a:lnTo>
              </a:path>
            </a:pathLst>
          </a:custGeom>
          <a:noFill/>
          <a:ln w="38100" cmpd="sng">
            <a:solidFill>
              <a:srgbClr val="FF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77" name="Freeform 319"/>
          <p:cNvSpPr>
            <a:spLocks/>
          </p:cNvSpPr>
          <p:nvPr/>
        </p:nvSpPr>
        <p:spPr bwMode="auto">
          <a:xfrm>
            <a:off x="1133475" y="3413125"/>
            <a:ext cx="5743575" cy="2886075"/>
          </a:xfrm>
          <a:custGeom>
            <a:avLst/>
            <a:gdLst>
              <a:gd name="T0" fmla="*/ 0 w 9045"/>
              <a:gd name="T1" fmla="*/ 2147483646 h 4545"/>
              <a:gd name="T2" fmla="*/ 0 w 9045"/>
              <a:gd name="T3" fmla="*/ 2147483646 h 4545"/>
              <a:gd name="T4" fmla="*/ 2147483646 w 9045"/>
              <a:gd name="T5" fmla="*/ 2147483646 h 4545"/>
              <a:gd name="T6" fmla="*/ 2147483646 w 9045"/>
              <a:gd name="T7" fmla="*/ 2147483646 h 4545"/>
              <a:gd name="T8" fmla="*/ 2147483646 w 9045"/>
              <a:gd name="T9" fmla="*/ 2147483646 h 4545"/>
              <a:gd name="T10" fmla="*/ 2147483646 w 9045"/>
              <a:gd name="T11" fmla="*/ 2147483646 h 4545"/>
              <a:gd name="T12" fmla="*/ 2147483646 w 9045"/>
              <a:gd name="T13" fmla="*/ 2147483646 h 4545"/>
              <a:gd name="T14" fmla="*/ 2147483646 w 9045"/>
              <a:gd name="T15" fmla="*/ 0 h 45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045" h="4545">
                <a:moveTo>
                  <a:pt x="0" y="2880"/>
                </a:moveTo>
                <a:lnTo>
                  <a:pt x="0" y="4530"/>
                </a:lnTo>
                <a:lnTo>
                  <a:pt x="885" y="4545"/>
                </a:lnTo>
                <a:lnTo>
                  <a:pt x="3510" y="2010"/>
                </a:lnTo>
                <a:lnTo>
                  <a:pt x="7140" y="2055"/>
                </a:lnTo>
                <a:lnTo>
                  <a:pt x="8145" y="1020"/>
                </a:lnTo>
                <a:lnTo>
                  <a:pt x="9045" y="1020"/>
                </a:lnTo>
                <a:lnTo>
                  <a:pt x="9015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78" name="Freeform 320"/>
          <p:cNvSpPr>
            <a:spLocks/>
          </p:cNvSpPr>
          <p:nvPr/>
        </p:nvSpPr>
        <p:spPr bwMode="auto">
          <a:xfrm>
            <a:off x="1257300" y="3460750"/>
            <a:ext cx="5791200" cy="2667000"/>
          </a:xfrm>
          <a:custGeom>
            <a:avLst/>
            <a:gdLst>
              <a:gd name="T0" fmla="*/ 0 w 9120"/>
              <a:gd name="T1" fmla="*/ 2147483646 h 4201"/>
              <a:gd name="T2" fmla="*/ 0 w 9120"/>
              <a:gd name="T3" fmla="*/ 2147483646 h 4201"/>
              <a:gd name="T4" fmla="*/ 2147483646 w 9120"/>
              <a:gd name="T5" fmla="*/ 2147483646 h 4201"/>
              <a:gd name="T6" fmla="*/ 2147483646 w 9120"/>
              <a:gd name="T7" fmla="*/ 2147483646 h 4201"/>
              <a:gd name="T8" fmla="*/ 2147483646 w 9120"/>
              <a:gd name="T9" fmla="*/ 2147483646 h 4201"/>
              <a:gd name="T10" fmla="*/ 2147483646 w 9120"/>
              <a:gd name="T11" fmla="*/ 0 h 42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120" h="4201">
                <a:moveTo>
                  <a:pt x="0" y="2821"/>
                </a:moveTo>
                <a:lnTo>
                  <a:pt x="0" y="4201"/>
                </a:lnTo>
                <a:lnTo>
                  <a:pt x="4890" y="4201"/>
                </a:lnTo>
                <a:lnTo>
                  <a:pt x="8055" y="1051"/>
                </a:lnTo>
                <a:lnTo>
                  <a:pt x="9120" y="1080"/>
                </a:lnTo>
                <a:lnTo>
                  <a:pt x="9105" y="0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1479" name="Group 321"/>
          <p:cNvGrpSpPr>
            <a:grpSpLocks/>
          </p:cNvGrpSpPr>
          <p:nvPr/>
        </p:nvGrpSpPr>
        <p:grpSpPr bwMode="auto">
          <a:xfrm>
            <a:off x="1087438" y="5213350"/>
            <a:ext cx="90487" cy="271463"/>
            <a:chOff x="10104" y="10005"/>
            <a:chExt cx="137" cy="411"/>
          </a:xfrm>
        </p:grpSpPr>
        <p:sp>
          <p:nvSpPr>
            <p:cNvPr id="101627" name="Oval 322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28" name="Oval 323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1480" name="Group 324"/>
          <p:cNvGrpSpPr>
            <a:grpSpLocks/>
          </p:cNvGrpSpPr>
          <p:nvPr/>
        </p:nvGrpSpPr>
        <p:grpSpPr bwMode="auto">
          <a:xfrm>
            <a:off x="6543675" y="5449888"/>
            <a:ext cx="92075" cy="271462"/>
            <a:chOff x="10104" y="10005"/>
            <a:chExt cx="137" cy="411"/>
          </a:xfrm>
        </p:grpSpPr>
        <p:sp>
          <p:nvSpPr>
            <p:cNvPr id="101625" name="Oval 325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26" name="Oval 326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1481" name="Group 327"/>
          <p:cNvGrpSpPr>
            <a:grpSpLocks/>
          </p:cNvGrpSpPr>
          <p:nvPr/>
        </p:nvGrpSpPr>
        <p:grpSpPr bwMode="auto">
          <a:xfrm>
            <a:off x="6991350" y="3392488"/>
            <a:ext cx="90488" cy="271462"/>
            <a:chOff x="10104" y="10005"/>
            <a:chExt cx="137" cy="411"/>
          </a:xfrm>
        </p:grpSpPr>
        <p:sp>
          <p:nvSpPr>
            <p:cNvPr id="101623" name="Oval 328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1624" name="Oval 329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pic>
        <p:nvPicPr>
          <p:cNvPr id="101482" name="Picture 33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339" name="Rectangle 334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Causes/costs of congestion: scenario 3</a:t>
            </a:r>
            <a:r>
              <a:rPr lang="en-US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101484" name="Text Box 335"/>
          <p:cNvSpPr txBox="1">
            <a:spLocks noChangeArrowheads="1"/>
          </p:cNvSpPr>
          <p:nvPr/>
        </p:nvSpPr>
        <p:spPr bwMode="auto">
          <a:xfrm>
            <a:off x="6735763" y="3055938"/>
            <a:ext cx="735012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</a:p>
        </p:txBody>
      </p:sp>
      <p:sp>
        <p:nvSpPr>
          <p:cNvPr id="101485" name="Text Box 336"/>
          <p:cNvSpPr txBox="1">
            <a:spLocks noChangeArrowheads="1"/>
          </p:cNvSpPr>
          <p:nvPr/>
        </p:nvSpPr>
        <p:spPr bwMode="auto">
          <a:xfrm>
            <a:off x="6188075" y="5116513"/>
            <a:ext cx="73501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Host C</a:t>
            </a:r>
          </a:p>
        </p:txBody>
      </p:sp>
      <p:sp>
        <p:nvSpPr>
          <p:cNvPr id="101486" name="Text Box 337"/>
          <p:cNvSpPr txBox="1">
            <a:spLocks noChangeArrowheads="1"/>
          </p:cNvSpPr>
          <p:nvPr/>
        </p:nvSpPr>
        <p:spPr bwMode="auto">
          <a:xfrm>
            <a:off x="750888" y="4873625"/>
            <a:ext cx="735012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Host D</a:t>
            </a:r>
          </a:p>
        </p:txBody>
      </p:sp>
      <p:sp>
        <p:nvSpPr>
          <p:cNvPr id="101487" name="Text Box 338"/>
          <p:cNvSpPr txBox="1">
            <a:spLocks noChangeArrowheads="1"/>
          </p:cNvSpPr>
          <p:nvPr/>
        </p:nvSpPr>
        <p:spPr bwMode="auto">
          <a:xfrm>
            <a:off x="3536950" y="2911475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1488" name="Line 340"/>
          <p:cNvSpPr>
            <a:spLocks noChangeShapeType="1"/>
          </p:cNvSpPr>
          <p:nvPr/>
        </p:nvSpPr>
        <p:spPr bwMode="auto">
          <a:xfrm>
            <a:off x="5013325" y="3479800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89" name="Text Box 341"/>
          <p:cNvSpPr txBox="1">
            <a:spLocks noChangeArrowheads="1"/>
          </p:cNvSpPr>
          <p:nvPr/>
        </p:nvSpPr>
        <p:spPr bwMode="auto">
          <a:xfrm>
            <a:off x="3419475" y="3240088"/>
            <a:ext cx="23495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205156" name="Rectangle 356"/>
          <p:cNvSpPr>
            <a:spLocks noChangeArrowheads="1"/>
          </p:cNvSpPr>
          <p:nvPr/>
        </p:nvSpPr>
        <p:spPr bwMode="auto">
          <a:xfrm>
            <a:off x="4270375" y="1778000"/>
            <a:ext cx="46561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sz="2800" u="sng">
                <a:solidFill>
                  <a:srgbClr val="CC0000"/>
                </a:solidFill>
              </a:rPr>
              <a:t>A:</a:t>
            </a:r>
            <a:r>
              <a:rPr lang="en-US" altLang="en-US" sz="2400">
                <a:solidFill>
                  <a:srgbClr val="FF0000"/>
                </a:solidFill>
              </a:rPr>
              <a:t> </a:t>
            </a:r>
            <a:r>
              <a:rPr lang="en-US" altLang="en-US" sz="2400"/>
              <a:t>as red  </a:t>
            </a:r>
            <a:r>
              <a:rPr lang="en-US" altLang="en-US" sz="2400">
                <a:solidFill>
                  <a:srgbClr val="CC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400" baseline="-25000">
                <a:solidFill>
                  <a:srgbClr val="CC0000"/>
                </a:solidFill>
              </a:rPr>
              <a:t>in</a:t>
            </a:r>
            <a:r>
              <a:rPr lang="ja-JP" altLang="en-US" sz="2400" baseline="30000">
                <a:solidFill>
                  <a:srgbClr val="CC0000"/>
                </a:solidFill>
              </a:rPr>
              <a:t>’</a:t>
            </a:r>
            <a:r>
              <a:rPr lang="en-US" altLang="ja-JP" sz="2400"/>
              <a:t> increases, all arriving blue pkts at upper queue are dropped, blue throughput </a:t>
            </a:r>
            <a:r>
              <a:rPr lang="en-US" altLang="ja-JP" sz="2400">
                <a:latin typeface="Wingdings 3" panose="05040102010807070707" pitchFamily="18" charset="2"/>
              </a:rPr>
              <a:t>g</a:t>
            </a:r>
            <a:r>
              <a:rPr lang="en-US" altLang="ja-JP" sz="2400"/>
              <a:t> 0</a:t>
            </a:r>
            <a:endParaRPr lang="en-US" altLang="en-US" sz="2400"/>
          </a:p>
        </p:txBody>
      </p:sp>
      <p:grpSp>
        <p:nvGrpSpPr>
          <p:cNvPr id="101491" name="Group 358"/>
          <p:cNvGrpSpPr>
            <a:grpSpLocks/>
          </p:cNvGrpSpPr>
          <p:nvPr/>
        </p:nvGrpSpPr>
        <p:grpSpPr bwMode="auto">
          <a:xfrm>
            <a:off x="7429500" y="4146550"/>
            <a:ext cx="231775" cy="441325"/>
            <a:chOff x="4140" y="429"/>
            <a:chExt cx="1425" cy="2396"/>
          </a:xfrm>
        </p:grpSpPr>
        <p:sp>
          <p:nvSpPr>
            <p:cNvPr id="101591" name="Freeform 3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92" name="Rectangle 360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93" name="Freeform 3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94" name="Freeform 3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95" name="Rectangle 363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96" name="Group 3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1621" name="AutoShape 365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622" name="AutoShape 366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97" name="Rectangle 367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98" name="Group 3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1619" name="AutoShape 369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620" name="AutoShape 370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99" name="Rectangle 371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600" name="Rectangle 372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601" name="Group 3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1617" name="AutoShape 374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618" name="AutoShape 375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602" name="Freeform 3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603" name="Group 3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1615" name="AutoShape 378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616" name="AutoShape 379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604" name="Rectangle 380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605" name="Freeform 3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06" name="Freeform 3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07" name="Oval 383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608" name="Freeform 3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09" name="AutoShape 385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610" name="AutoShape 386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611" name="Oval 387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612" name="Oval 388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613" name="Oval 389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614" name="Rectangle 390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01492" name="Group 391"/>
          <p:cNvGrpSpPr>
            <a:grpSpLocks/>
          </p:cNvGrpSpPr>
          <p:nvPr/>
        </p:nvGrpSpPr>
        <p:grpSpPr bwMode="auto">
          <a:xfrm>
            <a:off x="6950075" y="6003925"/>
            <a:ext cx="231775" cy="441325"/>
            <a:chOff x="4140" y="429"/>
            <a:chExt cx="1425" cy="2396"/>
          </a:xfrm>
        </p:grpSpPr>
        <p:sp>
          <p:nvSpPr>
            <p:cNvPr id="101559" name="Freeform 39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60" name="Rectangle 393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61" name="Freeform 39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62" name="Freeform 39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63" name="Rectangle 396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64" name="Group 39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1589" name="AutoShape 398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90" name="AutoShape 399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65" name="Rectangle 400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66" name="Group 40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1587" name="AutoShape 402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88" name="AutoShape 403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67" name="Rectangle 404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68" name="Rectangle 405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69" name="Group 40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1585" name="AutoShape 40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86" name="AutoShape 408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70" name="Freeform 40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571" name="Group 41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1583" name="AutoShape 411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84" name="AutoShape 412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72" name="Rectangle 413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73" name="Freeform 41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74" name="Freeform 41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75" name="Oval 416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76" name="Freeform 41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77" name="AutoShape 41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78" name="AutoShape 419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79" name="Oval 420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80" name="Oval 421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581" name="Oval 422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82" name="Rectangle 423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01493" name="Group 424"/>
          <p:cNvGrpSpPr>
            <a:grpSpLocks/>
          </p:cNvGrpSpPr>
          <p:nvPr/>
        </p:nvGrpSpPr>
        <p:grpSpPr bwMode="auto">
          <a:xfrm>
            <a:off x="396875" y="5840413"/>
            <a:ext cx="231775" cy="441325"/>
            <a:chOff x="4140" y="429"/>
            <a:chExt cx="1425" cy="2396"/>
          </a:xfrm>
        </p:grpSpPr>
        <p:sp>
          <p:nvSpPr>
            <p:cNvPr id="101527" name="Freeform 42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28" name="Rectangle 426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29" name="Freeform 42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30" name="Freeform 42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31" name="Rectangle 429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32" name="Group 43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1557" name="AutoShape 431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58" name="AutoShape 432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33" name="Rectangle 433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34" name="Group 43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1555" name="AutoShape 435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56" name="AutoShape 436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35" name="Rectangle 437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36" name="Rectangle 438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37" name="Group 43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1553" name="AutoShape 44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54" name="AutoShape 441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38" name="Freeform 44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539" name="Group 44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1551" name="AutoShape 444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52" name="AutoShape 445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40" name="Rectangle 446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41" name="Freeform 44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42" name="Freeform 44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43" name="Oval 449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44" name="Freeform 45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45" name="AutoShape 451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46" name="AutoShape 452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47" name="Oval 453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48" name="Oval 454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549" name="Oval 455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50" name="Rectangle 456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01494" name="Group 457"/>
          <p:cNvGrpSpPr>
            <a:grpSpLocks/>
          </p:cNvGrpSpPr>
          <p:nvPr/>
        </p:nvGrpSpPr>
        <p:grpSpPr bwMode="auto">
          <a:xfrm>
            <a:off x="2411413" y="3835400"/>
            <a:ext cx="231775" cy="441325"/>
            <a:chOff x="4140" y="429"/>
            <a:chExt cx="1425" cy="2396"/>
          </a:xfrm>
        </p:grpSpPr>
        <p:sp>
          <p:nvSpPr>
            <p:cNvPr id="101495" name="Freeform 45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496" name="Rectangle 459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497" name="Freeform 46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498" name="Freeform 46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499" name="Rectangle 462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00" name="Group 46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1525" name="AutoShape 464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26" name="AutoShape 465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01" name="Rectangle 466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02" name="Group 46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1523" name="AutoShape 468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24" name="AutoShape 469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03" name="Rectangle 470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04" name="Rectangle 471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1505" name="Group 47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1521" name="AutoShape 47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22" name="AutoShape 474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06" name="Freeform 47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507" name="Group 47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1519" name="AutoShape 477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1520" name="AutoShape 478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1508" name="Rectangle 479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09" name="Freeform 48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10" name="Freeform 48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11" name="Oval 482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12" name="Freeform 48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513" name="AutoShape 484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14" name="AutoShape 485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15" name="Oval 486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16" name="Oval 487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517" name="Oval 488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518" name="Rectangle 489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5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240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502016C-A3A0-4A9C-862F-4BB78D956976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2404" name="Rectangle 3"/>
          <p:cNvSpPr>
            <a:spLocks noChangeArrowheads="1"/>
          </p:cNvSpPr>
          <p:nvPr/>
        </p:nvSpPr>
        <p:spPr bwMode="auto">
          <a:xfrm>
            <a:off x="333375" y="5153025"/>
            <a:ext cx="8267700" cy="409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2405" name="Rectangle 4"/>
          <p:cNvSpPr>
            <a:spLocks noChangeArrowheads="1"/>
          </p:cNvSpPr>
          <p:nvPr/>
        </p:nvSpPr>
        <p:spPr bwMode="auto">
          <a:xfrm>
            <a:off x="766763" y="4367213"/>
            <a:ext cx="77819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0000"/>
                </a:solidFill>
              </a:rPr>
              <a:t>another </a:t>
            </a:r>
            <a:r>
              <a:rPr lang="ja-JP" altLang="en-US" sz="2800">
                <a:solidFill>
                  <a:srgbClr val="FF0000"/>
                </a:solidFill>
              </a:rPr>
              <a:t>“</a:t>
            </a:r>
            <a:r>
              <a:rPr lang="en-US" altLang="ja-JP" sz="2800">
                <a:solidFill>
                  <a:srgbClr val="FF0000"/>
                </a:solidFill>
              </a:rPr>
              <a:t>cost</a:t>
            </a:r>
            <a:r>
              <a:rPr lang="ja-JP" altLang="en-US" sz="2800">
                <a:solidFill>
                  <a:srgbClr val="FF0000"/>
                </a:solidFill>
              </a:rPr>
              <a:t>”</a:t>
            </a:r>
            <a:r>
              <a:rPr lang="en-US" altLang="ja-JP" sz="2800">
                <a:solidFill>
                  <a:srgbClr val="FF0000"/>
                </a:solidFill>
              </a:rPr>
              <a:t> of congestion:</a:t>
            </a:r>
            <a:r>
              <a:rPr lang="en-US" altLang="ja-JP" sz="2800"/>
              <a:t> </a:t>
            </a:r>
          </a:p>
          <a:p>
            <a:r>
              <a:rPr lang="en-US" altLang="en-US" sz="2800"/>
              <a:t>when packet dropped, any </a:t>
            </a:r>
            <a:r>
              <a:rPr lang="ja-JP" altLang="en-US" sz="2800"/>
              <a:t>“</a:t>
            </a:r>
            <a:r>
              <a:rPr lang="en-US" altLang="ja-JP" sz="2800"/>
              <a:t>upstream transmission capacity used for that packet was wasted!</a:t>
            </a:r>
            <a:endParaRPr lang="en-US" altLang="en-US" sz="2800"/>
          </a:p>
        </p:txBody>
      </p:sp>
      <p:sp>
        <p:nvSpPr>
          <p:cNvPr id="102406" name="Line 8"/>
          <p:cNvSpPr>
            <a:spLocks noChangeShapeType="1"/>
          </p:cNvSpPr>
          <p:nvPr/>
        </p:nvSpPr>
        <p:spPr bwMode="auto">
          <a:xfrm flipH="1">
            <a:off x="6011863" y="2141538"/>
            <a:ext cx="403225" cy="4524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07" name="Line 9"/>
          <p:cNvSpPr>
            <a:spLocks noChangeShapeType="1"/>
          </p:cNvSpPr>
          <p:nvPr/>
        </p:nvSpPr>
        <p:spPr bwMode="auto">
          <a:xfrm flipH="1">
            <a:off x="6223000" y="2141538"/>
            <a:ext cx="1920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08" name="Group 51"/>
          <p:cNvGrpSpPr>
            <a:grpSpLocks/>
          </p:cNvGrpSpPr>
          <p:nvPr/>
        </p:nvGrpSpPr>
        <p:grpSpPr bwMode="auto">
          <a:xfrm>
            <a:off x="5984875" y="1609725"/>
            <a:ext cx="285750" cy="473075"/>
            <a:chOff x="12762" y="10336"/>
            <a:chExt cx="1027" cy="1700"/>
          </a:xfrm>
        </p:grpSpPr>
        <p:sp>
          <p:nvSpPr>
            <p:cNvPr id="102555" name="Rectangle 5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56" name="Rectangle 5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57" name="Line 5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8" name="Line 5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9" name="Line 5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0" name="Line 5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09" name="Line 60"/>
          <p:cNvSpPr>
            <a:spLocks noChangeShapeType="1"/>
          </p:cNvSpPr>
          <p:nvPr/>
        </p:nvSpPr>
        <p:spPr bwMode="auto">
          <a:xfrm flipH="1">
            <a:off x="5419725" y="3175000"/>
            <a:ext cx="638175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10" name="Group 102"/>
          <p:cNvGrpSpPr>
            <a:grpSpLocks/>
          </p:cNvGrpSpPr>
          <p:nvPr/>
        </p:nvGrpSpPr>
        <p:grpSpPr bwMode="auto">
          <a:xfrm>
            <a:off x="5106988" y="2638425"/>
            <a:ext cx="285750" cy="473075"/>
            <a:chOff x="12762" y="10336"/>
            <a:chExt cx="1027" cy="1700"/>
          </a:xfrm>
        </p:grpSpPr>
        <p:sp>
          <p:nvSpPr>
            <p:cNvPr id="102549" name="Rectangle 103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50" name="Rectangle 104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51" name="Line 105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2" name="Line 106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3" name="Line 107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4" name="Line 108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11" name="Line 110"/>
          <p:cNvSpPr>
            <a:spLocks noChangeShapeType="1"/>
          </p:cNvSpPr>
          <p:nvPr/>
        </p:nvSpPr>
        <p:spPr bwMode="auto">
          <a:xfrm flipH="1">
            <a:off x="6223000" y="2365375"/>
            <a:ext cx="317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2" name="Line 111"/>
          <p:cNvSpPr>
            <a:spLocks noChangeShapeType="1"/>
          </p:cNvSpPr>
          <p:nvPr/>
        </p:nvSpPr>
        <p:spPr bwMode="auto">
          <a:xfrm flipH="1" flipV="1">
            <a:off x="7002463" y="2374900"/>
            <a:ext cx="339725" cy="4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3" name="Line 112"/>
          <p:cNvSpPr>
            <a:spLocks noChangeShapeType="1"/>
          </p:cNvSpPr>
          <p:nvPr/>
        </p:nvSpPr>
        <p:spPr bwMode="auto">
          <a:xfrm flipH="1">
            <a:off x="6977063" y="2151063"/>
            <a:ext cx="566737" cy="6762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4" name="Line 113"/>
          <p:cNvSpPr>
            <a:spLocks noChangeShapeType="1"/>
          </p:cNvSpPr>
          <p:nvPr/>
        </p:nvSpPr>
        <p:spPr bwMode="auto">
          <a:xfrm flipH="1">
            <a:off x="7524750" y="2160588"/>
            <a:ext cx="1920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15" name="Group 154"/>
          <p:cNvGrpSpPr>
            <a:grpSpLocks/>
          </p:cNvGrpSpPr>
          <p:nvPr/>
        </p:nvGrpSpPr>
        <p:grpSpPr bwMode="auto">
          <a:xfrm>
            <a:off x="7662863" y="1679575"/>
            <a:ext cx="284162" cy="471488"/>
            <a:chOff x="12762" y="10336"/>
            <a:chExt cx="1027" cy="1700"/>
          </a:xfrm>
        </p:grpSpPr>
        <p:sp>
          <p:nvSpPr>
            <p:cNvPr id="102543" name="Rectangle 155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44" name="Rectangle 156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45" name="Line 157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6" name="Line 158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7" name="Line 159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8" name="Line 160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16" name="Group 201"/>
          <p:cNvGrpSpPr>
            <a:grpSpLocks/>
          </p:cNvGrpSpPr>
          <p:nvPr/>
        </p:nvGrpSpPr>
        <p:grpSpPr bwMode="auto">
          <a:xfrm>
            <a:off x="7450138" y="2762250"/>
            <a:ext cx="282575" cy="471488"/>
            <a:chOff x="12762" y="10336"/>
            <a:chExt cx="1027" cy="1700"/>
          </a:xfrm>
        </p:grpSpPr>
        <p:sp>
          <p:nvSpPr>
            <p:cNvPr id="102537" name="Rectangle 20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38" name="Rectangle 20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39" name="Line 20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0" name="Line 20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1" name="Line 20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2" name="Line 20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17" name="Group 212"/>
          <p:cNvGrpSpPr>
            <a:grpSpLocks/>
          </p:cNvGrpSpPr>
          <p:nvPr/>
        </p:nvGrpSpPr>
        <p:grpSpPr bwMode="auto">
          <a:xfrm>
            <a:off x="6527800" y="2244725"/>
            <a:ext cx="469900" cy="219075"/>
            <a:chOff x="9542" y="11900"/>
            <a:chExt cx="1624" cy="640"/>
          </a:xfrm>
        </p:grpSpPr>
        <p:sp>
          <p:nvSpPr>
            <p:cNvPr id="102515" name="Oval 213"/>
            <p:cNvSpPr>
              <a:spLocks noChangeArrowheads="1"/>
            </p:cNvSpPr>
            <p:nvPr/>
          </p:nvSpPr>
          <p:spPr bwMode="auto">
            <a:xfrm>
              <a:off x="9557" y="12185"/>
              <a:ext cx="1608" cy="355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16" name="Line 214"/>
            <p:cNvSpPr>
              <a:spLocks noChangeShapeType="1"/>
            </p:cNvSpPr>
            <p:nvPr/>
          </p:nvSpPr>
          <p:spPr bwMode="auto">
            <a:xfrm>
              <a:off x="9557" y="12156"/>
              <a:ext cx="1" cy="2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7" name="Line 215"/>
            <p:cNvSpPr>
              <a:spLocks noChangeShapeType="1"/>
            </p:cNvSpPr>
            <p:nvPr/>
          </p:nvSpPr>
          <p:spPr bwMode="auto">
            <a:xfrm>
              <a:off x="11165" y="12156"/>
              <a:ext cx="1" cy="219"/>
            </a:xfrm>
            <a:prstGeom prst="line">
              <a:avLst/>
            </a:prstGeom>
            <a:noFill/>
            <a:ln w="127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8" name="Rectangle 216"/>
            <p:cNvSpPr>
              <a:spLocks noChangeArrowheads="1"/>
            </p:cNvSpPr>
            <p:nvPr/>
          </p:nvSpPr>
          <p:spPr bwMode="auto">
            <a:xfrm>
              <a:off x="9557" y="12156"/>
              <a:ext cx="381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000">
                <a:solidFill>
                  <a:schemeClr val="tx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19" name="Rectangle 217"/>
            <p:cNvSpPr>
              <a:spLocks noChangeArrowheads="1"/>
            </p:cNvSpPr>
            <p:nvPr/>
          </p:nvSpPr>
          <p:spPr bwMode="auto">
            <a:xfrm>
              <a:off x="10679" y="12141"/>
              <a:ext cx="486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000">
                <a:solidFill>
                  <a:schemeClr val="tx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20" name="Oval 218"/>
            <p:cNvSpPr>
              <a:spLocks noChangeArrowheads="1"/>
            </p:cNvSpPr>
            <p:nvPr/>
          </p:nvSpPr>
          <p:spPr bwMode="auto">
            <a:xfrm>
              <a:off x="9542" y="11900"/>
              <a:ext cx="1608" cy="414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2521" name="Group 219"/>
            <p:cNvGrpSpPr>
              <a:grpSpLocks/>
            </p:cNvGrpSpPr>
            <p:nvPr/>
          </p:nvGrpSpPr>
          <p:grpSpPr bwMode="auto">
            <a:xfrm>
              <a:off x="9930" y="11991"/>
              <a:ext cx="796" cy="242"/>
              <a:chOff x="2848" y="848"/>
              <a:chExt cx="140" cy="98"/>
            </a:xfrm>
          </p:grpSpPr>
          <p:sp>
            <p:nvSpPr>
              <p:cNvPr id="102534" name="Line 2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35" name="Line 2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36" name="Line 2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522" name="Group 223"/>
            <p:cNvGrpSpPr>
              <a:grpSpLocks/>
            </p:cNvGrpSpPr>
            <p:nvPr/>
          </p:nvGrpSpPr>
          <p:grpSpPr bwMode="auto">
            <a:xfrm flipV="1">
              <a:off x="9930" y="11987"/>
              <a:ext cx="796" cy="242"/>
              <a:chOff x="2848" y="848"/>
              <a:chExt cx="140" cy="98"/>
            </a:xfrm>
          </p:grpSpPr>
          <p:sp>
            <p:nvSpPr>
              <p:cNvPr id="102531" name="Line 22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32" name="Line 22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33" name="Line 22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523" name="Group 227"/>
            <p:cNvGrpSpPr>
              <a:grpSpLocks/>
            </p:cNvGrpSpPr>
            <p:nvPr/>
          </p:nvGrpSpPr>
          <p:grpSpPr bwMode="auto">
            <a:xfrm>
              <a:off x="10534" y="12050"/>
              <a:ext cx="476" cy="374"/>
              <a:chOff x="11283" y="10423"/>
              <a:chExt cx="475" cy="374"/>
            </a:xfrm>
          </p:grpSpPr>
          <p:sp>
            <p:nvSpPr>
              <p:cNvPr id="102524" name="Rectangle 228"/>
              <p:cNvSpPr>
                <a:spLocks noChangeArrowheads="1"/>
              </p:cNvSpPr>
              <p:nvPr/>
            </p:nvSpPr>
            <p:spPr bwMode="auto">
              <a:xfrm>
                <a:off x="11283" y="10423"/>
                <a:ext cx="475" cy="3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2525" name="Line 229"/>
              <p:cNvSpPr>
                <a:spLocks noChangeShapeType="1"/>
              </p:cNvSpPr>
              <p:nvPr/>
            </p:nvSpPr>
            <p:spPr bwMode="auto">
              <a:xfrm>
                <a:off x="1168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6" name="Line 230"/>
              <p:cNvSpPr>
                <a:spLocks noChangeShapeType="1"/>
              </p:cNvSpPr>
              <p:nvPr/>
            </p:nvSpPr>
            <p:spPr bwMode="auto">
              <a:xfrm>
                <a:off x="11621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7" name="Line 231"/>
              <p:cNvSpPr>
                <a:spLocks noChangeShapeType="1"/>
              </p:cNvSpPr>
              <p:nvPr/>
            </p:nvSpPr>
            <p:spPr bwMode="auto">
              <a:xfrm>
                <a:off x="1155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8" name="Line 232"/>
              <p:cNvSpPr>
                <a:spLocks noChangeShapeType="1"/>
              </p:cNvSpPr>
              <p:nvPr/>
            </p:nvSpPr>
            <p:spPr bwMode="auto">
              <a:xfrm>
                <a:off x="11491" y="10495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9" name="Line 233"/>
              <p:cNvSpPr>
                <a:spLocks noChangeShapeType="1"/>
              </p:cNvSpPr>
              <p:nvPr/>
            </p:nvSpPr>
            <p:spPr bwMode="auto">
              <a:xfrm>
                <a:off x="11426" y="10495"/>
                <a:ext cx="2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30" name="Line 234"/>
              <p:cNvSpPr>
                <a:spLocks noChangeShapeType="1"/>
              </p:cNvSpPr>
              <p:nvPr/>
            </p:nvSpPr>
            <p:spPr bwMode="auto">
              <a:xfrm>
                <a:off x="11360" y="10495"/>
                <a:ext cx="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418" name="Line 235"/>
          <p:cNvSpPr>
            <a:spLocks noChangeShapeType="1"/>
          </p:cNvSpPr>
          <p:nvPr/>
        </p:nvSpPr>
        <p:spPr bwMode="auto">
          <a:xfrm>
            <a:off x="7023100" y="1808163"/>
            <a:ext cx="120650" cy="1587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19" name="Group 236"/>
          <p:cNvGrpSpPr>
            <a:grpSpLocks/>
          </p:cNvGrpSpPr>
          <p:nvPr/>
        </p:nvGrpSpPr>
        <p:grpSpPr bwMode="auto">
          <a:xfrm>
            <a:off x="6127750" y="1639888"/>
            <a:ext cx="39688" cy="141287"/>
            <a:chOff x="10104" y="10005"/>
            <a:chExt cx="137" cy="411"/>
          </a:xfrm>
        </p:grpSpPr>
        <p:sp>
          <p:nvSpPr>
            <p:cNvPr id="102513" name="Oval 237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14" name="Oval 238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102420" name="Oval 241"/>
          <p:cNvSpPr>
            <a:spLocks noChangeArrowheads="1"/>
          </p:cNvSpPr>
          <p:nvPr/>
        </p:nvSpPr>
        <p:spPr bwMode="auto">
          <a:xfrm>
            <a:off x="6831013" y="2719388"/>
            <a:ext cx="465137" cy="122237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2421" name="Line 242"/>
          <p:cNvSpPr>
            <a:spLocks noChangeShapeType="1"/>
          </p:cNvSpPr>
          <p:nvPr/>
        </p:nvSpPr>
        <p:spPr bwMode="auto">
          <a:xfrm>
            <a:off x="6831013" y="2709863"/>
            <a:ext cx="1587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2" name="Line 243"/>
          <p:cNvSpPr>
            <a:spLocks noChangeShapeType="1"/>
          </p:cNvSpPr>
          <p:nvPr/>
        </p:nvSpPr>
        <p:spPr bwMode="auto">
          <a:xfrm>
            <a:off x="7296150" y="2709863"/>
            <a:ext cx="0" cy="7620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3" name="Rectangle 244"/>
          <p:cNvSpPr>
            <a:spLocks noChangeArrowheads="1"/>
          </p:cNvSpPr>
          <p:nvPr/>
        </p:nvSpPr>
        <p:spPr bwMode="auto">
          <a:xfrm>
            <a:off x="6831013" y="2709863"/>
            <a:ext cx="111125" cy="74612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2424" name="Rectangle 245"/>
          <p:cNvSpPr>
            <a:spLocks noChangeArrowheads="1"/>
          </p:cNvSpPr>
          <p:nvPr/>
        </p:nvSpPr>
        <p:spPr bwMode="auto">
          <a:xfrm>
            <a:off x="7156450" y="2705100"/>
            <a:ext cx="139700" cy="746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2425" name="Oval 246"/>
          <p:cNvSpPr>
            <a:spLocks noChangeArrowheads="1"/>
          </p:cNvSpPr>
          <p:nvPr/>
        </p:nvSpPr>
        <p:spPr bwMode="auto">
          <a:xfrm>
            <a:off x="6823075" y="2620963"/>
            <a:ext cx="465138" cy="142875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2426" name="Group 247"/>
          <p:cNvGrpSpPr>
            <a:grpSpLocks/>
          </p:cNvGrpSpPr>
          <p:nvPr/>
        </p:nvGrpSpPr>
        <p:grpSpPr bwMode="auto">
          <a:xfrm>
            <a:off x="6938963" y="2652713"/>
            <a:ext cx="230187" cy="82550"/>
            <a:chOff x="2848" y="848"/>
            <a:chExt cx="140" cy="98"/>
          </a:xfrm>
        </p:grpSpPr>
        <p:sp>
          <p:nvSpPr>
            <p:cNvPr id="102510" name="Line 248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1" name="Line 249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2" name="Line 250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27" name="Group 251"/>
          <p:cNvGrpSpPr>
            <a:grpSpLocks/>
          </p:cNvGrpSpPr>
          <p:nvPr/>
        </p:nvGrpSpPr>
        <p:grpSpPr bwMode="auto">
          <a:xfrm flipV="1">
            <a:off x="6938963" y="2651125"/>
            <a:ext cx="230187" cy="84138"/>
            <a:chOff x="2848" y="848"/>
            <a:chExt cx="140" cy="98"/>
          </a:xfrm>
        </p:grpSpPr>
        <p:sp>
          <p:nvSpPr>
            <p:cNvPr id="102507" name="Line 25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8" name="Line 25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9" name="Line 25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28" name="Group 255"/>
          <p:cNvGrpSpPr>
            <a:grpSpLocks/>
          </p:cNvGrpSpPr>
          <p:nvPr/>
        </p:nvGrpSpPr>
        <p:grpSpPr bwMode="auto">
          <a:xfrm rot="7844936">
            <a:off x="6926263" y="2730500"/>
            <a:ext cx="168275" cy="104775"/>
            <a:chOff x="11283" y="10423"/>
            <a:chExt cx="475" cy="374"/>
          </a:xfrm>
        </p:grpSpPr>
        <p:sp>
          <p:nvSpPr>
            <p:cNvPr id="102500" name="Rectangle 256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501" name="Line 257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2" name="Line 258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3" name="Line 259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4" name="Line 260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5" name="Line 261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6" name="Line 262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29" name="Line 263"/>
          <p:cNvSpPr>
            <a:spLocks noChangeShapeType="1"/>
          </p:cNvSpPr>
          <p:nvPr/>
        </p:nvSpPr>
        <p:spPr bwMode="auto">
          <a:xfrm flipH="1" flipV="1">
            <a:off x="6423025" y="3170238"/>
            <a:ext cx="865188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0" name="Line 264"/>
          <p:cNvSpPr>
            <a:spLocks noChangeShapeType="1"/>
          </p:cNvSpPr>
          <p:nvPr/>
        </p:nvSpPr>
        <p:spPr bwMode="auto">
          <a:xfrm flipH="1">
            <a:off x="6692900" y="2832100"/>
            <a:ext cx="271463" cy="3429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1" name="Freeform 265"/>
          <p:cNvSpPr>
            <a:spLocks/>
          </p:cNvSpPr>
          <p:nvPr/>
        </p:nvSpPr>
        <p:spPr bwMode="auto">
          <a:xfrm>
            <a:off x="6148388" y="1658938"/>
            <a:ext cx="1443037" cy="1490662"/>
          </a:xfrm>
          <a:custGeom>
            <a:avLst/>
            <a:gdLst>
              <a:gd name="T0" fmla="*/ 0 w 5205"/>
              <a:gd name="T1" fmla="*/ 0 h 4500"/>
              <a:gd name="T2" fmla="*/ 0 w 5205"/>
              <a:gd name="T3" fmla="*/ 2147483646 h 4500"/>
              <a:gd name="T4" fmla="*/ 2147483646 w 5205"/>
              <a:gd name="T5" fmla="*/ 2147483646 h 4500"/>
              <a:gd name="T6" fmla="*/ 2147483646 w 5205"/>
              <a:gd name="T7" fmla="*/ 2147483646 h 4500"/>
              <a:gd name="T8" fmla="*/ 2147483646 w 5205"/>
              <a:gd name="T9" fmla="*/ 2147483646 h 4500"/>
              <a:gd name="T10" fmla="*/ 2147483646 w 5205"/>
              <a:gd name="T11" fmla="*/ 2147483646 h 4500"/>
              <a:gd name="T12" fmla="*/ 2147483646 w 5205"/>
              <a:gd name="T13" fmla="*/ 2147483646 h 4500"/>
              <a:gd name="T14" fmla="*/ 2147483646 w 5205"/>
              <a:gd name="T15" fmla="*/ 2147483646 h 45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205" h="4500">
                <a:moveTo>
                  <a:pt x="0" y="0"/>
                </a:moveTo>
                <a:lnTo>
                  <a:pt x="0" y="1320"/>
                </a:lnTo>
                <a:lnTo>
                  <a:pt x="1230" y="1350"/>
                </a:lnTo>
                <a:lnTo>
                  <a:pt x="495" y="2040"/>
                </a:lnTo>
                <a:lnTo>
                  <a:pt x="4515" y="2115"/>
                </a:lnTo>
                <a:lnTo>
                  <a:pt x="2220" y="4500"/>
                </a:lnTo>
                <a:lnTo>
                  <a:pt x="5205" y="4500"/>
                </a:lnTo>
                <a:lnTo>
                  <a:pt x="5205" y="3405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2" name="Oval 266"/>
          <p:cNvSpPr>
            <a:spLocks noChangeArrowheads="1"/>
          </p:cNvSpPr>
          <p:nvPr/>
        </p:nvSpPr>
        <p:spPr bwMode="auto">
          <a:xfrm>
            <a:off x="6062663" y="3136900"/>
            <a:ext cx="463550" cy="122238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2433" name="Line 267"/>
          <p:cNvSpPr>
            <a:spLocks noChangeShapeType="1"/>
          </p:cNvSpPr>
          <p:nvPr/>
        </p:nvSpPr>
        <p:spPr bwMode="auto">
          <a:xfrm>
            <a:off x="6062663" y="3127375"/>
            <a:ext cx="0" cy="746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4" name="Line 268"/>
          <p:cNvSpPr>
            <a:spLocks noChangeShapeType="1"/>
          </p:cNvSpPr>
          <p:nvPr/>
        </p:nvSpPr>
        <p:spPr bwMode="auto">
          <a:xfrm>
            <a:off x="6526213" y="3127375"/>
            <a:ext cx="0" cy="7461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5" name="Rectangle 269"/>
          <p:cNvSpPr>
            <a:spLocks noChangeArrowheads="1"/>
          </p:cNvSpPr>
          <p:nvPr/>
        </p:nvSpPr>
        <p:spPr bwMode="auto">
          <a:xfrm>
            <a:off x="6062663" y="3127375"/>
            <a:ext cx="109537" cy="746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2436" name="Rectangle 270"/>
          <p:cNvSpPr>
            <a:spLocks noChangeArrowheads="1"/>
          </p:cNvSpPr>
          <p:nvPr/>
        </p:nvSpPr>
        <p:spPr bwMode="auto">
          <a:xfrm>
            <a:off x="6384925" y="3122613"/>
            <a:ext cx="141288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2437" name="Oval 271"/>
          <p:cNvSpPr>
            <a:spLocks noChangeArrowheads="1"/>
          </p:cNvSpPr>
          <p:nvPr/>
        </p:nvSpPr>
        <p:spPr bwMode="auto">
          <a:xfrm>
            <a:off x="6057900" y="3038475"/>
            <a:ext cx="463550" cy="142875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2438" name="Group 272"/>
          <p:cNvGrpSpPr>
            <a:grpSpLocks/>
          </p:cNvGrpSpPr>
          <p:nvPr/>
        </p:nvGrpSpPr>
        <p:grpSpPr bwMode="auto">
          <a:xfrm>
            <a:off x="6169025" y="3070225"/>
            <a:ext cx="230188" cy="82550"/>
            <a:chOff x="2848" y="848"/>
            <a:chExt cx="140" cy="98"/>
          </a:xfrm>
        </p:grpSpPr>
        <p:sp>
          <p:nvSpPr>
            <p:cNvPr id="102497" name="Line 273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8" name="Line 274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9" name="Line 275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39" name="Group 276"/>
          <p:cNvGrpSpPr>
            <a:grpSpLocks/>
          </p:cNvGrpSpPr>
          <p:nvPr/>
        </p:nvGrpSpPr>
        <p:grpSpPr bwMode="auto">
          <a:xfrm flipV="1">
            <a:off x="6169025" y="3068638"/>
            <a:ext cx="230188" cy="82550"/>
            <a:chOff x="2848" y="848"/>
            <a:chExt cx="140" cy="98"/>
          </a:xfrm>
        </p:grpSpPr>
        <p:sp>
          <p:nvSpPr>
            <p:cNvPr id="102494" name="Line 277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5" name="Line 278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6" name="Line 279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40" name="Group 280"/>
          <p:cNvGrpSpPr>
            <a:grpSpLocks/>
          </p:cNvGrpSpPr>
          <p:nvPr/>
        </p:nvGrpSpPr>
        <p:grpSpPr bwMode="auto">
          <a:xfrm>
            <a:off x="6089650" y="3105150"/>
            <a:ext cx="138113" cy="128588"/>
            <a:chOff x="11283" y="10423"/>
            <a:chExt cx="475" cy="374"/>
          </a:xfrm>
        </p:grpSpPr>
        <p:sp>
          <p:nvSpPr>
            <p:cNvPr id="102487" name="Rectangle 281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488" name="Line 282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89" name="Line 283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0" name="Line 284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1" name="Line 285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2" name="Line 286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3" name="Line 287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41" name="Oval 288"/>
          <p:cNvSpPr>
            <a:spLocks noChangeArrowheads="1"/>
          </p:cNvSpPr>
          <p:nvPr/>
        </p:nvSpPr>
        <p:spPr bwMode="auto">
          <a:xfrm>
            <a:off x="5783263" y="2649538"/>
            <a:ext cx="463550" cy="122237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2442" name="Line 289"/>
          <p:cNvSpPr>
            <a:spLocks noChangeShapeType="1"/>
          </p:cNvSpPr>
          <p:nvPr/>
        </p:nvSpPr>
        <p:spPr bwMode="auto">
          <a:xfrm>
            <a:off x="5783263" y="2640013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3" name="Line 290"/>
          <p:cNvSpPr>
            <a:spLocks noChangeShapeType="1"/>
          </p:cNvSpPr>
          <p:nvPr/>
        </p:nvSpPr>
        <p:spPr bwMode="auto">
          <a:xfrm>
            <a:off x="6246813" y="2640013"/>
            <a:ext cx="0" cy="74612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4" name="Rectangle 291"/>
          <p:cNvSpPr>
            <a:spLocks noChangeArrowheads="1"/>
          </p:cNvSpPr>
          <p:nvPr/>
        </p:nvSpPr>
        <p:spPr bwMode="auto">
          <a:xfrm>
            <a:off x="5783263" y="2640013"/>
            <a:ext cx="109537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2445" name="Rectangle 292"/>
          <p:cNvSpPr>
            <a:spLocks noChangeArrowheads="1"/>
          </p:cNvSpPr>
          <p:nvPr/>
        </p:nvSpPr>
        <p:spPr bwMode="auto">
          <a:xfrm>
            <a:off x="6107113" y="2635250"/>
            <a:ext cx="139700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2446" name="Oval 293"/>
          <p:cNvSpPr>
            <a:spLocks noChangeArrowheads="1"/>
          </p:cNvSpPr>
          <p:nvPr/>
        </p:nvSpPr>
        <p:spPr bwMode="auto">
          <a:xfrm>
            <a:off x="5778500" y="2552700"/>
            <a:ext cx="465138" cy="141288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2447" name="Group 294"/>
          <p:cNvGrpSpPr>
            <a:grpSpLocks/>
          </p:cNvGrpSpPr>
          <p:nvPr/>
        </p:nvGrpSpPr>
        <p:grpSpPr bwMode="auto">
          <a:xfrm>
            <a:off x="5891213" y="2582863"/>
            <a:ext cx="228600" cy="84137"/>
            <a:chOff x="2848" y="848"/>
            <a:chExt cx="140" cy="98"/>
          </a:xfrm>
        </p:grpSpPr>
        <p:sp>
          <p:nvSpPr>
            <p:cNvPr id="102484" name="Line 29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5" name="Line 29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6" name="Line 29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48" name="Group 298"/>
          <p:cNvGrpSpPr>
            <a:grpSpLocks/>
          </p:cNvGrpSpPr>
          <p:nvPr/>
        </p:nvGrpSpPr>
        <p:grpSpPr bwMode="auto">
          <a:xfrm flipV="1">
            <a:off x="5891213" y="2581275"/>
            <a:ext cx="228600" cy="84138"/>
            <a:chOff x="2848" y="848"/>
            <a:chExt cx="140" cy="98"/>
          </a:xfrm>
        </p:grpSpPr>
        <p:sp>
          <p:nvSpPr>
            <p:cNvPr id="102481" name="Line 29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2" name="Line 30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3" name="Line 30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49" name="Line 302"/>
          <p:cNvSpPr>
            <a:spLocks noChangeShapeType="1"/>
          </p:cNvSpPr>
          <p:nvPr/>
        </p:nvSpPr>
        <p:spPr bwMode="auto">
          <a:xfrm flipH="1">
            <a:off x="5502275" y="2752725"/>
            <a:ext cx="379413" cy="4222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50" name="Group 303"/>
          <p:cNvGrpSpPr>
            <a:grpSpLocks/>
          </p:cNvGrpSpPr>
          <p:nvPr/>
        </p:nvGrpSpPr>
        <p:grpSpPr bwMode="auto">
          <a:xfrm rot="8027572">
            <a:off x="5918200" y="2555875"/>
            <a:ext cx="168275" cy="104775"/>
            <a:chOff x="11283" y="10423"/>
            <a:chExt cx="475" cy="374"/>
          </a:xfrm>
        </p:grpSpPr>
        <p:sp>
          <p:nvSpPr>
            <p:cNvPr id="102474" name="Rectangle 304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475" name="Line 305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76" name="Line 306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77" name="Line 307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78" name="Line 308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79" name="Line 309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80" name="Line 310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1" name="Freeform 311"/>
          <p:cNvSpPr>
            <a:spLocks/>
          </p:cNvSpPr>
          <p:nvPr/>
        </p:nvSpPr>
        <p:spPr bwMode="auto">
          <a:xfrm>
            <a:off x="5432425" y="1679575"/>
            <a:ext cx="2212975" cy="1530350"/>
          </a:xfrm>
          <a:custGeom>
            <a:avLst/>
            <a:gdLst>
              <a:gd name="T0" fmla="*/ 2147483646 w 7980"/>
              <a:gd name="T1" fmla="*/ 2147483646 h 4620"/>
              <a:gd name="T2" fmla="*/ 2147483646 w 7980"/>
              <a:gd name="T3" fmla="*/ 2147483646 h 4620"/>
              <a:gd name="T4" fmla="*/ 0 w 7980"/>
              <a:gd name="T5" fmla="*/ 2147483646 h 4620"/>
              <a:gd name="T6" fmla="*/ 2147483646 w 7980"/>
              <a:gd name="T7" fmla="*/ 2147483646 h 4620"/>
              <a:gd name="T8" fmla="*/ 2147483646 w 7980"/>
              <a:gd name="T9" fmla="*/ 2147483646 h 4620"/>
              <a:gd name="T10" fmla="*/ 2147483646 w 7980"/>
              <a:gd name="T11" fmla="*/ 0 h 46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980" h="4620">
                <a:moveTo>
                  <a:pt x="7965" y="3420"/>
                </a:moveTo>
                <a:lnTo>
                  <a:pt x="7980" y="4620"/>
                </a:lnTo>
                <a:lnTo>
                  <a:pt x="0" y="4605"/>
                </a:lnTo>
                <a:lnTo>
                  <a:pt x="3315" y="1485"/>
                </a:lnTo>
                <a:lnTo>
                  <a:pt x="2355" y="1455"/>
                </a:lnTo>
                <a:lnTo>
                  <a:pt x="2355" y="0"/>
                </a:lnTo>
              </a:path>
            </a:pathLst>
          </a:custGeom>
          <a:noFill/>
          <a:ln w="38100" cmpd="sng">
            <a:solidFill>
              <a:srgbClr val="FF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2" name="Freeform 312"/>
          <p:cNvSpPr>
            <a:spLocks/>
          </p:cNvSpPr>
          <p:nvPr/>
        </p:nvSpPr>
        <p:spPr bwMode="auto">
          <a:xfrm>
            <a:off x="5257800" y="1728788"/>
            <a:ext cx="2508250" cy="1504950"/>
          </a:xfrm>
          <a:custGeom>
            <a:avLst/>
            <a:gdLst>
              <a:gd name="T0" fmla="*/ 0 w 9045"/>
              <a:gd name="T1" fmla="*/ 2147483646 h 4545"/>
              <a:gd name="T2" fmla="*/ 0 w 9045"/>
              <a:gd name="T3" fmla="*/ 2147483646 h 4545"/>
              <a:gd name="T4" fmla="*/ 2147483646 w 9045"/>
              <a:gd name="T5" fmla="*/ 2147483646 h 4545"/>
              <a:gd name="T6" fmla="*/ 2147483646 w 9045"/>
              <a:gd name="T7" fmla="*/ 2147483646 h 4545"/>
              <a:gd name="T8" fmla="*/ 2147483646 w 9045"/>
              <a:gd name="T9" fmla="*/ 2147483646 h 4545"/>
              <a:gd name="T10" fmla="*/ 2147483646 w 9045"/>
              <a:gd name="T11" fmla="*/ 2147483646 h 4545"/>
              <a:gd name="T12" fmla="*/ 2147483646 w 9045"/>
              <a:gd name="T13" fmla="*/ 2147483646 h 4545"/>
              <a:gd name="T14" fmla="*/ 2147483646 w 9045"/>
              <a:gd name="T15" fmla="*/ 0 h 45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045" h="4545">
                <a:moveTo>
                  <a:pt x="0" y="2880"/>
                </a:moveTo>
                <a:lnTo>
                  <a:pt x="0" y="4530"/>
                </a:lnTo>
                <a:lnTo>
                  <a:pt x="885" y="4545"/>
                </a:lnTo>
                <a:lnTo>
                  <a:pt x="3510" y="2010"/>
                </a:lnTo>
                <a:lnTo>
                  <a:pt x="7140" y="2055"/>
                </a:lnTo>
                <a:lnTo>
                  <a:pt x="8145" y="1020"/>
                </a:lnTo>
                <a:lnTo>
                  <a:pt x="9045" y="1020"/>
                </a:lnTo>
                <a:lnTo>
                  <a:pt x="9015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3" name="Freeform 313"/>
          <p:cNvSpPr>
            <a:spLocks/>
          </p:cNvSpPr>
          <p:nvPr/>
        </p:nvSpPr>
        <p:spPr bwMode="auto">
          <a:xfrm>
            <a:off x="5311775" y="1754188"/>
            <a:ext cx="2530475" cy="1390650"/>
          </a:xfrm>
          <a:custGeom>
            <a:avLst/>
            <a:gdLst>
              <a:gd name="T0" fmla="*/ 0 w 9120"/>
              <a:gd name="T1" fmla="*/ 2147483646 h 4201"/>
              <a:gd name="T2" fmla="*/ 0 w 9120"/>
              <a:gd name="T3" fmla="*/ 2147483646 h 4201"/>
              <a:gd name="T4" fmla="*/ 2147483646 w 9120"/>
              <a:gd name="T5" fmla="*/ 2147483646 h 4201"/>
              <a:gd name="T6" fmla="*/ 2147483646 w 9120"/>
              <a:gd name="T7" fmla="*/ 2147483646 h 4201"/>
              <a:gd name="T8" fmla="*/ 2147483646 w 9120"/>
              <a:gd name="T9" fmla="*/ 2147483646 h 4201"/>
              <a:gd name="T10" fmla="*/ 2147483646 w 9120"/>
              <a:gd name="T11" fmla="*/ 0 h 42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120" h="4201">
                <a:moveTo>
                  <a:pt x="0" y="2821"/>
                </a:moveTo>
                <a:lnTo>
                  <a:pt x="0" y="4201"/>
                </a:lnTo>
                <a:lnTo>
                  <a:pt x="4890" y="4201"/>
                </a:lnTo>
                <a:lnTo>
                  <a:pt x="8055" y="1051"/>
                </a:lnTo>
                <a:lnTo>
                  <a:pt x="9120" y="1080"/>
                </a:lnTo>
                <a:lnTo>
                  <a:pt x="9105" y="0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54" name="Group 314"/>
          <p:cNvGrpSpPr>
            <a:grpSpLocks/>
          </p:cNvGrpSpPr>
          <p:nvPr/>
        </p:nvGrpSpPr>
        <p:grpSpPr bwMode="auto">
          <a:xfrm>
            <a:off x="5237163" y="2668588"/>
            <a:ext cx="39687" cy="141287"/>
            <a:chOff x="10104" y="10005"/>
            <a:chExt cx="137" cy="411"/>
          </a:xfrm>
        </p:grpSpPr>
        <p:sp>
          <p:nvSpPr>
            <p:cNvPr id="102472" name="Oval 315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473" name="Oval 316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2455" name="Group 317"/>
          <p:cNvGrpSpPr>
            <a:grpSpLocks/>
          </p:cNvGrpSpPr>
          <p:nvPr/>
        </p:nvGrpSpPr>
        <p:grpSpPr bwMode="auto">
          <a:xfrm>
            <a:off x="7621588" y="2790825"/>
            <a:ext cx="39687" cy="142875"/>
            <a:chOff x="10104" y="10005"/>
            <a:chExt cx="137" cy="411"/>
          </a:xfrm>
        </p:grpSpPr>
        <p:sp>
          <p:nvSpPr>
            <p:cNvPr id="102470" name="Oval 318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471" name="Oval 319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2456" name="Group 320"/>
          <p:cNvGrpSpPr>
            <a:grpSpLocks/>
          </p:cNvGrpSpPr>
          <p:nvPr/>
        </p:nvGrpSpPr>
        <p:grpSpPr bwMode="auto">
          <a:xfrm>
            <a:off x="7816850" y="1717675"/>
            <a:ext cx="39688" cy="142875"/>
            <a:chOff x="10104" y="10005"/>
            <a:chExt cx="137" cy="411"/>
          </a:xfrm>
        </p:grpSpPr>
        <p:sp>
          <p:nvSpPr>
            <p:cNvPr id="102468" name="Oval 321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2469" name="Oval 322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pic>
        <p:nvPicPr>
          <p:cNvPr id="102457" name="Picture 32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314" name="Rectangle 328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Causes/costs of congestion: scenario 3</a:t>
            </a:r>
            <a:r>
              <a:rPr lang="en-US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102459" name="Line 330"/>
          <p:cNvSpPr>
            <a:spLocks noChangeShapeType="1"/>
          </p:cNvSpPr>
          <p:nvPr/>
        </p:nvSpPr>
        <p:spPr bwMode="auto">
          <a:xfrm>
            <a:off x="1270000" y="1558925"/>
            <a:ext cx="0" cy="1860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60" name="Line 331"/>
          <p:cNvSpPr>
            <a:spLocks noChangeShapeType="1"/>
          </p:cNvSpPr>
          <p:nvPr/>
        </p:nvSpPr>
        <p:spPr bwMode="auto">
          <a:xfrm flipV="1">
            <a:off x="1254125" y="3411538"/>
            <a:ext cx="23336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61" name="Freeform 333"/>
          <p:cNvSpPr>
            <a:spLocks/>
          </p:cNvSpPr>
          <p:nvPr/>
        </p:nvSpPr>
        <p:spPr bwMode="auto">
          <a:xfrm>
            <a:off x="1258888" y="2608263"/>
            <a:ext cx="2489200" cy="806450"/>
          </a:xfrm>
          <a:custGeom>
            <a:avLst/>
            <a:gdLst>
              <a:gd name="T0" fmla="*/ 0 w 1568"/>
              <a:gd name="T1" fmla="*/ 2147483646 h 380"/>
              <a:gd name="T2" fmla="*/ 2147483646 w 1568"/>
              <a:gd name="T3" fmla="*/ 2147483646 h 380"/>
              <a:gd name="T4" fmla="*/ 2147483646 w 1568"/>
              <a:gd name="T5" fmla="*/ 2147483646 h 380"/>
              <a:gd name="T6" fmla="*/ 2147483646 w 1568"/>
              <a:gd name="T7" fmla="*/ 2147483646 h 3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68" h="380">
                <a:moveTo>
                  <a:pt x="0" y="375"/>
                </a:moveTo>
                <a:cubicBezTo>
                  <a:pt x="109" y="315"/>
                  <a:pt x="474" y="0"/>
                  <a:pt x="651" y="14"/>
                </a:cubicBezTo>
                <a:cubicBezTo>
                  <a:pt x="828" y="28"/>
                  <a:pt x="730" y="260"/>
                  <a:pt x="914" y="320"/>
                </a:cubicBezTo>
                <a:cubicBezTo>
                  <a:pt x="1098" y="380"/>
                  <a:pt x="1432" y="342"/>
                  <a:pt x="1568" y="348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62" name="Line 334"/>
          <p:cNvSpPr>
            <a:spLocks noChangeShapeType="1"/>
          </p:cNvSpPr>
          <p:nvPr/>
        </p:nvSpPr>
        <p:spPr bwMode="auto">
          <a:xfrm>
            <a:off x="1138238" y="1711325"/>
            <a:ext cx="125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63" name="Line 335"/>
          <p:cNvSpPr>
            <a:spLocks noChangeShapeType="1"/>
          </p:cNvSpPr>
          <p:nvPr/>
        </p:nvSpPr>
        <p:spPr bwMode="auto">
          <a:xfrm>
            <a:off x="3071813" y="3419475"/>
            <a:ext cx="0" cy="134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64" name="Text Box 336"/>
          <p:cNvSpPr txBox="1">
            <a:spLocks noChangeArrowheads="1"/>
          </p:cNvSpPr>
          <p:nvPr/>
        </p:nvSpPr>
        <p:spPr bwMode="auto">
          <a:xfrm>
            <a:off x="636588" y="1462088"/>
            <a:ext cx="4556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C/2</a:t>
            </a:r>
          </a:p>
        </p:txBody>
      </p:sp>
      <p:sp>
        <p:nvSpPr>
          <p:cNvPr id="102465" name="Text Box 337"/>
          <p:cNvSpPr txBox="1">
            <a:spLocks noChangeArrowheads="1"/>
          </p:cNvSpPr>
          <p:nvPr/>
        </p:nvSpPr>
        <p:spPr bwMode="auto">
          <a:xfrm>
            <a:off x="2873375" y="3471863"/>
            <a:ext cx="4556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C/2</a:t>
            </a:r>
          </a:p>
        </p:txBody>
      </p:sp>
      <p:sp>
        <p:nvSpPr>
          <p:cNvPr id="102466" name="Text Box 338"/>
          <p:cNvSpPr txBox="1">
            <a:spLocks noChangeArrowheads="1"/>
          </p:cNvSpPr>
          <p:nvPr/>
        </p:nvSpPr>
        <p:spPr bwMode="auto">
          <a:xfrm rot="-5400000">
            <a:off x="543719" y="2389982"/>
            <a:ext cx="808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l</a:t>
            </a:r>
            <a:r>
              <a:rPr lang="en-US" altLang="en-US" sz="2400" baseline="-25000">
                <a:latin typeface="Arial" panose="020B0604020202020204" pitchFamily="34" charset="0"/>
              </a:rPr>
              <a:t>out</a:t>
            </a:r>
          </a:p>
        </p:txBody>
      </p:sp>
      <p:sp>
        <p:nvSpPr>
          <p:cNvPr id="102467" name="Text Box 339"/>
          <p:cNvSpPr txBox="1">
            <a:spLocks noChangeArrowheads="1"/>
          </p:cNvSpPr>
          <p:nvPr/>
        </p:nvSpPr>
        <p:spPr bwMode="auto">
          <a:xfrm>
            <a:off x="1989138" y="3381375"/>
            <a:ext cx="55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l</a:t>
            </a:r>
            <a:r>
              <a:rPr lang="en-US" altLang="en-US" sz="2400" baseline="-25000">
                <a:latin typeface="Arial" panose="020B0604020202020204" pitchFamily="34" charset="0"/>
              </a:rPr>
              <a:t>in</a:t>
            </a:r>
            <a:r>
              <a:rPr lang="ja-JP" altLang="en-US" sz="2400" baseline="30000">
                <a:latin typeface="Arial" panose="020B0604020202020204" pitchFamily="34" charset="0"/>
              </a:rPr>
              <a:t>’</a:t>
            </a:r>
            <a:endParaRPr lang="en-US" altLang="en-US" sz="2400" baseline="300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342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7A9A9AC-95F3-4480-BE2C-86699FEBF7F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03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10035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10035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103431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44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3DAC2AEC-DA3A-442D-8269-22103E0EB2D3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04452" name="Picture 1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25" y="741363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8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58200" cy="1143000"/>
          </a:xfrm>
        </p:spPr>
        <p:txBody>
          <a:bodyPr/>
          <a:lstStyle/>
          <a:p>
            <a:pPr algn="r">
              <a:lnSpc>
                <a:spcPct val="80000"/>
              </a:lnSpc>
              <a:defRPr/>
            </a:pPr>
            <a:r>
              <a:rPr lang="en-US" sz="4000">
                <a:ea typeface="ＭＳ Ｐゴシック" charset="0"/>
                <a:cs typeface="+mj-cs"/>
              </a:rPr>
              <a:t>TCP congestion control: </a:t>
            </a:r>
            <a:r>
              <a:rPr lang="en-US" sz="3200">
                <a:ea typeface="ＭＳ Ｐゴシック" charset="0"/>
                <a:cs typeface="+mj-cs"/>
              </a:rPr>
              <a:t>additive increase multiplicative decrease</a:t>
            </a:r>
          </a:p>
        </p:txBody>
      </p:sp>
      <p:sp>
        <p:nvSpPr>
          <p:cNvPr id="101382" name="Rectangle 8"/>
          <p:cNvSpPr>
            <a:spLocks noChangeArrowheads="1"/>
          </p:cNvSpPr>
          <p:nvPr/>
        </p:nvSpPr>
        <p:spPr bwMode="auto">
          <a:xfrm>
            <a:off x="457200" y="1371600"/>
            <a:ext cx="837565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i="1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approach:</a:t>
            </a:r>
            <a:r>
              <a:rPr lang="en-US" sz="2800" i="1" dirty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800" dirty="0">
                <a:latin typeface="Gill Sans MT" charset="0"/>
                <a:ea typeface="ＭＳ Ｐゴシック" charset="0"/>
              </a:rPr>
              <a:t>sender</a:t>
            </a:r>
            <a:r>
              <a:rPr lang="en-US" sz="2800" i="1" dirty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800" dirty="0">
                <a:latin typeface="Gill Sans MT" charset="0"/>
                <a:ea typeface="ＭＳ Ｐゴシック" charset="0"/>
              </a:rPr>
              <a:t>increases transmission rate (window size), probing for usable bandwidth, until loss occurs</a:t>
            </a: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800" i="1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additive increase:</a:t>
            </a:r>
            <a:r>
              <a:rPr lang="en-US" sz="2800" dirty="0">
                <a:latin typeface="Gill Sans MT" charset="0"/>
                <a:ea typeface="ＭＳ Ｐゴシック" charset="0"/>
              </a:rPr>
              <a:t> increase  </a:t>
            </a:r>
            <a:r>
              <a:rPr lang="en-US" sz="2800" b="1" dirty="0" err="1">
                <a:latin typeface="Courier New" charset="0"/>
                <a:ea typeface="ＭＳ Ｐゴシック" charset="0"/>
              </a:rPr>
              <a:t>cwnd</a:t>
            </a:r>
            <a:r>
              <a:rPr lang="en-US" sz="2800" dirty="0">
                <a:latin typeface="Courier New" charset="0"/>
                <a:ea typeface="ＭＳ Ｐゴシック" charset="0"/>
              </a:rPr>
              <a:t> </a:t>
            </a:r>
            <a:r>
              <a:rPr lang="en-US" sz="2800" dirty="0">
                <a:latin typeface="Gill Sans MT" charset="0"/>
                <a:ea typeface="ＭＳ Ｐゴシック" charset="0"/>
              </a:rPr>
              <a:t>by 1 MSS every RTT until loss detected</a:t>
            </a:r>
            <a:endParaRPr lang="en-US" sz="2800" i="1" dirty="0">
              <a:latin typeface="Gill Sans MT" charset="0"/>
              <a:ea typeface="ＭＳ Ｐゴシック" charset="0"/>
            </a:endParaRP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800" i="1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multiplicative decrease</a:t>
            </a:r>
            <a:r>
              <a:rPr lang="en-US" sz="2800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:</a:t>
            </a:r>
            <a:r>
              <a:rPr lang="en-US" sz="2800" dirty="0">
                <a:latin typeface="Gill Sans MT" charset="0"/>
                <a:ea typeface="ＭＳ Ｐゴシック" charset="0"/>
              </a:rPr>
              <a:t> cut </a:t>
            </a:r>
            <a:r>
              <a:rPr lang="en-US" sz="2800" b="1" dirty="0" err="1">
                <a:latin typeface="Courier New" charset="0"/>
                <a:ea typeface="ＭＳ Ｐゴシック" charset="0"/>
              </a:rPr>
              <a:t>cwnd</a:t>
            </a:r>
            <a:r>
              <a:rPr lang="en-US" sz="2800" b="1" dirty="0">
                <a:latin typeface="Courier New" charset="0"/>
                <a:ea typeface="ＭＳ Ｐゴシック" charset="0"/>
              </a:rPr>
              <a:t> </a:t>
            </a:r>
            <a:r>
              <a:rPr lang="en-US" sz="2800" dirty="0">
                <a:latin typeface="Gill Sans MT" charset="0"/>
                <a:ea typeface="ＭＳ Ｐゴシック" charset="0"/>
              </a:rPr>
              <a:t>in half after loss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Gill Sans MT" charset="0"/>
              <a:ea typeface="ＭＳ Ｐゴシック" charset="0"/>
            </a:endParaRPr>
          </a:p>
        </p:txBody>
      </p:sp>
      <p:sp>
        <p:nvSpPr>
          <p:cNvPr id="104455" name="Rectangle 11"/>
          <p:cNvSpPr>
            <a:spLocks noChangeArrowheads="1"/>
          </p:cNvSpPr>
          <p:nvPr/>
        </p:nvSpPr>
        <p:spPr bwMode="auto">
          <a:xfrm>
            <a:off x="3663950" y="3659188"/>
            <a:ext cx="6858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4456" name="Text Box 12"/>
          <p:cNvSpPr txBox="1">
            <a:spLocks noChangeArrowheads="1"/>
          </p:cNvSpPr>
          <p:nvPr/>
        </p:nvSpPr>
        <p:spPr bwMode="auto">
          <a:xfrm rot="-5400000">
            <a:off x="2074863" y="4784725"/>
            <a:ext cx="2047875" cy="517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cwnd:</a:t>
            </a:r>
            <a:r>
              <a:rPr lang="en-US" altLang="en-US" sz="1400">
                <a:latin typeface="Arial" panose="020B0604020202020204" pitchFamily="34" charset="0"/>
              </a:rPr>
              <a:t> TCP sender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congestion window size</a:t>
            </a:r>
          </a:p>
        </p:txBody>
      </p:sp>
      <p:sp>
        <p:nvSpPr>
          <p:cNvPr id="104457" name="Text Box 13"/>
          <p:cNvSpPr txBox="1">
            <a:spLocks noChangeArrowheads="1"/>
          </p:cNvSpPr>
          <p:nvPr/>
        </p:nvSpPr>
        <p:spPr bwMode="auto">
          <a:xfrm>
            <a:off x="425450" y="4448175"/>
            <a:ext cx="21463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AIMD saw tooth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behavior: probing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for bandwidth</a:t>
            </a:r>
          </a:p>
        </p:txBody>
      </p:sp>
      <p:sp>
        <p:nvSpPr>
          <p:cNvPr id="104458" name="Line 17"/>
          <p:cNvSpPr>
            <a:spLocks noChangeShapeType="1"/>
          </p:cNvSpPr>
          <p:nvPr/>
        </p:nvSpPr>
        <p:spPr bwMode="auto">
          <a:xfrm>
            <a:off x="3505200" y="6149975"/>
            <a:ext cx="4143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59" name="Line 18"/>
          <p:cNvSpPr>
            <a:spLocks noChangeShapeType="1"/>
          </p:cNvSpPr>
          <p:nvPr/>
        </p:nvSpPr>
        <p:spPr bwMode="auto">
          <a:xfrm>
            <a:off x="3494088" y="3735388"/>
            <a:ext cx="0" cy="2416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07" name="Line 19"/>
          <p:cNvSpPr>
            <a:spLocks noChangeShapeType="1"/>
          </p:cNvSpPr>
          <p:nvPr/>
        </p:nvSpPr>
        <p:spPr bwMode="auto">
          <a:xfrm flipV="1">
            <a:off x="3505200" y="4852988"/>
            <a:ext cx="169863" cy="169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08" name="Line 20"/>
          <p:cNvSpPr>
            <a:spLocks noChangeShapeType="1"/>
          </p:cNvSpPr>
          <p:nvPr/>
        </p:nvSpPr>
        <p:spPr bwMode="auto">
          <a:xfrm>
            <a:off x="3686175" y="4841875"/>
            <a:ext cx="0" cy="642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09" name="Line 21"/>
          <p:cNvSpPr>
            <a:spLocks noChangeShapeType="1"/>
          </p:cNvSpPr>
          <p:nvPr/>
        </p:nvSpPr>
        <p:spPr bwMode="auto">
          <a:xfrm flipV="1">
            <a:off x="3675063" y="4525963"/>
            <a:ext cx="982662" cy="981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10" name="Line 22"/>
          <p:cNvSpPr>
            <a:spLocks noChangeShapeType="1"/>
          </p:cNvSpPr>
          <p:nvPr/>
        </p:nvSpPr>
        <p:spPr bwMode="auto">
          <a:xfrm>
            <a:off x="4646613" y="4527550"/>
            <a:ext cx="0" cy="801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68326" name="Group 38"/>
          <p:cNvGrpSpPr>
            <a:grpSpLocks/>
          </p:cNvGrpSpPr>
          <p:nvPr/>
        </p:nvGrpSpPr>
        <p:grpSpPr bwMode="auto">
          <a:xfrm>
            <a:off x="4638675" y="4402138"/>
            <a:ext cx="3040063" cy="1106487"/>
            <a:chOff x="2720" y="2730"/>
            <a:chExt cx="1915" cy="697"/>
          </a:xfrm>
        </p:grpSpPr>
        <p:sp>
          <p:nvSpPr>
            <p:cNvPr id="104471" name="Line 23"/>
            <p:cNvSpPr>
              <a:spLocks noChangeShapeType="1"/>
            </p:cNvSpPr>
            <p:nvPr/>
          </p:nvSpPr>
          <p:spPr bwMode="auto">
            <a:xfrm flipV="1">
              <a:off x="2720" y="2996"/>
              <a:ext cx="331" cy="33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4472" name="Group 37"/>
            <p:cNvGrpSpPr>
              <a:grpSpLocks/>
            </p:cNvGrpSpPr>
            <p:nvPr/>
          </p:nvGrpSpPr>
          <p:grpSpPr bwMode="auto">
            <a:xfrm>
              <a:off x="3051" y="2730"/>
              <a:ext cx="1584" cy="697"/>
              <a:chOff x="3051" y="2730"/>
              <a:chExt cx="1584" cy="697"/>
            </a:xfrm>
          </p:grpSpPr>
          <p:sp>
            <p:nvSpPr>
              <p:cNvPr id="104473" name="Line 24"/>
              <p:cNvSpPr>
                <a:spLocks noChangeShapeType="1"/>
              </p:cNvSpPr>
              <p:nvPr/>
            </p:nvSpPr>
            <p:spPr bwMode="auto">
              <a:xfrm>
                <a:off x="3051" y="2993"/>
                <a:ext cx="0" cy="43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4474" name="Line 25"/>
              <p:cNvSpPr>
                <a:spLocks noChangeShapeType="1"/>
              </p:cNvSpPr>
              <p:nvPr/>
            </p:nvSpPr>
            <p:spPr bwMode="auto">
              <a:xfrm flipV="1">
                <a:off x="3058" y="2795"/>
                <a:ext cx="611" cy="6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4475" name="Line 26"/>
              <p:cNvSpPr>
                <a:spLocks noChangeShapeType="1"/>
              </p:cNvSpPr>
              <p:nvPr/>
            </p:nvSpPr>
            <p:spPr bwMode="auto">
              <a:xfrm>
                <a:off x="3666" y="2795"/>
                <a:ext cx="7" cy="52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4476" name="Line 29"/>
              <p:cNvSpPr>
                <a:spLocks noChangeShapeType="1"/>
              </p:cNvSpPr>
              <p:nvPr/>
            </p:nvSpPr>
            <p:spPr bwMode="auto">
              <a:xfrm flipV="1">
                <a:off x="3669" y="2898"/>
                <a:ext cx="420" cy="4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4477" name="Line 30"/>
              <p:cNvSpPr>
                <a:spLocks noChangeShapeType="1"/>
              </p:cNvSpPr>
              <p:nvPr/>
            </p:nvSpPr>
            <p:spPr bwMode="auto">
              <a:xfrm>
                <a:off x="4089" y="2889"/>
                <a:ext cx="0" cy="4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4478" name="Line 31"/>
              <p:cNvSpPr>
                <a:spLocks noChangeShapeType="1"/>
              </p:cNvSpPr>
              <p:nvPr/>
            </p:nvSpPr>
            <p:spPr bwMode="auto">
              <a:xfrm flipV="1">
                <a:off x="4083" y="2730"/>
                <a:ext cx="552" cy="63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104465" name="Text Box 32"/>
          <p:cNvSpPr txBox="1">
            <a:spLocks noChangeArrowheads="1"/>
          </p:cNvSpPr>
          <p:nvPr/>
        </p:nvSpPr>
        <p:spPr bwMode="auto">
          <a:xfrm>
            <a:off x="4403725" y="3622675"/>
            <a:ext cx="4222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additively increase window size …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…. until loss occurs (then cut window in half)</a:t>
            </a:r>
          </a:p>
        </p:txBody>
      </p:sp>
      <p:sp>
        <p:nvSpPr>
          <p:cNvPr id="268321" name="Freeform 33"/>
          <p:cNvSpPr>
            <a:spLocks/>
          </p:cNvSpPr>
          <p:nvPr/>
        </p:nvSpPr>
        <p:spPr bwMode="auto">
          <a:xfrm>
            <a:off x="3598863" y="3816350"/>
            <a:ext cx="858837" cy="1016000"/>
          </a:xfrm>
          <a:custGeom>
            <a:avLst/>
            <a:gdLst>
              <a:gd name="T0" fmla="*/ 2147483646 w 541"/>
              <a:gd name="T1" fmla="*/ 0 h 640"/>
              <a:gd name="T2" fmla="*/ 0 w 541"/>
              <a:gd name="T3" fmla="*/ 0 h 640"/>
              <a:gd name="T4" fmla="*/ 0 w 541"/>
              <a:gd name="T5" fmla="*/ 2147483646 h 6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1" h="640">
                <a:moveTo>
                  <a:pt x="541" y="0"/>
                </a:moveTo>
                <a:lnTo>
                  <a:pt x="0" y="0"/>
                </a:lnTo>
                <a:lnTo>
                  <a:pt x="0" y="6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22" name="Freeform 34"/>
          <p:cNvSpPr>
            <a:spLocks/>
          </p:cNvSpPr>
          <p:nvPr/>
        </p:nvSpPr>
        <p:spPr bwMode="auto">
          <a:xfrm>
            <a:off x="3743325" y="4019550"/>
            <a:ext cx="796925" cy="1000125"/>
          </a:xfrm>
          <a:custGeom>
            <a:avLst/>
            <a:gdLst>
              <a:gd name="T0" fmla="*/ 2147483646 w 502"/>
              <a:gd name="T1" fmla="*/ 0 h 630"/>
              <a:gd name="T2" fmla="*/ 2147483646 w 502"/>
              <a:gd name="T3" fmla="*/ 2147483646 h 630"/>
              <a:gd name="T4" fmla="*/ 2147483646 w 502"/>
              <a:gd name="T5" fmla="*/ 2147483646 h 630"/>
              <a:gd name="T6" fmla="*/ 0 w 502"/>
              <a:gd name="T7" fmla="*/ 2147483646 h 63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02" h="630">
                <a:moveTo>
                  <a:pt x="502" y="0"/>
                </a:moveTo>
                <a:lnTo>
                  <a:pt x="56" y="2"/>
                </a:lnTo>
                <a:lnTo>
                  <a:pt x="54" y="630"/>
                </a:lnTo>
                <a:lnTo>
                  <a:pt x="0" y="63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23" name="Freeform 35"/>
          <p:cNvSpPr>
            <a:spLocks/>
          </p:cNvSpPr>
          <p:nvPr/>
        </p:nvSpPr>
        <p:spPr bwMode="auto">
          <a:xfrm>
            <a:off x="4051300" y="3814763"/>
            <a:ext cx="406400" cy="1168400"/>
          </a:xfrm>
          <a:custGeom>
            <a:avLst/>
            <a:gdLst>
              <a:gd name="T0" fmla="*/ 2147483646 w 256"/>
              <a:gd name="T1" fmla="*/ 0 h 736"/>
              <a:gd name="T2" fmla="*/ 0 w 256"/>
              <a:gd name="T3" fmla="*/ 0 h 736"/>
              <a:gd name="T4" fmla="*/ 0 w 256"/>
              <a:gd name="T5" fmla="*/ 2147483646 h 73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6" h="736">
                <a:moveTo>
                  <a:pt x="256" y="0"/>
                </a:moveTo>
                <a:lnTo>
                  <a:pt x="0" y="0"/>
                </a:lnTo>
                <a:lnTo>
                  <a:pt x="0" y="7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24" name="Freeform 36"/>
          <p:cNvSpPr>
            <a:spLocks/>
          </p:cNvSpPr>
          <p:nvPr/>
        </p:nvSpPr>
        <p:spPr bwMode="auto">
          <a:xfrm>
            <a:off x="4689475" y="4179888"/>
            <a:ext cx="168275" cy="635000"/>
          </a:xfrm>
          <a:custGeom>
            <a:avLst/>
            <a:gdLst>
              <a:gd name="T0" fmla="*/ 2147483646 w 106"/>
              <a:gd name="T1" fmla="*/ 0 h 400"/>
              <a:gd name="T2" fmla="*/ 2147483646 w 106"/>
              <a:gd name="T3" fmla="*/ 2147483646 h 400"/>
              <a:gd name="T4" fmla="*/ 0 w 106"/>
              <a:gd name="T5" fmla="*/ 2147483646 h 4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6" h="400">
                <a:moveTo>
                  <a:pt x="106" y="0"/>
                </a:moveTo>
                <a:lnTo>
                  <a:pt x="106" y="400"/>
                </a:lnTo>
                <a:lnTo>
                  <a:pt x="0" y="40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70" name="Text Box 40"/>
          <p:cNvSpPr txBox="1">
            <a:spLocks noChangeArrowheads="1"/>
          </p:cNvSpPr>
          <p:nvPr/>
        </p:nvSpPr>
        <p:spPr bwMode="auto">
          <a:xfrm>
            <a:off x="5072063" y="6140450"/>
            <a:ext cx="576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6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6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6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8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68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68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307" grpId="0" animBg="1"/>
      <p:bldP spid="268308" grpId="0" animBg="1"/>
      <p:bldP spid="268309" grpId="0" animBg="1"/>
      <p:bldP spid="268310" grpId="0" animBg="1"/>
      <p:bldP spid="268321" grpId="0" animBg="1"/>
      <p:bldP spid="268321" grpId="1" animBg="1"/>
      <p:bldP spid="268322" grpId="0" animBg="1"/>
      <p:bldP spid="268322" grpId="1" animBg="1"/>
      <p:bldP spid="268323" grpId="0" animBg="1"/>
      <p:bldP spid="268323" grpId="1" animBg="1"/>
      <p:bldP spid="2683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54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CA90ED1C-0EA0-43AF-A92B-27168E2EAB7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05476" name="Picture 8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8" y="8175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5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231775"/>
            <a:ext cx="7772400" cy="769938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Congestion Control: details</a:t>
            </a:r>
          </a:p>
        </p:txBody>
      </p:sp>
      <p:sp>
        <p:nvSpPr>
          <p:cNvPr id="1024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2750" y="3784600"/>
            <a:ext cx="4532313" cy="169545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sender limits transmission:</a:t>
            </a: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r>
              <a:rPr lang="en-US" b="1">
                <a:latin typeface="Courier New" charset="0"/>
                <a:ea typeface="ＭＳ Ｐゴシック" charset="0"/>
                <a:cs typeface="+mn-cs"/>
              </a:rPr>
              <a:t>cwnd</a:t>
            </a:r>
            <a:r>
              <a:rPr lang="en-US">
                <a:ea typeface="ＭＳ Ｐゴシック" charset="0"/>
                <a:cs typeface="+mn-cs"/>
              </a:rPr>
              <a:t> is dynamic, function of perceived network congestion</a:t>
            </a: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10240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59375" y="1485900"/>
            <a:ext cx="3810000" cy="244792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ea typeface="ＭＳ Ｐゴシック" charset="0"/>
                <a:cs typeface="+mn-cs"/>
              </a:rPr>
              <a:t>TCP sending rate:</a:t>
            </a:r>
          </a:p>
          <a:p>
            <a:pPr>
              <a:buFont typeface="Wingdings" charset="2"/>
              <a:buChar char="§"/>
              <a:defRPr/>
            </a:pPr>
            <a:r>
              <a:rPr lang="en-US" i="1">
                <a:ea typeface="ＭＳ Ｐゴシック" charset="0"/>
                <a:cs typeface="+mn-cs"/>
              </a:rPr>
              <a:t>roughly:</a:t>
            </a:r>
            <a:r>
              <a:rPr lang="en-US">
                <a:ea typeface="ＭＳ Ｐゴシック" charset="0"/>
                <a:cs typeface="+mn-cs"/>
              </a:rPr>
              <a:t> send cwnd bytes, wait RTT for ACKS, then send more bytes</a:t>
            </a:r>
          </a:p>
        </p:txBody>
      </p:sp>
      <p:sp>
        <p:nvSpPr>
          <p:cNvPr id="105480" name="Rectangle 12"/>
          <p:cNvSpPr>
            <a:spLocks noChangeArrowheads="1"/>
          </p:cNvSpPr>
          <p:nvPr/>
        </p:nvSpPr>
        <p:spPr bwMode="auto">
          <a:xfrm>
            <a:off x="768350" y="1941513"/>
            <a:ext cx="65088" cy="6223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1" name="Rectangle 13"/>
          <p:cNvSpPr>
            <a:spLocks noChangeArrowheads="1"/>
          </p:cNvSpPr>
          <p:nvPr/>
        </p:nvSpPr>
        <p:spPr bwMode="auto">
          <a:xfrm>
            <a:off x="865188" y="1943100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2" name="Rectangle 14"/>
          <p:cNvSpPr>
            <a:spLocks noChangeArrowheads="1"/>
          </p:cNvSpPr>
          <p:nvPr/>
        </p:nvSpPr>
        <p:spPr bwMode="auto">
          <a:xfrm>
            <a:off x="963613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3" name="Rectangle 15"/>
          <p:cNvSpPr>
            <a:spLocks noChangeArrowheads="1"/>
          </p:cNvSpPr>
          <p:nvPr/>
        </p:nvSpPr>
        <p:spPr bwMode="auto">
          <a:xfrm>
            <a:off x="1060450" y="194151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4" name="Rectangle 16"/>
          <p:cNvSpPr>
            <a:spLocks noChangeArrowheads="1"/>
          </p:cNvSpPr>
          <p:nvPr/>
        </p:nvSpPr>
        <p:spPr bwMode="auto">
          <a:xfrm>
            <a:off x="1155700" y="194151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5" name="Rectangle 17"/>
          <p:cNvSpPr>
            <a:spLocks noChangeArrowheads="1"/>
          </p:cNvSpPr>
          <p:nvPr/>
        </p:nvSpPr>
        <p:spPr bwMode="auto">
          <a:xfrm>
            <a:off x="1252538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6" name="Rectangle 18"/>
          <p:cNvSpPr>
            <a:spLocks noChangeArrowheads="1"/>
          </p:cNvSpPr>
          <p:nvPr/>
        </p:nvSpPr>
        <p:spPr bwMode="auto">
          <a:xfrm>
            <a:off x="1344613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7" name="Rectangle 19"/>
          <p:cNvSpPr>
            <a:spLocks noChangeArrowheads="1"/>
          </p:cNvSpPr>
          <p:nvPr/>
        </p:nvSpPr>
        <p:spPr bwMode="auto">
          <a:xfrm>
            <a:off x="1439863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8" name="Rectangle 20"/>
          <p:cNvSpPr>
            <a:spLocks noChangeArrowheads="1"/>
          </p:cNvSpPr>
          <p:nvPr/>
        </p:nvSpPr>
        <p:spPr bwMode="auto">
          <a:xfrm>
            <a:off x="1535113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89" name="Rectangle 21"/>
          <p:cNvSpPr>
            <a:spLocks noChangeArrowheads="1"/>
          </p:cNvSpPr>
          <p:nvPr/>
        </p:nvSpPr>
        <p:spPr bwMode="auto">
          <a:xfrm>
            <a:off x="1641475" y="194151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0" name="Rectangle 22"/>
          <p:cNvSpPr>
            <a:spLocks noChangeArrowheads="1"/>
          </p:cNvSpPr>
          <p:nvPr/>
        </p:nvSpPr>
        <p:spPr bwMode="auto">
          <a:xfrm>
            <a:off x="1739900" y="1943100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1" name="Rectangle 23"/>
          <p:cNvSpPr>
            <a:spLocks noChangeArrowheads="1"/>
          </p:cNvSpPr>
          <p:nvPr/>
        </p:nvSpPr>
        <p:spPr bwMode="auto">
          <a:xfrm>
            <a:off x="1836738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2" name="Rectangle 24"/>
          <p:cNvSpPr>
            <a:spLocks noChangeArrowheads="1"/>
          </p:cNvSpPr>
          <p:nvPr/>
        </p:nvSpPr>
        <p:spPr bwMode="auto">
          <a:xfrm>
            <a:off x="193357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3" name="Rectangle 25"/>
          <p:cNvSpPr>
            <a:spLocks noChangeArrowheads="1"/>
          </p:cNvSpPr>
          <p:nvPr/>
        </p:nvSpPr>
        <p:spPr bwMode="auto">
          <a:xfrm>
            <a:off x="2030413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4" name="Rectangle 26"/>
          <p:cNvSpPr>
            <a:spLocks noChangeArrowheads="1"/>
          </p:cNvSpPr>
          <p:nvPr/>
        </p:nvSpPr>
        <p:spPr bwMode="auto">
          <a:xfrm>
            <a:off x="2125663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5" name="Rectangle 27"/>
          <p:cNvSpPr>
            <a:spLocks noChangeArrowheads="1"/>
          </p:cNvSpPr>
          <p:nvPr/>
        </p:nvSpPr>
        <p:spPr bwMode="auto">
          <a:xfrm>
            <a:off x="2217738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6" name="Rectangle 28"/>
          <p:cNvSpPr>
            <a:spLocks noChangeArrowheads="1"/>
          </p:cNvSpPr>
          <p:nvPr/>
        </p:nvSpPr>
        <p:spPr bwMode="auto">
          <a:xfrm>
            <a:off x="2312988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7" name="Rectangle 29"/>
          <p:cNvSpPr>
            <a:spLocks noChangeArrowheads="1"/>
          </p:cNvSpPr>
          <p:nvPr/>
        </p:nvSpPr>
        <p:spPr bwMode="auto">
          <a:xfrm>
            <a:off x="240982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8" name="Rectangle 30"/>
          <p:cNvSpPr>
            <a:spLocks noChangeArrowheads="1"/>
          </p:cNvSpPr>
          <p:nvPr/>
        </p:nvSpPr>
        <p:spPr bwMode="auto">
          <a:xfrm>
            <a:off x="249872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499" name="Rectangle 31"/>
          <p:cNvSpPr>
            <a:spLocks noChangeArrowheads="1"/>
          </p:cNvSpPr>
          <p:nvPr/>
        </p:nvSpPr>
        <p:spPr bwMode="auto">
          <a:xfrm>
            <a:off x="259397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0" name="Rectangle 32"/>
          <p:cNvSpPr>
            <a:spLocks noChangeArrowheads="1"/>
          </p:cNvSpPr>
          <p:nvPr/>
        </p:nvSpPr>
        <p:spPr bwMode="auto">
          <a:xfrm>
            <a:off x="2687638" y="1939925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1" name="Rectangle 33"/>
          <p:cNvSpPr>
            <a:spLocks noChangeArrowheads="1"/>
          </p:cNvSpPr>
          <p:nvPr/>
        </p:nvSpPr>
        <p:spPr bwMode="auto">
          <a:xfrm>
            <a:off x="2779713" y="1939925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2" name="Rectangle 34"/>
          <p:cNvSpPr>
            <a:spLocks noChangeArrowheads="1"/>
          </p:cNvSpPr>
          <p:nvPr/>
        </p:nvSpPr>
        <p:spPr bwMode="auto">
          <a:xfrm>
            <a:off x="287655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3" name="Rectangle 35"/>
          <p:cNvSpPr>
            <a:spLocks noChangeArrowheads="1"/>
          </p:cNvSpPr>
          <p:nvPr/>
        </p:nvSpPr>
        <p:spPr bwMode="auto">
          <a:xfrm>
            <a:off x="297180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4" name="Rectangle 36"/>
          <p:cNvSpPr>
            <a:spLocks noChangeArrowheads="1"/>
          </p:cNvSpPr>
          <p:nvPr/>
        </p:nvSpPr>
        <p:spPr bwMode="auto">
          <a:xfrm>
            <a:off x="306070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5" name="Rectangle 37"/>
          <p:cNvSpPr>
            <a:spLocks noChangeArrowheads="1"/>
          </p:cNvSpPr>
          <p:nvPr/>
        </p:nvSpPr>
        <p:spPr bwMode="auto">
          <a:xfrm>
            <a:off x="315595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6" name="Rectangle 38"/>
          <p:cNvSpPr>
            <a:spLocks noChangeArrowheads="1"/>
          </p:cNvSpPr>
          <p:nvPr/>
        </p:nvSpPr>
        <p:spPr bwMode="auto">
          <a:xfrm>
            <a:off x="3252788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7" name="Rectangle 39"/>
          <p:cNvSpPr>
            <a:spLocks noChangeArrowheads="1"/>
          </p:cNvSpPr>
          <p:nvPr/>
        </p:nvSpPr>
        <p:spPr bwMode="auto">
          <a:xfrm>
            <a:off x="3349625" y="1943100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8" name="Rectangle 40"/>
          <p:cNvSpPr>
            <a:spLocks noChangeArrowheads="1"/>
          </p:cNvSpPr>
          <p:nvPr/>
        </p:nvSpPr>
        <p:spPr bwMode="auto">
          <a:xfrm>
            <a:off x="3446463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09" name="Rectangle 41"/>
          <p:cNvSpPr>
            <a:spLocks noChangeArrowheads="1"/>
          </p:cNvSpPr>
          <p:nvPr/>
        </p:nvSpPr>
        <p:spPr bwMode="auto">
          <a:xfrm>
            <a:off x="3544888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10" name="Rectangle 42"/>
          <p:cNvSpPr>
            <a:spLocks noChangeArrowheads="1"/>
          </p:cNvSpPr>
          <p:nvPr/>
        </p:nvSpPr>
        <p:spPr bwMode="auto">
          <a:xfrm>
            <a:off x="3640138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11" name="Rectangle 43"/>
          <p:cNvSpPr>
            <a:spLocks noChangeArrowheads="1"/>
          </p:cNvSpPr>
          <p:nvPr/>
        </p:nvSpPr>
        <p:spPr bwMode="auto">
          <a:xfrm>
            <a:off x="3735388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12" name="Rectangle 44"/>
          <p:cNvSpPr>
            <a:spLocks noChangeArrowheads="1"/>
          </p:cNvSpPr>
          <p:nvPr/>
        </p:nvSpPr>
        <p:spPr bwMode="auto">
          <a:xfrm>
            <a:off x="3827463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13" name="Rectangle 45"/>
          <p:cNvSpPr>
            <a:spLocks noChangeArrowheads="1"/>
          </p:cNvSpPr>
          <p:nvPr/>
        </p:nvSpPr>
        <p:spPr bwMode="auto">
          <a:xfrm>
            <a:off x="3924300" y="1941513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14" name="Rectangle 46"/>
          <p:cNvSpPr>
            <a:spLocks noChangeArrowheads="1"/>
          </p:cNvSpPr>
          <p:nvPr/>
        </p:nvSpPr>
        <p:spPr bwMode="auto">
          <a:xfrm>
            <a:off x="4019550" y="1941513"/>
            <a:ext cx="65088" cy="622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15" name="Rectangle 47"/>
          <p:cNvSpPr>
            <a:spLocks noChangeArrowheads="1"/>
          </p:cNvSpPr>
          <p:nvPr/>
        </p:nvSpPr>
        <p:spPr bwMode="auto">
          <a:xfrm>
            <a:off x="725488" y="2679700"/>
            <a:ext cx="3408362" cy="88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16" name="Rectangle 48"/>
          <p:cNvSpPr>
            <a:spLocks noChangeArrowheads="1"/>
          </p:cNvSpPr>
          <p:nvPr/>
        </p:nvSpPr>
        <p:spPr bwMode="auto">
          <a:xfrm>
            <a:off x="811213" y="1831975"/>
            <a:ext cx="3408362" cy="88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17" name="Line 51"/>
          <p:cNvSpPr>
            <a:spLocks noChangeShapeType="1"/>
          </p:cNvSpPr>
          <p:nvPr/>
        </p:nvSpPr>
        <p:spPr bwMode="auto">
          <a:xfrm>
            <a:off x="1731963" y="2635250"/>
            <a:ext cx="90963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18" name="Freeform 53"/>
          <p:cNvSpPr>
            <a:spLocks/>
          </p:cNvSpPr>
          <p:nvPr/>
        </p:nvSpPr>
        <p:spPr bwMode="auto">
          <a:xfrm>
            <a:off x="1524000" y="2614613"/>
            <a:ext cx="144463" cy="384175"/>
          </a:xfrm>
          <a:custGeom>
            <a:avLst/>
            <a:gdLst>
              <a:gd name="T0" fmla="*/ 2147483646 w 91"/>
              <a:gd name="T1" fmla="*/ 0 h 242"/>
              <a:gd name="T2" fmla="*/ 2147483646 w 91"/>
              <a:gd name="T3" fmla="*/ 2147483646 h 242"/>
              <a:gd name="T4" fmla="*/ 0 w 91"/>
              <a:gd name="T5" fmla="*/ 2147483646 h 2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" h="242">
                <a:moveTo>
                  <a:pt x="91" y="0"/>
                </a:moveTo>
                <a:lnTo>
                  <a:pt x="88" y="242"/>
                </a:lnTo>
                <a:lnTo>
                  <a:pt x="0" y="242"/>
                </a:lnTo>
              </a:path>
            </a:pathLst>
          </a:custGeom>
          <a:noFill/>
          <a:ln w="1270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19" name="Line 56"/>
          <p:cNvSpPr>
            <a:spLocks noChangeShapeType="1"/>
          </p:cNvSpPr>
          <p:nvPr/>
        </p:nvSpPr>
        <p:spPr bwMode="auto">
          <a:xfrm>
            <a:off x="2201863" y="2654300"/>
            <a:ext cx="12700" cy="43021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20" name="Text Box 57"/>
          <p:cNvSpPr txBox="1">
            <a:spLocks noChangeArrowheads="1"/>
          </p:cNvSpPr>
          <p:nvPr/>
        </p:nvSpPr>
        <p:spPr bwMode="auto">
          <a:xfrm>
            <a:off x="706438" y="2838450"/>
            <a:ext cx="8524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last byte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ACKed</a:t>
            </a:r>
          </a:p>
        </p:txBody>
      </p:sp>
      <p:sp>
        <p:nvSpPr>
          <p:cNvPr id="105521" name="Text Box 58"/>
          <p:cNvSpPr txBox="1">
            <a:spLocks noChangeArrowheads="1"/>
          </p:cNvSpPr>
          <p:nvPr/>
        </p:nvSpPr>
        <p:spPr bwMode="auto">
          <a:xfrm>
            <a:off x="1731963" y="3016250"/>
            <a:ext cx="1066800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sent, not-yet ACKed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</a:t>
            </a:r>
            <a:r>
              <a:rPr lang="ja-JP" altLang="en-US" sz="1400">
                <a:latin typeface="Tahoma" panose="020B0604030504040204" pitchFamily="34" charset="0"/>
              </a:rPr>
              <a:t>“</a:t>
            </a:r>
            <a:r>
              <a:rPr lang="en-US" altLang="ja-JP" sz="1400">
                <a:latin typeface="Tahoma" panose="020B0604030504040204" pitchFamily="34" charset="0"/>
              </a:rPr>
              <a:t>in-flight</a:t>
            </a:r>
            <a:r>
              <a:rPr lang="ja-JP" altLang="en-US" sz="1400">
                <a:latin typeface="Tahoma" panose="020B0604030504040204" pitchFamily="34" charset="0"/>
              </a:rPr>
              <a:t>”</a:t>
            </a:r>
            <a:r>
              <a:rPr lang="en-US" altLang="ja-JP" sz="1400">
                <a:latin typeface="Tahoma" panose="020B0604030504040204" pitchFamily="34" charset="0"/>
              </a:rPr>
              <a:t>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05522" name="Text Box 59"/>
          <p:cNvSpPr txBox="1">
            <a:spLocks noChangeArrowheads="1"/>
          </p:cNvSpPr>
          <p:nvPr/>
        </p:nvSpPr>
        <p:spPr bwMode="auto">
          <a:xfrm>
            <a:off x="2774950" y="2878138"/>
            <a:ext cx="1066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last byte sent</a:t>
            </a:r>
          </a:p>
        </p:txBody>
      </p:sp>
      <p:sp>
        <p:nvSpPr>
          <p:cNvPr id="105523" name="Text Box 61"/>
          <p:cNvSpPr txBox="1">
            <a:spLocks noChangeArrowheads="1"/>
          </p:cNvSpPr>
          <p:nvPr/>
        </p:nvSpPr>
        <p:spPr bwMode="auto">
          <a:xfrm>
            <a:off x="2168525" y="1622425"/>
            <a:ext cx="6096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cwnd</a:t>
            </a:r>
            <a:endParaRPr lang="en-US" altLang="en-US" sz="1400" b="1" i="1">
              <a:latin typeface="Courier New" panose="02070309020205020404" pitchFamily="49" charset="0"/>
            </a:endParaRPr>
          </a:p>
        </p:txBody>
      </p:sp>
      <p:grpSp>
        <p:nvGrpSpPr>
          <p:cNvPr id="105524" name="Group 62"/>
          <p:cNvGrpSpPr>
            <a:grpSpLocks/>
          </p:cNvGrpSpPr>
          <p:nvPr/>
        </p:nvGrpSpPr>
        <p:grpSpPr bwMode="auto">
          <a:xfrm>
            <a:off x="2774950" y="1706563"/>
            <a:ext cx="447675" cy="117475"/>
            <a:chOff x="4250" y="1692"/>
            <a:chExt cx="374" cy="86"/>
          </a:xfrm>
        </p:grpSpPr>
        <p:sp>
          <p:nvSpPr>
            <p:cNvPr id="105546" name="Line 63"/>
            <p:cNvSpPr>
              <a:spLocks noChangeShapeType="1"/>
            </p:cNvSpPr>
            <p:nvPr/>
          </p:nvSpPr>
          <p:spPr bwMode="auto">
            <a:xfrm>
              <a:off x="4250" y="1738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47" name="Line 64"/>
            <p:cNvSpPr>
              <a:spLocks noChangeShapeType="1"/>
            </p:cNvSpPr>
            <p:nvPr/>
          </p:nvSpPr>
          <p:spPr bwMode="auto">
            <a:xfrm>
              <a:off x="4621" y="1692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5525" name="Group 65"/>
          <p:cNvGrpSpPr>
            <a:grpSpLocks/>
          </p:cNvGrpSpPr>
          <p:nvPr/>
        </p:nvGrpSpPr>
        <p:grpSpPr bwMode="auto">
          <a:xfrm rot="10800000">
            <a:off x="1736725" y="1725613"/>
            <a:ext cx="466725" cy="123825"/>
            <a:chOff x="4250" y="1692"/>
            <a:chExt cx="374" cy="86"/>
          </a:xfrm>
        </p:grpSpPr>
        <p:sp>
          <p:nvSpPr>
            <p:cNvPr id="105544" name="Line 66"/>
            <p:cNvSpPr>
              <a:spLocks noChangeShapeType="1"/>
            </p:cNvSpPr>
            <p:nvPr/>
          </p:nvSpPr>
          <p:spPr bwMode="auto">
            <a:xfrm>
              <a:off x="4260" y="1746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45" name="Line 67"/>
            <p:cNvSpPr>
              <a:spLocks noChangeShapeType="1"/>
            </p:cNvSpPr>
            <p:nvPr/>
          </p:nvSpPr>
          <p:spPr bwMode="auto">
            <a:xfrm>
              <a:off x="4632" y="1700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5526" name="Freeform 69"/>
          <p:cNvSpPr>
            <a:spLocks/>
          </p:cNvSpPr>
          <p:nvPr/>
        </p:nvSpPr>
        <p:spPr bwMode="auto">
          <a:xfrm flipH="1">
            <a:off x="2628900" y="2703513"/>
            <a:ext cx="144463" cy="301625"/>
          </a:xfrm>
          <a:custGeom>
            <a:avLst/>
            <a:gdLst>
              <a:gd name="T0" fmla="*/ 2147483646 w 91"/>
              <a:gd name="T1" fmla="*/ 0 h 242"/>
              <a:gd name="T2" fmla="*/ 2147483646 w 91"/>
              <a:gd name="T3" fmla="*/ 2147483646 h 242"/>
              <a:gd name="T4" fmla="*/ 0 w 91"/>
              <a:gd name="T5" fmla="*/ 2147483646 h 2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" h="242">
                <a:moveTo>
                  <a:pt x="91" y="0"/>
                </a:moveTo>
                <a:lnTo>
                  <a:pt x="88" y="242"/>
                </a:lnTo>
                <a:lnTo>
                  <a:pt x="0" y="242"/>
                </a:lnTo>
              </a:path>
            </a:pathLst>
          </a:custGeom>
          <a:noFill/>
          <a:ln w="1270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27" name="Text Box 71"/>
          <p:cNvSpPr txBox="1">
            <a:spLocks noChangeArrowheads="1"/>
          </p:cNvSpPr>
          <p:nvPr/>
        </p:nvSpPr>
        <p:spPr bwMode="auto">
          <a:xfrm>
            <a:off x="1033463" y="4316413"/>
            <a:ext cx="2816225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LastByteSent-</a:t>
            </a:r>
          </a:p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	LastByteAcked</a:t>
            </a:r>
            <a:endParaRPr lang="en-US" altLang="en-US" sz="1800">
              <a:latin typeface="Courier New" panose="02070309020205020404" pitchFamily="49" charset="0"/>
            </a:endParaRPr>
          </a:p>
        </p:txBody>
      </p:sp>
      <p:grpSp>
        <p:nvGrpSpPr>
          <p:cNvPr id="105528" name="Group 74"/>
          <p:cNvGrpSpPr>
            <a:grpSpLocks/>
          </p:cNvGrpSpPr>
          <p:nvPr/>
        </p:nvGrpSpPr>
        <p:grpSpPr bwMode="auto">
          <a:xfrm>
            <a:off x="3160713" y="4386263"/>
            <a:ext cx="350837" cy="336550"/>
            <a:chOff x="2059" y="2097"/>
            <a:chExt cx="221" cy="212"/>
          </a:xfrm>
        </p:grpSpPr>
        <p:sp>
          <p:nvSpPr>
            <p:cNvPr id="105542" name="Text Box 72"/>
            <p:cNvSpPr txBox="1">
              <a:spLocks noChangeArrowheads="1"/>
            </p:cNvSpPr>
            <p:nvPr/>
          </p:nvSpPr>
          <p:spPr bwMode="auto">
            <a:xfrm>
              <a:off x="2059" y="2097"/>
              <a:ext cx="22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latin typeface="Tahoma" panose="020B0604030504040204" pitchFamily="34" charset="0"/>
                </a:rPr>
                <a:t>&lt;</a:t>
              </a:r>
            </a:p>
          </p:txBody>
        </p:sp>
        <p:sp>
          <p:nvSpPr>
            <p:cNvPr id="105543" name="Line 73"/>
            <p:cNvSpPr>
              <a:spLocks noChangeShapeType="1"/>
            </p:cNvSpPr>
            <p:nvPr/>
          </p:nvSpPr>
          <p:spPr bwMode="auto">
            <a:xfrm>
              <a:off x="2133" y="2269"/>
              <a:ext cx="8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5529" name="Text Box 75"/>
          <p:cNvSpPr txBox="1">
            <a:spLocks noChangeArrowheads="1"/>
          </p:cNvSpPr>
          <p:nvPr/>
        </p:nvSpPr>
        <p:spPr bwMode="auto">
          <a:xfrm>
            <a:off x="3516313" y="4365625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cwnd</a:t>
            </a:r>
          </a:p>
        </p:txBody>
      </p:sp>
      <p:sp>
        <p:nvSpPr>
          <p:cNvPr id="105530" name="Rectangle 76"/>
          <p:cNvSpPr>
            <a:spLocks noChangeArrowheads="1"/>
          </p:cNvSpPr>
          <p:nvPr/>
        </p:nvSpPr>
        <p:spPr bwMode="auto">
          <a:xfrm>
            <a:off x="896938" y="4306888"/>
            <a:ext cx="3725862" cy="642937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5531" name="Text Box 78"/>
          <p:cNvSpPr txBox="1">
            <a:spLocks noChangeArrowheads="1"/>
          </p:cNvSpPr>
          <p:nvPr/>
        </p:nvSpPr>
        <p:spPr bwMode="auto">
          <a:xfrm>
            <a:off x="714375" y="1390650"/>
            <a:ext cx="2720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Tahoma" panose="020B0604030504040204" pitchFamily="34" charset="0"/>
              </a:rPr>
              <a:t>sender sequence number space </a:t>
            </a:r>
          </a:p>
        </p:txBody>
      </p:sp>
      <p:sp>
        <p:nvSpPr>
          <p:cNvPr id="105532" name="Text Box 79"/>
          <p:cNvSpPr txBox="1">
            <a:spLocks noChangeArrowheads="1"/>
          </p:cNvSpPr>
          <p:nvPr/>
        </p:nvSpPr>
        <p:spPr bwMode="auto">
          <a:xfrm>
            <a:off x="5495925" y="3727450"/>
            <a:ext cx="709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rate</a:t>
            </a:r>
          </a:p>
        </p:txBody>
      </p:sp>
      <p:grpSp>
        <p:nvGrpSpPr>
          <p:cNvPr id="105533" name="Group 82"/>
          <p:cNvGrpSpPr>
            <a:grpSpLocks/>
          </p:cNvGrpSpPr>
          <p:nvPr/>
        </p:nvGrpSpPr>
        <p:grpSpPr bwMode="auto">
          <a:xfrm>
            <a:off x="5902325" y="3752850"/>
            <a:ext cx="931863" cy="441325"/>
            <a:chOff x="4214" y="2517"/>
            <a:chExt cx="587" cy="278"/>
          </a:xfrm>
        </p:grpSpPr>
        <p:sp>
          <p:nvSpPr>
            <p:cNvPr id="105540" name="Text Box 80"/>
            <p:cNvSpPr txBox="1">
              <a:spLocks noChangeArrowheads="1"/>
            </p:cNvSpPr>
            <p:nvPr/>
          </p:nvSpPr>
          <p:spPr bwMode="auto">
            <a:xfrm>
              <a:off x="4216" y="2517"/>
              <a:ext cx="58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~</a:t>
              </a:r>
            </a:p>
          </p:txBody>
        </p:sp>
        <p:sp>
          <p:nvSpPr>
            <p:cNvPr id="105541" name="Text Box 81"/>
            <p:cNvSpPr txBox="1">
              <a:spLocks noChangeArrowheads="1"/>
            </p:cNvSpPr>
            <p:nvPr/>
          </p:nvSpPr>
          <p:spPr bwMode="auto">
            <a:xfrm>
              <a:off x="4214" y="2564"/>
              <a:ext cx="58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~</a:t>
              </a:r>
            </a:p>
          </p:txBody>
        </p:sp>
      </p:grpSp>
      <p:grpSp>
        <p:nvGrpSpPr>
          <p:cNvPr id="105534" name="Group 86"/>
          <p:cNvGrpSpPr>
            <a:grpSpLocks/>
          </p:cNvGrpSpPr>
          <p:nvPr/>
        </p:nvGrpSpPr>
        <p:grpSpPr bwMode="auto">
          <a:xfrm>
            <a:off x="6577013" y="3603625"/>
            <a:ext cx="712787" cy="715963"/>
            <a:chOff x="4400" y="2509"/>
            <a:chExt cx="449" cy="451"/>
          </a:xfrm>
        </p:grpSpPr>
        <p:sp>
          <p:nvSpPr>
            <p:cNvPr id="105537" name="Text Box 83"/>
            <p:cNvSpPr txBox="1">
              <a:spLocks noChangeArrowheads="1"/>
            </p:cNvSpPr>
            <p:nvPr/>
          </p:nvSpPr>
          <p:spPr bwMode="auto">
            <a:xfrm>
              <a:off x="4400" y="2509"/>
              <a:ext cx="44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cwnd</a:t>
              </a:r>
            </a:p>
          </p:txBody>
        </p:sp>
        <p:sp>
          <p:nvSpPr>
            <p:cNvPr id="105538" name="Text Box 84"/>
            <p:cNvSpPr txBox="1">
              <a:spLocks noChangeArrowheads="1"/>
            </p:cNvSpPr>
            <p:nvPr/>
          </p:nvSpPr>
          <p:spPr bwMode="auto">
            <a:xfrm>
              <a:off x="4443" y="2729"/>
              <a:ext cx="3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RTT</a:t>
              </a:r>
            </a:p>
          </p:txBody>
        </p:sp>
        <p:sp>
          <p:nvSpPr>
            <p:cNvPr id="105539" name="Line 85"/>
            <p:cNvSpPr>
              <a:spLocks noChangeShapeType="1"/>
            </p:cNvSpPr>
            <p:nvPr/>
          </p:nvSpPr>
          <p:spPr bwMode="auto">
            <a:xfrm>
              <a:off x="4430" y="2731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5535" name="Text Box 87"/>
          <p:cNvSpPr txBox="1">
            <a:spLocks noChangeArrowheads="1"/>
          </p:cNvSpPr>
          <p:nvPr/>
        </p:nvSpPr>
        <p:spPr bwMode="auto">
          <a:xfrm>
            <a:off x="7294563" y="3762375"/>
            <a:ext cx="1138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bytes/sec</a:t>
            </a:r>
          </a:p>
        </p:txBody>
      </p:sp>
      <p:sp>
        <p:nvSpPr>
          <p:cNvPr id="105536" name="Rectangle 88"/>
          <p:cNvSpPr>
            <a:spLocks noChangeArrowheads="1"/>
          </p:cNvSpPr>
          <p:nvPr/>
        </p:nvSpPr>
        <p:spPr bwMode="auto">
          <a:xfrm>
            <a:off x="5451475" y="3638550"/>
            <a:ext cx="3035300" cy="644525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64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30151EB2-6659-4F37-8152-E0698345CBB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3428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149225"/>
            <a:ext cx="7772400" cy="10414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Slow Start </a:t>
            </a:r>
          </a:p>
        </p:txBody>
      </p:sp>
      <p:sp>
        <p:nvSpPr>
          <p:cNvPr id="1034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1663" y="1397000"/>
            <a:ext cx="4249737" cy="464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dirty="0">
                <a:ea typeface="ＭＳ Ｐゴシック" charset="0"/>
                <a:cs typeface="+mn-cs"/>
              </a:rPr>
              <a:t>when connection begins, increase rate exponentially until first loss event:</a:t>
            </a:r>
          </a:p>
          <a:p>
            <a:pPr lvl="1">
              <a:buFont typeface="Arial"/>
              <a:buChar char="•"/>
              <a:defRPr/>
            </a:pPr>
            <a:r>
              <a:rPr lang="en-US" dirty="0">
                <a:ea typeface="ＭＳ Ｐゴシック" charset="0"/>
              </a:rPr>
              <a:t>initially </a:t>
            </a:r>
            <a:r>
              <a:rPr lang="en-US" b="1" dirty="0" err="1">
                <a:latin typeface="Courier New" charset="0"/>
                <a:ea typeface="ＭＳ Ｐゴシック" charset="0"/>
              </a:rPr>
              <a:t>cwnd</a:t>
            </a:r>
            <a:r>
              <a:rPr lang="en-US" dirty="0">
                <a:ea typeface="ＭＳ Ｐゴシック" charset="0"/>
              </a:rPr>
              <a:t> = 1 MSS</a:t>
            </a:r>
          </a:p>
          <a:p>
            <a:pPr lvl="1">
              <a:buFont typeface="Arial"/>
              <a:buChar char="•"/>
              <a:defRPr/>
            </a:pPr>
            <a:r>
              <a:rPr lang="en-US" dirty="0">
                <a:ea typeface="ＭＳ Ｐゴシック" charset="0"/>
              </a:rPr>
              <a:t>double </a:t>
            </a:r>
            <a:r>
              <a:rPr lang="en-US" b="1" dirty="0" err="1">
                <a:latin typeface="Courier New" charset="0"/>
                <a:ea typeface="ＭＳ Ｐゴシック" charset="0"/>
              </a:rPr>
              <a:t>cwnd</a:t>
            </a:r>
            <a:r>
              <a:rPr lang="en-US" dirty="0">
                <a:ea typeface="ＭＳ Ｐゴシック" charset="0"/>
              </a:rPr>
              <a:t> every RTT</a:t>
            </a:r>
          </a:p>
          <a:p>
            <a:pPr lvl="1">
              <a:buFont typeface="Arial"/>
              <a:buChar char="•"/>
              <a:defRPr/>
            </a:pPr>
            <a:r>
              <a:rPr lang="en-US" dirty="0">
                <a:ea typeface="ＭＳ Ｐゴシック" charset="0"/>
              </a:rPr>
              <a:t>done by incrementing </a:t>
            </a:r>
            <a:r>
              <a:rPr lang="en-US" b="1" dirty="0" err="1">
                <a:latin typeface="Courier New" charset="0"/>
                <a:ea typeface="ＭＳ Ｐゴシック" charset="0"/>
              </a:rPr>
              <a:t>cwnd</a:t>
            </a:r>
            <a:r>
              <a:rPr lang="en-US" dirty="0">
                <a:ea typeface="ＭＳ Ｐゴシック" charset="0"/>
              </a:rPr>
              <a:t> for every ACK received</a:t>
            </a:r>
          </a:p>
          <a:p>
            <a:pPr>
              <a:buFont typeface="Wingdings" charset="2"/>
              <a:buChar char="§"/>
              <a:defRPr/>
            </a:pPr>
            <a:r>
              <a:rPr lang="en-US" i="1" u="sng" dirty="0">
                <a:solidFill>
                  <a:srgbClr val="CC0000"/>
                </a:solidFill>
                <a:ea typeface="ＭＳ Ｐゴシック" charset="0"/>
                <a:cs typeface="+mn-cs"/>
              </a:rPr>
              <a:t>summary:</a:t>
            </a:r>
            <a:r>
              <a:rPr lang="en-US" i="1" dirty="0">
                <a:solidFill>
                  <a:srgbClr val="CC0000"/>
                </a:solidFill>
                <a:ea typeface="ＭＳ Ｐゴシック" charset="0"/>
                <a:cs typeface="+mn-cs"/>
              </a:rPr>
              <a:t> </a:t>
            </a:r>
            <a:r>
              <a:rPr lang="en-US" dirty="0">
                <a:ea typeface="ＭＳ Ｐゴシック" charset="0"/>
                <a:cs typeface="+mn-cs"/>
              </a:rPr>
              <a:t>initial rate is slow but ramps up exponentially fast</a:t>
            </a:r>
          </a:p>
        </p:txBody>
      </p:sp>
      <p:sp>
        <p:nvSpPr>
          <p:cNvPr id="106502" name="Line 6"/>
          <p:cNvSpPr>
            <a:spLocks noChangeShapeType="1"/>
          </p:cNvSpPr>
          <p:nvPr/>
        </p:nvSpPr>
        <p:spPr bwMode="auto">
          <a:xfrm>
            <a:off x="5616575" y="2309813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3" name="Text Box 8"/>
          <p:cNvSpPr txBox="1">
            <a:spLocks noChangeArrowheads="1"/>
          </p:cNvSpPr>
          <p:nvPr/>
        </p:nvSpPr>
        <p:spPr bwMode="auto">
          <a:xfrm>
            <a:off x="5213350" y="1171575"/>
            <a:ext cx="86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Host A</a:t>
            </a:r>
          </a:p>
        </p:txBody>
      </p:sp>
      <p:sp>
        <p:nvSpPr>
          <p:cNvPr id="106504" name="Text Box 9"/>
          <p:cNvSpPr txBox="1">
            <a:spLocks noChangeArrowheads="1"/>
          </p:cNvSpPr>
          <p:nvPr/>
        </p:nvSpPr>
        <p:spPr bwMode="auto">
          <a:xfrm rot="408567">
            <a:off x="6623050" y="2276475"/>
            <a:ext cx="1208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one segment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106505" name="Text Box 10"/>
          <p:cNvSpPr txBox="1">
            <a:spLocks noChangeArrowheads="1"/>
          </p:cNvSpPr>
          <p:nvPr/>
        </p:nvSpPr>
        <p:spPr bwMode="auto">
          <a:xfrm rot="-5400000">
            <a:off x="5174456" y="2513807"/>
            <a:ext cx="5286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RTT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06506" name="Text Box 12"/>
          <p:cNvSpPr txBox="1">
            <a:spLocks noChangeArrowheads="1"/>
          </p:cNvSpPr>
          <p:nvPr/>
        </p:nvSpPr>
        <p:spPr bwMode="auto">
          <a:xfrm>
            <a:off x="7650163" y="1157288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Host B</a:t>
            </a:r>
          </a:p>
        </p:txBody>
      </p:sp>
      <p:sp>
        <p:nvSpPr>
          <p:cNvPr id="106507" name="Line 13"/>
          <p:cNvSpPr>
            <a:spLocks noChangeShapeType="1"/>
          </p:cNvSpPr>
          <p:nvPr/>
        </p:nvSpPr>
        <p:spPr bwMode="auto">
          <a:xfrm>
            <a:off x="5611813" y="21240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8" name="Line 14"/>
          <p:cNvSpPr>
            <a:spLocks noChangeShapeType="1"/>
          </p:cNvSpPr>
          <p:nvPr/>
        </p:nvSpPr>
        <p:spPr bwMode="auto">
          <a:xfrm>
            <a:off x="8126413" y="21621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9" name="Line 15"/>
          <p:cNvSpPr>
            <a:spLocks noChangeShapeType="1"/>
          </p:cNvSpPr>
          <p:nvPr/>
        </p:nvSpPr>
        <p:spPr bwMode="auto">
          <a:xfrm flipH="1" flipV="1">
            <a:off x="5430838" y="2273300"/>
            <a:ext cx="4762" cy="219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0" name="Line 16"/>
          <p:cNvSpPr>
            <a:spLocks noChangeShapeType="1"/>
          </p:cNvSpPr>
          <p:nvPr/>
        </p:nvSpPr>
        <p:spPr bwMode="auto">
          <a:xfrm>
            <a:off x="5440363" y="2879725"/>
            <a:ext cx="4762" cy="223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1" name="Line 17"/>
          <p:cNvSpPr>
            <a:spLocks noChangeShapeType="1"/>
          </p:cNvSpPr>
          <p:nvPr/>
        </p:nvSpPr>
        <p:spPr bwMode="auto">
          <a:xfrm flipV="1">
            <a:off x="5592763" y="2714625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6512" name="Group 18"/>
          <p:cNvGrpSpPr>
            <a:grpSpLocks/>
          </p:cNvGrpSpPr>
          <p:nvPr/>
        </p:nvGrpSpPr>
        <p:grpSpPr bwMode="auto">
          <a:xfrm>
            <a:off x="7840663" y="5456238"/>
            <a:ext cx="615950" cy="366712"/>
            <a:chOff x="3317" y="3527"/>
            <a:chExt cx="388" cy="231"/>
          </a:xfrm>
        </p:grpSpPr>
        <p:sp>
          <p:nvSpPr>
            <p:cNvPr id="106566" name="Rectangle 19"/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67" name="Text Box 20"/>
            <p:cNvSpPr txBox="1">
              <a:spLocks noChangeArrowheads="1"/>
            </p:cNvSpPr>
            <p:nvPr/>
          </p:nvSpPr>
          <p:spPr bwMode="auto">
            <a:xfrm>
              <a:off x="3317" y="3527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time</a:t>
              </a:r>
              <a:endParaRPr lang="en-US" altLang="en-US" sz="1000">
                <a:latin typeface="Arial" panose="020B0604020202020204" pitchFamily="34" charset="0"/>
              </a:endParaRPr>
            </a:p>
          </p:txBody>
        </p:sp>
      </p:grpSp>
      <p:sp>
        <p:nvSpPr>
          <p:cNvPr id="106513" name="Line 21"/>
          <p:cNvSpPr>
            <a:spLocks noChangeShapeType="1"/>
          </p:cNvSpPr>
          <p:nvPr/>
        </p:nvSpPr>
        <p:spPr bwMode="auto">
          <a:xfrm>
            <a:off x="5621338" y="3090863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4" name="Line 22"/>
          <p:cNvSpPr>
            <a:spLocks noChangeShapeType="1"/>
          </p:cNvSpPr>
          <p:nvPr/>
        </p:nvSpPr>
        <p:spPr bwMode="auto">
          <a:xfrm>
            <a:off x="5616575" y="3176588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5" name="Line 23"/>
          <p:cNvSpPr>
            <a:spLocks noChangeShapeType="1"/>
          </p:cNvSpPr>
          <p:nvPr/>
        </p:nvSpPr>
        <p:spPr bwMode="auto">
          <a:xfrm flipV="1">
            <a:off x="5616575" y="3700463"/>
            <a:ext cx="2528888" cy="3619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6" name="Line 24"/>
          <p:cNvSpPr>
            <a:spLocks noChangeShapeType="1"/>
          </p:cNvSpPr>
          <p:nvPr/>
        </p:nvSpPr>
        <p:spPr bwMode="auto">
          <a:xfrm flipV="1">
            <a:off x="5589588" y="3960813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7" name="Text Box 25"/>
          <p:cNvSpPr txBox="1">
            <a:spLocks noChangeArrowheads="1"/>
          </p:cNvSpPr>
          <p:nvPr/>
        </p:nvSpPr>
        <p:spPr bwMode="auto">
          <a:xfrm rot="408567">
            <a:off x="6621463" y="3062288"/>
            <a:ext cx="1277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two segments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106518" name="Text Box 26"/>
          <p:cNvSpPr txBox="1">
            <a:spLocks noChangeArrowheads="1"/>
          </p:cNvSpPr>
          <p:nvPr/>
        </p:nvSpPr>
        <p:spPr bwMode="auto">
          <a:xfrm rot="408567">
            <a:off x="6713538" y="4076700"/>
            <a:ext cx="1306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four segments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grpSp>
        <p:nvGrpSpPr>
          <p:cNvPr id="106519" name="Group 27"/>
          <p:cNvGrpSpPr>
            <a:grpSpLocks/>
          </p:cNvGrpSpPr>
          <p:nvPr/>
        </p:nvGrpSpPr>
        <p:grpSpPr bwMode="auto">
          <a:xfrm>
            <a:off x="5611813" y="4095750"/>
            <a:ext cx="2519362" cy="652463"/>
            <a:chOff x="3954" y="2214"/>
            <a:chExt cx="1587" cy="411"/>
          </a:xfrm>
        </p:grpSpPr>
        <p:sp>
          <p:nvSpPr>
            <p:cNvPr id="106562" name="Line 28"/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3" name="Line 29"/>
            <p:cNvSpPr>
              <a:spLocks noChangeShapeType="1"/>
            </p:cNvSpPr>
            <p:nvPr/>
          </p:nvSpPr>
          <p:spPr bwMode="auto">
            <a:xfrm>
              <a:off x="3954" y="227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4" name="Line 30"/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5" name="Line 31"/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6520" name="Group 32"/>
          <p:cNvGrpSpPr>
            <a:grpSpLocks/>
          </p:cNvGrpSpPr>
          <p:nvPr/>
        </p:nvGrpSpPr>
        <p:grpSpPr bwMode="auto">
          <a:xfrm flipV="1">
            <a:off x="5897563" y="4476750"/>
            <a:ext cx="2228850" cy="604838"/>
            <a:chOff x="3954" y="2214"/>
            <a:chExt cx="1587" cy="411"/>
          </a:xfrm>
        </p:grpSpPr>
        <p:sp>
          <p:nvSpPr>
            <p:cNvPr id="106558" name="Line 33"/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59" name="Line 34"/>
            <p:cNvSpPr>
              <a:spLocks noChangeShapeType="1"/>
            </p:cNvSpPr>
            <p:nvPr/>
          </p:nvSpPr>
          <p:spPr bwMode="auto">
            <a:xfrm>
              <a:off x="3954" y="2274"/>
              <a:ext cx="1578" cy="22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0" name="Line 35"/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61" name="Line 36"/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6521" name="Picture 3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927100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6522" name="Group 43"/>
          <p:cNvGrpSpPr>
            <a:grpSpLocks/>
          </p:cNvGrpSpPr>
          <p:nvPr/>
        </p:nvGrpSpPr>
        <p:grpSpPr bwMode="auto">
          <a:xfrm>
            <a:off x="5173663" y="1495425"/>
            <a:ext cx="654050" cy="601663"/>
            <a:chOff x="-44" y="1473"/>
            <a:chExt cx="981" cy="1105"/>
          </a:xfrm>
        </p:grpSpPr>
        <p:pic>
          <p:nvPicPr>
            <p:cNvPr id="106556" name="Picture 4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6557" name="Freeform 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6523" name="Group 46"/>
          <p:cNvGrpSpPr>
            <a:grpSpLocks/>
          </p:cNvGrpSpPr>
          <p:nvPr/>
        </p:nvGrpSpPr>
        <p:grpSpPr bwMode="auto">
          <a:xfrm>
            <a:off x="7908925" y="1509713"/>
            <a:ext cx="382588" cy="547687"/>
            <a:chOff x="4140" y="429"/>
            <a:chExt cx="1425" cy="2396"/>
          </a:xfrm>
        </p:grpSpPr>
        <p:sp>
          <p:nvSpPr>
            <p:cNvPr id="106524" name="Freeform 4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25" name="Rectangle 48"/>
            <p:cNvSpPr>
              <a:spLocks noChangeArrowheads="1"/>
            </p:cNvSpPr>
            <p:nvPr/>
          </p:nvSpPr>
          <p:spPr bwMode="auto">
            <a:xfrm>
              <a:off x="4205" y="429"/>
              <a:ext cx="1047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26" name="Freeform 4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27" name="Freeform 5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28" name="Rectangle 51"/>
            <p:cNvSpPr>
              <a:spLocks noChangeArrowheads="1"/>
            </p:cNvSpPr>
            <p:nvPr/>
          </p:nvSpPr>
          <p:spPr bwMode="auto">
            <a:xfrm>
              <a:off x="4211" y="693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6529" name="Group 5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6554" name="AutoShape 53"/>
              <p:cNvSpPr>
                <a:spLocks noChangeArrowheads="1"/>
              </p:cNvSpPr>
              <p:nvPr/>
            </p:nvSpPr>
            <p:spPr bwMode="auto">
              <a:xfrm>
                <a:off x="614" y="2565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6555" name="AutoShape 54"/>
              <p:cNvSpPr>
                <a:spLocks noChangeArrowheads="1"/>
              </p:cNvSpPr>
              <p:nvPr/>
            </p:nvSpPr>
            <p:spPr bwMode="auto">
              <a:xfrm>
                <a:off x="629" y="2579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6530" name="Rectangle 55"/>
            <p:cNvSpPr>
              <a:spLocks noChangeArrowheads="1"/>
            </p:cNvSpPr>
            <p:nvPr/>
          </p:nvSpPr>
          <p:spPr bwMode="auto">
            <a:xfrm>
              <a:off x="4223" y="1019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6531" name="Group 5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6552" name="AutoShape 57"/>
              <p:cNvSpPr>
                <a:spLocks noChangeArrowheads="1"/>
              </p:cNvSpPr>
              <p:nvPr/>
            </p:nvSpPr>
            <p:spPr bwMode="auto">
              <a:xfrm>
                <a:off x="617" y="2565"/>
                <a:ext cx="723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6553" name="AutoShape 58"/>
              <p:cNvSpPr>
                <a:spLocks noChangeArrowheads="1"/>
              </p:cNvSpPr>
              <p:nvPr/>
            </p:nvSpPr>
            <p:spPr bwMode="auto">
              <a:xfrm>
                <a:off x="631" y="2580"/>
                <a:ext cx="694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6532" name="Rectangle 59"/>
            <p:cNvSpPr>
              <a:spLocks noChangeArrowheads="1"/>
            </p:cNvSpPr>
            <p:nvPr/>
          </p:nvSpPr>
          <p:spPr bwMode="auto">
            <a:xfrm>
              <a:off x="4217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33" name="Rectangle 60"/>
            <p:cNvSpPr>
              <a:spLocks noChangeArrowheads="1"/>
            </p:cNvSpPr>
            <p:nvPr/>
          </p:nvSpPr>
          <p:spPr bwMode="auto">
            <a:xfrm>
              <a:off x="4229" y="1658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6534" name="Group 6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6550" name="AutoShape 62"/>
              <p:cNvSpPr>
                <a:spLocks noChangeArrowheads="1"/>
              </p:cNvSpPr>
              <p:nvPr/>
            </p:nvSpPr>
            <p:spPr bwMode="auto">
              <a:xfrm>
                <a:off x="617" y="2571"/>
                <a:ext cx="72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6551" name="AutoShape 63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6535" name="Freeform 6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536" name="Group 6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6548" name="AutoShape 66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6549" name="AutoShape 67"/>
              <p:cNvSpPr>
                <a:spLocks noChangeArrowheads="1"/>
              </p:cNvSpPr>
              <p:nvPr/>
            </p:nvSpPr>
            <p:spPr bwMode="auto">
              <a:xfrm>
                <a:off x="626" y="2580"/>
                <a:ext cx="700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6537" name="Rectangle 68"/>
            <p:cNvSpPr>
              <a:spLocks noChangeArrowheads="1"/>
            </p:cNvSpPr>
            <p:nvPr/>
          </p:nvSpPr>
          <p:spPr bwMode="auto">
            <a:xfrm>
              <a:off x="5252" y="429"/>
              <a:ext cx="65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38" name="Freeform 6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39" name="Freeform 7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40" name="Oval 71"/>
            <p:cNvSpPr>
              <a:spLocks noChangeArrowheads="1"/>
            </p:cNvSpPr>
            <p:nvPr/>
          </p:nvSpPr>
          <p:spPr bwMode="auto">
            <a:xfrm>
              <a:off x="5518" y="2610"/>
              <a:ext cx="47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41" name="Freeform 7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42" name="AutoShape 73"/>
            <p:cNvSpPr>
              <a:spLocks noChangeArrowheads="1"/>
            </p:cNvSpPr>
            <p:nvPr/>
          </p:nvSpPr>
          <p:spPr bwMode="auto">
            <a:xfrm>
              <a:off x="4140" y="2679"/>
              <a:ext cx="1200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43" name="AutoShape 74"/>
            <p:cNvSpPr>
              <a:spLocks noChangeArrowheads="1"/>
            </p:cNvSpPr>
            <p:nvPr/>
          </p:nvSpPr>
          <p:spPr bwMode="auto">
            <a:xfrm>
              <a:off x="4205" y="2714"/>
              <a:ext cx="1070" cy="7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44" name="Oval 75"/>
            <p:cNvSpPr>
              <a:spLocks noChangeArrowheads="1"/>
            </p:cNvSpPr>
            <p:nvPr/>
          </p:nvSpPr>
          <p:spPr bwMode="auto">
            <a:xfrm>
              <a:off x="4306" y="2381"/>
              <a:ext cx="160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45" name="Oval 76"/>
            <p:cNvSpPr>
              <a:spLocks noChangeArrowheads="1"/>
            </p:cNvSpPr>
            <p:nvPr/>
          </p:nvSpPr>
          <p:spPr bwMode="auto">
            <a:xfrm>
              <a:off x="4489" y="2387"/>
              <a:ext cx="160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546" name="Oval 77"/>
            <p:cNvSpPr>
              <a:spLocks noChangeArrowheads="1"/>
            </p:cNvSpPr>
            <p:nvPr/>
          </p:nvSpPr>
          <p:spPr bwMode="auto">
            <a:xfrm>
              <a:off x="4660" y="2381"/>
              <a:ext cx="160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6547" name="Rectangle 78"/>
            <p:cNvSpPr>
              <a:spLocks noChangeArrowheads="1"/>
            </p:cNvSpPr>
            <p:nvPr/>
          </p:nvSpPr>
          <p:spPr bwMode="auto">
            <a:xfrm>
              <a:off x="5062" y="1832"/>
              <a:ext cx="83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752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C4E2F63C-7386-497B-A64B-9E0260765814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07524" name="Picture 1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10318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TCP: detecting, reacting to loss</a:t>
            </a:r>
          </a:p>
        </p:txBody>
      </p:sp>
      <p:sp>
        <p:nvSpPr>
          <p:cNvPr id="1044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8577263" cy="24384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3200">
                <a:ea typeface="ＭＳ Ｐゴシック" charset="0"/>
                <a:cs typeface="+mn-cs"/>
              </a:rPr>
              <a:t>loss indicated by timeout:</a:t>
            </a:r>
          </a:p>
          <a:p>
            <a:pPr lvl="1">
              <a:buFont typeface="Arial"/>
              <a:buChar char="•"/>
              <a:defRPr/>
            </a:pPr>
            <a:r>
              <a:rPr lang="en-US" sz="2800" b="1">
                <a:latin typeface="Courier New" charset="0"/>
                <a:ea typeface="ＭＳ Ｐゴシック" charset="0"/>
              </a:rPr>
              <a:t>cwnd</a:t>
            </a:r>
            <a:r>
              <a:rPr lang="en-US" sz="2800">
                <a:ea typeface="ＭＳ Ｐゴシック" charset="0"/>
              </a:rPr>
              <a:t> set to 1 MSS; </a:t>
            </a:r>
          </a:p>
          <a:p>
            <a:pPr lvl="1">
              <a:buFont typeface="Arial"/>
              <a:buChar char="•"/>
              <a:defRPr/>
            </a:pPr>
            <a:r>
              <a:rPr lang="en-US" sz="2800">
                <a:ea typeface="ＭＳ Ｐゴシック" charset="0"/>
              </a:rPr>
              <a:t>window then grows exponentially (as in slow start) to threshold, then grows linearly</a:t>
            </a:r>
          </a:p>
          <a:p>
            <a:pPr>
              <a:buFont typeface="Wingdings" charset="2"/>
              <a:buChar char="§"/>
              <a:defRPr/>
            </a:pPr>
            <a:r>
              <a:rPr lang="en-US" sz="3200">
                <a:ea typeface="ＭＳ Ｐゴシック" charset="0"/>
                <a:cs typeface="+mn-cs"/>
              </a:rPr>
              <a:t>loss indicated by 3 duplicate ACKs: </a:t>
            </a:r>
            <a:r>
              <a:rPr lang="en-US">
                <a:ea typeface="ＭＳ Ｐゴシック" charset="0"/>
                <a:cs typeface="+mn-cs"/>
              </a:rPr>
              <a:t>TCP RENO</a:t>
            </a:r>
          </a:p>
          <a:p>
            <a:pPr lvl="1">
              <a:buFont typeface="Arial"/>
              <a:buChar char="•"/>
              <a:defRPr/>
            </a:pPr>
            <a:r>
              <a:rPr lang="en-US" sz="2800">
                <a:ea typeface="ＭＳ Ｐゴシック" charset="0"/>
              </a:rPr>
              <a:t>dup ACKs indicate network capable of  delivering some segments </a:t>
            </a:r>
          </a:p>
          <a:p>
            <a:pPr lvl="1">
              <a:buFont typeface="Arial"/>
              <a:buChar char="•"/>
              <a:defRPr/>
            </a:pPr>
            <a:r>
              <a:rPr lang="en-US" sz="2800" b="1">
                <a:latin typeface="Courier New" charset="0"/>
                <a:ea typeface="ＭＳ Ｐゴシック" charset="0"/>
              </a:rPr>
              <a:t>cwnd</a:t>
            </a:r>
            <a:r>
              <a:rPr lang="en-US" sz="2800">
                <a:ea typeface="ＭＳ Ｐゴシック" charset="0"/>
              </a:rPr>
              <a:t> is cut in half window then grows linearly</a:t>
            </a:r>
          </a:p>
          <a:p>
            <a:pPr>
              <a:buFont typeface="Wingdings" charset="2"/>
              <a:buChar char="§"/>
              <a:defRPr/>
            </a:pPr>
            <a:r>
              <a:rPr lang="en-US" sz="3200">
                <a:ea typeface="ＭＳ Ｐゴシック" charset="0"/>
                <a:cs typeface="+mn-cs"/>
              </a:rPr>
              <a:t>TCP Tahoe always sets </a:t>
            </a:r>
            <a:r>
              <a:rPr lang="en-US" b="1">
                <a:latin typeface="Courier New" charset="0"/>
                <a:ea typeface="ＭＳ Ｐゴシック" charset="0"/>
                <a:cs typeface="+mn-cs"/>
              </a:rPr>
              <a:t>cwnd</a:t>
            </a:r>
            <a:r>
              <a:rPr lang="en-US" sz="3200">
                <a:ea typeface="ＭＳ Ｐゴシック" charset="0"/>
                <a:cs typeface="+mn-cs"/>
              </a:rPr>
              <a:t> to 1 (timeout or 3 duplicate acks)</a:t>
            </a:r>
          </a:p>
          <a:p>
            <a:pPr lvl="1">
              <a:buFont typeface="Arial"/>
              <a:buChar char="•"/>
              <a:defRPr/>
            </a:pPr>
            <a:endParaRPr lang="en-US" sz="2800"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85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648BFE4-C2A1-40FD-83FF-6304C31A6FB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54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19200"/>
            <a:ext cx="2819400" cy="2514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>
                <a:solidFill>
                  <a:srgbClr val="FF0000"/>
                </a:solidFill>
                <a:ea typeface="ＭＳ Ｐゴシック" charset="0"/>
                <a:cs typeface="+mn-cs"/>
              </a:rPr>
              <a:t>Q:</a:t>
            </a:r>
            <a:r>
              <a:rPr lang="en-US" sz="2400">
                <a:ea typeface="ＭＳ Ｐゴシック" charset="0"/>
                <a:cs typeface="+mn-cs"/>
              </a:rPr>
              <a:t> when should the exponential increase switch to linear? </a:t>
            </a:r>
          </a:p>
          <a:p>
            <a:pPr>
              <a:buFont typeface="Wingdings" charset="0"/>
              <a:buNone/>
              <a:defRPr/>
            </a:pPr>
            <a:r>
              <a:rPr lang="en-US" sz="2400">
                <a:solidFill>
                  <a:srgbClr val="FF0000"/>
                </a:solidFill>
                <a:ea typeface="ＭＳ Ｐゴシック" charset="0"/>
                <a:cs typeface="+mn-cs"/>
              </a:rPr>
              <a:t>A:</a:t>
            </a:r>
            <a:r>
              <a:rPr lang="en-US" sz="2400">
                <a:ea typeface="ＭＳ Ｐゴシック" charset="0"/>
                <a:cs typeface="+mn-cs"/>
              </a:rPr>
              <a:t> when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cwnd</a:t>
            </a:r>
            <a:r>
              <a:rPr lang="en-US" sz="2400">
                <a:ea typeface="ＭＳ Ｐゴシック" charset="0"/>
                <a:cs typeface="+mn-cs"/>
              </a:rPr>
              <a:t> gets to 1/2 of its value before timeout.</a:t>
            </a:r>
          </a:p>
          <a:p>
            <a:pPr>
              <a:buFont typeface="Wingdings" charset="0"/>
              <a:buNone/>
              <a:defRPr/>
            </a:pPr>
            <a:endParaRPr lang="en-US" sz="2400">
              <a:ea typeface="ＭＳ Ｐゴシック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 </a:t>
            </a:r>
          </a:p>
        </p:txBody>
      </p:sp>
      <p:sp>
        <p:nvSpPr>
          <p:cNvPr id="10547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3962400"/>
            <a:ext cx="3810000" cy="19050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FF0000"/>
                </a:solidFill>
                <a:ea typeface="ＭＳ Ｐゴシック" charset="0"/>
                <a:cs typeface="+mn-cs"/>
              </a:rPr>
              <a:t>Implementation:</a:t>
            </a: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variable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ssthresh</a:t>
            </a:r>
            <a:r>
              <a:rPr lang="en-US" sz="2400">
                <a:latin typeface="Courier New" charset="0"/>
                <a:ea typeface="ＭＳ Ｐゴシック" charset="0"/>
                <a:cs typeface="+mn-cs"/>
              </a:rPr>
              <a:t> 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on loss event,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ssthresh</a:t>
            </a:r>
            <a:r>
              <a:rPr lang="en-US" sz="2400">
                <a:ea typeface="ＭＳ Ｐゴシック" charset="0"/>
                <a:cs typeface="+mn-cs"/>
              </a:rPr>
              <a:t> is set to 1/2 of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cwnd</a:t>
            </a:r>
            <a:r>
              <a:rPr lang="en-US" sz="2400">
                <a:latin typeface="Courier New" charset="0"/>
                <a:ea typeface="ＭＳ Ｐゴシック" charset="0"/>
                <a:cs typeface="+mn-cs"/>
              </a:rPr>
              <a:t> </a:t>
            </a:r>
            <a:r>
              <a:rPr lang="en-US" sz="2400">
                <a:ea typeface="ＭＳ Ｐゴシック" charset="0"/>
                <a:cs typeface="+mn-cs"/>
              </a:rPr>
              <a:t>just before loss event</a:t>
            </a:r>
          </a:p>
        </p:txBody>
      </p:sp>
      <p:pic>
        <p:nvPicPr>
          <p:cNvPr id="10855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2025" y="1770063"/>
            <a:ext cx="5105400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51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9429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80" name="Rectangle 10"/>
          <p:cNvSpPr>
            <a:spLocks noGrp="1" noChangeArrowheads="1"/>
          </p:cNvSpPr>
          <p:nvPr>
            <p:ph type="title"/>
          </p:nvPr>
        </p:nvSpPr>
        <p:spPr>
          <a:xfrm>
            <a:off x="533400" y="139700"/>
            <a:ext cx="8043863" cy="1143000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TCP: switching from slow start to CA</a:t>
            </a:r>
          </a:p>
        </p:txBody>
      </p:sp>
      <p:sp>
        <p:nvSpPr>
          <p:cNvPr id="108553" name="TextBox 1"/>
          <p:cNvSpPr txBox="1">
            <a:spLocks noChangeArrowheads="1"/>
          </p:cNvSpPr>
          <p:nvPr/>
        </p:nvSpPr>
        <p:spPr bwMode="auto">
          <a:xfrm>
            <a:off x="339725" y="6199188"/>
            <a:ext cx="45069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* Check out the online interactive exercises for more examples: h</a:t>
            </a:r>
            <a:r>
              <a:rPr lang="en-US" altLang="en-US" sz="1200">
                <a:latin typeface="Arial" panose="020B0604020202020204" pitchFamily="34" charset="0"/>
              </a:rPr>
              <a:t>ttp://gaia.cs.umass.edu/kurose_ross/interactive/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95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99D4039D-2A31-4B1B-B966-A887623F023C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75" y="187325"/>
            <a:ext cx="7772400" cy="86042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Summary: TCP Congestion Control</a:t>
            </a:r>
          </a:p>
        </p:txBody>
      </p:sp>
      <p:grpSp>
        <p:nvGrpSpPr>
          <p:cNvPr id="274672" name="Group 240"/>
          <p:cNvGrpSpPr>
            <a:grpSpLocks/>
          </p:cNvGrpSpPr>
          <p:nvPr/>
        </p:nvGrpSpPr>
        <p:grpSpPr bwMode="auto">
          <a:xfrm>
            <a:off x="3441700" y="2908300"/>
            <a:ext cx="2133600" cy="814388"/>
            <a:chOff x="2168" y="1727"/>
            <a:chExt cx="1344" cy="513"/>
          </a:xfrm>
        </p:grpSpPr>
        <p:grpSp>
          <p:nvGrpSpPr>
            <p:cNvPr id="109675" name="Group 171"/>
            <p:cNvGrpSpPr>
              <a:grpSpLocks/>
            </p:cNvGrpSpPr>
            <p:nvPr/>
          </p:nvGrpSpPr>
          <p:grpSpPr bwMode="auto">
            <a:xfrm>
              <a:off x="2280" y="1727"/>
              <a:ext cx="1118" cy="513"/>
              <a:chOff x="2280" y="1727"/>
              <a:chExt cx="1118" cy="513"/>
            </a:xfrm>
          </p:grpSpPr>
          <p:sp>
            <p:nvSpPr>
              <p:cNvPr id="109677" name="Text Box 172"/>
              <p:cNvSpPr txBox="1">
                <a:spLocks noChangeArrowheads="1"/>
              </p:cNvSpPr>
              <p:nvPr/>
            </p:nvSpPr>
            <p:spPr bwMode="auto">
              <a:xfrm>
                <a:off x="2640" y="1727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timeout</a:t>
                </a:r>
              </a:p>
            </p:txBody>
          </p:sp>
          <p:sp>
            <p:nvSpPr>
              <p:cNvPr id="109678" name="Text Box 173"/>
              <p:cNvSpPr txBox="1">
                <a:spLocks noChangeArrowheads="1"/>
              </p:cNvSpPr>
              <p:nvPr/>
            </p:nvSpPr>
            <p:spPr bwMode="auto">
              <a:xfrm>
                <a:off x="2280" y="1838"/>
                <a:ext cx="1118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 = cwnd/2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1 MSS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  <a:r>
                  <a:rPr lang="en-US" altLang="en-US" sz="1200">
                    <a:latin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09679" name="Line 174"/>
              <p:cNvSpPr>
                <a:spLocks noChangeShapeType="1"/>
              </p:cNvSpPr>
              <p:nvPr/>
            </p:nvSpPr>
            <p:spPr bwMode="auto">
              <a:xfrm>
                <a:off x="2491" y="1857"/>
                <a:ext cx="6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9676" name="Line 175"/>
            <p:cNvSpPr>
              <a:spLocks noChangeShapeType="1"/>
            </p:cNvSpPr>
            <p:nvPr/>
          </p:nvSpPr>
          <p:spPr bwMode="auto">
            <a:xfrm flipH="1">
              <a:off x="2168" y="173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1" name="Group 239"/>
          <p:cNvGrpSpPr>
            <a:grpSpLocks/>
          </p:cNvGrpSpPr>
          <p:nvPr/>
        </p:nvGrpSpPr>
        <p:grpSpPr bwMode="auto">
          <a:xfrm>
            <a:off x="3471863" y="2432050"/>
            <a:ext cx="2133600" cy="398463"/>
            <a:chOff x="2187" y="1427"/>
            <a:chExt cx="1344" cy="251"/>
          </a:xfrm>
        </p:grpSpPr>
        <p:sp>
          <p:nvSpPr>
            <p:cNvPr id="109669" name="Line 176"/>
            <p:cNvSpPr>
              <a:spLocks noChangeShapeType="1"/>
            </p:cNvSpPr>
            <p:nvPr/>
          </p:nvSpPr>
          <p:spPr bwMode="auto">
            <a:xfrm flipH="1">
              <a:off x="2187" y="1673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70" name="Text Box 181"/>
            <p:cNvSpPr txBox="1">
              <a:spLocks noChangeArrowheads="1"/>
            </p:cNvSpPr>
            <p:nvPr/>
          </p:nvSpPr>
          <p:spPr bwMode="auto">
            <a:xfrm>
              <a:off x="2740" y="1543"/>
              <a:ext cx="171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Symbol" panose="05050102010706020507" pitchFamily="18" charset="2"/>
                </a:rPr>
                <a:t>L</a:t>
              </a:r>
              <a:endParaRPr lang="en-US" altLang="en-US" sz="1200">
                <a:latin typeface="Symbol" panose="05050102010706020507" pitchFamily="18" charset="2"/>
              </a:endParaRPr>
            </a:p>
          </p:txBody>
        </p:sp>
        <p:sp>
          <p:nvSpPr>
            <p:cNvPr id="109671" name="Line 182"/>
            <p:cNvSpPr>
              <a:spLocks noChangeShapeType="1"/>
            </p:cNvSpPr>
            <p:nvPr/>
          </p:nvSpPr>
          <p:spPr bwMode="auto">
            <a:xfrm>
              <a:off x="2572" y="1554"/>
              <a:ext cx="5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72" name="Group 183"/>
            <p:cNvGrpSpPr>
              <a:grpSpLocks/>
            </p:cNvGrpSpPr>
            <p:nvPr/>
          </p:nvGrpSpPr>
          <p:grpSpPr bwMode="auto">
            <a:xfrm>
              <a:off x="2486" y="1427"/>
              <a:ext cx="694" cy="154"/>
              <a:chOff x="2458" y="1450"/>
              <a:chExt cx="694" cy="154"/>
            </a:xfrm>
          </p:grpSpPr>
          <p:sp>
            <p:nvSpPr>
              <p:cNvPr id="109673" name="Text Box 184"/>
              <p:cNvSpPr txBox="1">
                <a:spLocks noChangeArrowheads="1"/>
              </p:cNvSpPr>
              <p:nvPr/>
            </p:nvSpPr>
            <p:spPr bwMode="auto">
              <a:xfrm>
                <a:off x="2458" y="1450"/>
                <a:ext cx="69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&gt; ssthresh</a:t>
                </a:r>
              </a:p>
            </p:txBody>
          </p:sp>
          <p:sp>
            <p:nvSpPr>
              <p:cNvPr id="109674" name="Line 185"/>
              <p:cNvSpPr>
                <a:spLocks noChangeShapeType="1"/>
              </p:cNvSpPr>
              <p:nvPr/>
            </p:nvSpPr>
            <p:spPr bwMode="auto">
              <a:xfrm>
                <a:off x="2724" y="1557"/>
                <a:ext cx="4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4674" name="Group 242"/>
          <p:cNvGrpSpPr>
            <a:grpSpLocks/>
          </p:cNvGrpSpPr>
          <p:nvPr/>
        </p:nvGrpSpPr>
        <p:grpSpPr bwMode="auto">
          <a:xfrm>
            <a:off x="5586413" y="1370013"/>
            <a:ext cx="2682875" cy="2365375"/>
            <a:chOff x="3519" y="786"/>
            <a:chExt cx="1690" cy="1490"/>
          </a:xfrm>
        </p:grpSpPr>
        <p:grpSp>
          <p:nvGrpSpPr>
            <p:cNvPr id="109655" name="Group 164"/>
            <p:cNvGrpSpPr>
              <a:grpSpLocks/>
            </p:cNvGrpSpPr>
            <p:nvPr/>
          </p:nvGrpSpPr>
          <p:grpSpPr bwMode="auto">
            <a:xfrm>
              <a:off x="3602" y="1330"/>
              <a:ext cx="817" cy="754"/>
              <a:chOff x="2293" y="2021"/>
              <a:chExt cx="817" cy="754"/>
            </a:xfrm>
          </p:grpSpPr>
          <p:sp>
            <p:nvSpPr>
              <p:cNvPr id="109667" name="Oval 165"/>
              <p:cNvSpPr>
                <a:spLocks noChangeArrowheads="1"/>
              </p:cNvSpPr>
              <p:nvPr/>
            </p:nvSpPr>
            <p:spPr bwMode="auto">
              <a:xfrm>
                <a:off x="2293" y="2021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9668" name="Text Box 166"/>
              <p:cNvSpPr txBox="1">
                <a:spLocks noChangeArrowheads="1"/>
              </p:cNvSpPr>
              <p:nvPr/>
            </p:nvSpPr>
            <p:spPr bwMode="auto">
              <a:xfrm>
                <a:off x="2298" y="2191"/>
                <a:ext cx="812" cy="5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congestion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avoidance 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09656" name="Group 190"/>
            <p:cNvGrpSpPr>
              <a:grpSpLocks/>
            </p:cNvGrpSpPr>
            <p:nvPr/>
          </p:nvGrpSpPr>
          <p:grpSpPr bwMode="auto">
            <a:xfrm>
              <a:off x="3519" y="786"/>
              <a:ext cx="1409" cy="541"/>
              <a:chOff x="3542" y="904"/>
              <a:chExt cx="1409" cy="541"/>
            </a:xfrm>
          </p:grpSpPr>
          <p:sp>
            <p:nvSpPr>
              <p:cNvPr id="109663" name="Text Box 191"/>
              <p:cNvSpPr txBox="1">
                <a:spLocks noChangeArrowheads="1"/>
              </p:cNvSpPr>
              <p:nvPr/>
            </p:nvSpPr>
            <p:spPr bwMode="auto">
              <a:xfrm>
                <a:off x="3542" y="1037"/>
                <a:ext cx="1409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cwnd + MSS    (MSS/cwnd)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transmit new segment(s), as allowed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 i="1">
                  <a:latin typeface="Arial" panose="020B0604020202020204" pitchFamily="34" charset="0"/>
                </a:endParaRPr>
              </a:p>
            </p:txBody>
          </p:sp>
          <p:sp>
            <p:nvSpPr>
              <p:cNvPr id="109664" name="Line 192"/>
              <p:cNvSpPr>
                <a:spLocks noChangeShapeType="1"/>
              </p:cNvSpPr>
              <p:nvPr/>
            </p:nvSpPr>
            <p:spPr bwMode="auto">
              <a:xfrm>
                <a:off x="3976" y="1054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665" name="Text Box 193"/>
              <p:cNvSpPr txBox="1">
                <a:spLocks noChangeArrowheads="1"/>
              </p:cNvSpPr>
              <p:nvPr/>
            </p:nvSpPr>
            <p:spPr bwMode="auto">
              <a:xfrm>
                <a:off x="4014" y="923"/>
                <a:ext cx="44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new ACK</a:t>
                </a:r>
              </a:p>
            </p:txBody>
          </p:sp>
          <p:sp>
            <p:nvSpPr>
              <p:cNvPr id="109666" name="Text Box 194"/>
              <p:cNvSpPr txBox="1">
                <a:spLocks noChangeArrowheads="1"/>
              </p:cNvSpPr>
              <p:nvPr/>
            </p:nvSpPr>
            <p:spPr bwMode="auto">
              <a:xfrm>
                <a:off x="4311" y="904"/>
                <a:ext cx="16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.</a:t>
                </a:r>
              </a:p>
            </p:txBody>
          </p:sp>
        </p:grpSp>
        <p:sp>
          <p:nvSpPr>
            <p:cNvPr id="109657" name="Freeform 195"/>
            <p:cNvSpPr>
              <a:spLocks/>
            </p:cNvSpPr>
            <p:nvPr/>
          </p:nvSpPr>
          <p:spPr bwMode="auto">
            <a:xfrm rot="9705213">
              <a:off x="4212" y="1145"/>
              <a:ext cx="333" cy="452"/>
            </a:xfrm>
            <a:custGeom>
              <a:avLst/>
              <a:gdLst>
                <a:gd name="T0" fmla="*/ 99 w 376"/>
                <a:gd name="T1" fmla="*/ 306 h 452"/>
                <a:gd name="T2" fmla="*/ 21 w 376"/>
                <a:gd name="T3" fmla="*/ 269 h 452"/>
                <a:gd name="T4" fmla="*/ 55 w 376"/>
                <a:gd name="T5" fmla="*/ 0 h 4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76" h="452">
                  <a:moveTo>
                    <a:pt x="376" y="306"/>
                  </a:moveTo>
                  <a:cubicBezTo>
                    <a:pt x="332" y="380"/>
                    <a:pt x="164" y="452"/>
                    <a:pt x="82" y="269"/>
                  </a:cubicBezTo>
                  <a:cubicBezTo>
                    <a:pt x="0" y="86"/>
                    <a:pt x="66" y="18"/>
                    <a:pt x="20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58" name="Group 196"/>
            <p:cNvGrpSpPr>
              <a:grpSpLocks/>
            </p:cNvGrpSpPr>
            <p:nvPr/>
          </p:nvGrpSpPr>
          <p:grpSpPr bwMode="auto">
            <a:xfrm>
              <a:off x="4509" y="1909"/>
              <a:ext cx="700" cy="367"/>
              <a:chOff x="4274" y="2922"/>
              <a:chExt cx="700" cy="367"/>
            </a:xfrm>
          </p:grpSpPr>
          <p:sp>
            <p:nvSpPr>
              <p:cNvPr id="109660" name="Text Box 197"/>
              <p:cNvSpPr txBox="1">
                <a:spLocks noChangeArrowheads="1"/>
              </p:cNvSpPr>
              <p:nvPr/>
            </p:nvSpPr>
            <p:spPr bwMode="auto">
              <a:xfrm>
                <a:off x="4274" y="3062"/>
                <a:ext cx="700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dupACKcount++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109661" name="Line 198"/>
              <p:cNvSpPr>
                <a:spLocks noChangeShapeType="1"/>
              </p:cNvSpPr>
              <p:nvPr/>
            </p:nvSpPr>
            <p:spPr bwMode="auto">
              <a:xfrm>
                <a:off x="4353" y="3071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662" name="Text Box 199"/>
              <p:cNvSpPr txBox="1">
                <a:spLocks noChangeArrowheads="1"/>
              </p:cNvSpPr>
              <p:nvPr/>
            </p:nvSpPr>
            <p:spPr bwMode="auto">
              <a:xfrm>
                <a:off x="4295" y="2922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duplicate ACK</a:t>
                </a:r>
              </a:p>
            </p:txBody>
          </p:sp>
        </p:grpSp>
        <p:sp>
          <p:nvSpPr>
            <p:cNvPr id="109659" name="Freeform 200"/>
            <p:cNvSpPr>
              <a:spLocks/>
            </p:cNvSpPr>
            <p:nvPr/>
          </p:nvSpPr>
          <p:spPr bwMode="auto">
            <a:xfrm rot="-7516021">
              <a:off x="4290" y="1673"/>
              <a:ext cx="333" cy="452"/>
            </a:xfrm>
            <a:custGeom>
              <a:avLst/>
              <a:gdLst>
                <a:gd name="T0" fmla="*/ 99 w 376"/>
                <a:gd name="T1" fmla="*/ 306 h 452"/>
                <a:gd name="T2" fmla="*/ 21 w 376"/>
                <a:gd name="T3" fmla="*/ 269 h 452"/>
                <a:gd name="T4" fmla="*/ 55 w 376"/>
                <a:gd name="T5" fmla="*/ 0 h 4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76" h="452">
                  <a:moveTo>
                    <a:pt x="376" y="306"/>
                  </a:moveTo>
                  <a:cubicBezTo>
                    <a:pt x="332" y="380"/>
                    <a:pt x="164" y="452"/>
                    <a:pt x="82" y="269"/>
                  </a:cubicBezTo>
                  <a:cubicBezTo>
                    <a:pt x="0" y="86"/>
                    <a:pt x="66" y="18"/>
                    <a:pt x="20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7" name="Group 245"/>
          <p:cNvGrpSpPr>
            <a:grpSpLocks/>
          </p:cNvGrpSpPr>
          <p:nvPr/>
        </p:nvGrpSpPr>
        <p:grpSpPr bwMode="auto">
          <a:xfrm>
            <a:off x="4029075" y="4821238"/>
            <a:ext cx="3279775" cy="1717675"/>
            <a:chOff x="2538" y="2960"/>
            <a:chExt cx="2066" cy="1082"/>
          </a:xfrm>
        </p:grpSpPr>
        <p:grpSp>
          <p:nvGrpSpPr>
            <p:cNvPr id="109646" name="Group 167"/>
            <p:cNvGrpSpPr>
              <a:grpSpLocks/>
            </p:cNvGrpSpPr>
            <p:nvPr/>
          </p:nvGrpSpPr>
          <p:grpSpPr bwMode="auto">
            <a:xfrm>
              <a:off x="2538" y="2960"/>
              <a:ext cx="800" cy="754"/>
              <a:chOff x="2454" y="3045"/>
              <a:chExt cx="800" cy="754"/>
            </a:xfrm>
          </p:grpSpPr>
          <p:sp>
            <p:nvSpPr>
              <p:cNvPr id="109652" name="Oval 168"/>
              <p:cNvSpPr>
                <a:spLocks noChangeArrowheads="1"/>
              </p:cNvSpPr>
              <p:nvPr/>
            </p:nvSpPr>
            <p:spPr bwMode="auto">
              <a:xfrm>
                <a:off x="2454" y="3045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9653" name="Text Box 169"/>
              <p:cNvSpPr txBox="1">
                <a:spLocks noChangeArrowheads="1"/>
              </p:cNvSpPr>
              <p:nvPr/>
            </p:nvSpPr>
            <p:spPr bwMode="auto">
              <a:xfrm>
                <a:off x="2796" y="3212"/>
                <a:ext cx="15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 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09654" name="Text Box 170"/>
              <p:cNvSpPr txBox="1">
                <a:spLocks noChangeArrowheads="1"/>
              </p:cNvSpPr>
              <p:nvPr/>
            </p:nvSpPr>
            <p:spPr bwMode="auto">
              <a:xfrm>
                <a:off x="2510" y="3204"/>
                <a:ext cx="708" cy="5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fast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recovery 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9647" name="Freeform 220"/>
            <p:cNvSpPr>
              <a:spLocks/>
            </p:cNvSpPr>
            <p:nvPr/>
          </p:nvSpPr>
          <p:spPr bwMode="auto">
            <a:xfrm>
              <a:off x="2775" y="3708"/>
              <a:ext cx="384" cy="161"/>
            </a:xfrm>
            <a:custGeom>
              <a:avLst/>
              <a:gdLst>
                <a:gd name="T0" fmla="*/ 317 w 384"/>
                <a:gd name="T1" fmla="*/ 0 h 161"/>
                <a:gd name="T2" fmla="*/ 189 w 384"/>
                <a:gd name="T3" fmla="*/ 155 h 161"/>
                <a:gd name="T4" fmla="*/ 59 w 384"/>
                <a:gd name="T5" fmla="*/ 13 h 16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4" h="161">
                  <a:moveTo>
                    <a:pt x="317" y="0"/>
                  </a:moveTo>
                  <a:cubicBezTo>
                    <a:pt x="384" y="42"/>
                    <a:pt x="378" y="149"/>
                    <a:pt x="189" y="155"/>
                  </a:cubicBezTo>
                  <a:cubicBezTo>
                    <a:pt x="0" y="161"/>
                    <a:pt x="3" y="87"/>
                    <a:pt x="59" y="1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48" name="Group 221"/>
            <p:cNvGrpSpPr>
              <a:grpSpLocks/>
            </p:cNvGrpSpPr>
            <p:nvPr/>
          </p:nvGrpSpPr>
          <p:grpSpPr bwMode="auto">
            <a:xfrm>
              <a:off x="3191" y="3592"/>
              <a:ext cx="1413" cy="450"/>
              <a:chOff x="3542" y="3496"/>
              <a:chExt cx="1413" cy="450"/>
            </a:xfrm>
          </p:grpSpPr>
          <p:sp>
            <p:nvSpPr>
              <p:cNvPr id="109649" name="Text Box 222"/>
              <p:cNvSpPr txBox="1">
                <a:spLocks noChangeArrowheads="1"/>
              </p:cNvSpPr>
              <p:nvPr/>
            </p:nvSpPr>
            <p:spPr bwMode="auto">
              <a:xfrm>
                <a:off x="3546" y="3632"/>
                <a:ext cx="1409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cwnd + MSS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transmit new segment(s), as allowed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 i="1">
                  <a:solidFill>
                    <a:schemeClr val="bg2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09650" name="Line 223"/>
              <p:cNvSpPr>
                <a:spLocks noChangeShapeType="1"/>
              </p:cNvSpPr>
              <p:nvPr/>
            </p:nvSpPr>
            <p:spPr bwMode="auto">
              <a:xfrm>
                <a:off x="3600" y="3645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651" name="Text Box 224"/>
              <p:cNvSpPr txBox="1">
                <a:spLocks noChangeArrowheads="1"/>
              </p:cNvSpPr>
              <p:nvPr/>
            </p:nvSpPr>
            <p:spPr bwMode="auto">
              <a:xfrm>
                <a:off x="3542" y="3496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duplicate ACK</a:t>
                </a:r>
              </a:p>
            </p:txBody>
          </p:sp>
        </p:grpSp>
      </p:grpSp>
      <p:grpSp>
        <p:nvGrpSpPr>
          <p:cNvPr id="274678" name="Group 246"/>
          <p:cNvGrpSpPr>
            <a:grpSpLocks/>
          </p:cNvGrpSpPr>
          <p:nvPr/>
        </p:nvGrpSpPr>
        <p:grpSpPr bwMode="auto">
          <a:xfrm>
            <a:off x="928688" y="3502025"/>
            <a:ext cx="3724275" cy="1927225"/>
            <a:chOff x="585" y="2129"/>
            <a:chExt cx="2346" cy="1214"/>
          </a:xfrm>
        </p:grpSpPr>
        <p:grpSp>
          <p:nvGrpSpPr>
            <p:cNvPr id="109636" name="Group 212"/>
            <p:cNvGrpSpPr>
              <a:grpSpLocks/>
            </p:cNvGrpSpPr>
            <p:nvPr/>
          </p:nvGrpSpPr>
          <p:grpSpPr bwMode="auto">
            <a:xfrm>
              <a:off x="585" y="2818"/>
              <a:ext cx="1095" cy="525"/>
              <a:chOff x="444" y="2768"/>
              <a:chExt cx="1095" cy="525"/>
            </a:xfrm>
          </p:grpSpPr>
          <p:sp>
            <p:nvSpPr>
              <p:cNvPr id="109643" name="Text Box 213"/>
              <p:cNvSpPr txBox="1">
                <a:spLocks noChangeArrowheads="1"/>
              </p:cNvSpPr>
              <p:nvPr/>
            </p:nvSpPr>
            <p:spPr bwMode="auto">
              <a:xfrm>
                <a:off x="444" y="2912"/>
                <a:ext cx="1091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ssthresh= cwnd/2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ssthresh + 3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solidFill>
                    <a:schemeClr val="bg2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09644" name="Line 214"/>
              <p:cNvSpPr>
                <a:spLocks noChangeShapeType="1"/>
              </p:cNvSpPr>
              <p:nvPr/>
            </p:nvSpPr>
            <p:spPr bwMode="auto">
              <a:xfrm>
                <a:off x="925" y="2913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645" name="Text Box 215"/>
              <p:cNvSpPr txBox="1">
                <a:spLocks noChangeArrowheads="1"/>
              </p:cNvSpPr>
              <p:nvPr/>
            </p:nvSpPr>
            <p:spPr bwMode="auto">
              <a:xfrm>
                <a:off x="751" y="2768"/>
                <a:ext cx="78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== 3</a:t>
                </a:r>
              </a:p>
            </p:txBody>
          </p:sp>
        </p:grpSp>
        <p:grpSp>
          <p:nvGrpSpPr>
            <p:cNvPr id="109637" name="Group 216"/>
            <p:cNvGrpSpPr>
              <a:grpSpLocks/>
            </p:cNvGrpSpPr>
            <p:nvPr/>
          </p:nvGrpSpPr>
          <p:grpSpPr bwMode="auto">
            <a:xfrm>
              <a:off x="1813" y="2454"/>
              <a:ext cx="1118" cy="519"/>
              <a:chOff x="419" y="2872"/>
              <a:chExt cx="1118" cy="519"/>
            </a:xfrm>
          </p:grpSpPr>
          <p:sp>
            <p:nvSpPr>
              <p:cNvPr id="109640" name="Text Box 217"/>
              <p:cNvSpPr txBox="1">
                <a:spLocks noChangeArrowheads="1"/>
              </p:cNvSpPr>
              <p:nvPr/>
            </p:nvSpPr>
            <p:spPr bwMode="auto">
              <a:xfrm>
                <a:off x="439" y="2872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timeout</a:t>
                </a:r>
              </a:p>
            </p:txBody>
          </p:sp>
          <p:sp>
            <p:nvSpPr>
              <p:cNvPr id="109641" name="Text Box 218"/>
              <p:cNvSpPr txBox="1">
                <a:spLocks noChangeArrowheads="1"/>
              </p:cNvSpPr>
              <p:nvPr/>
            </p:nvSpPr>
            <p:spPr bwMode="auto">
              <a:xfrm>
                <a:off x="419" y="2989"/>
                <a:ext cx="1118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 = cwnd/2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1 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  <a:r>
                  <a:rPr lang="en-US" altLang="en-US" sz="1200">
                    <a:latin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09642" name="Line 219"/>
              <p:cNvSpPr>
                <a:spLocks noChangeShapeType="1"/>
              </p:cNvSpPr>
              <p:nvPr/>
            </p:nvSpPr>
            <p:spPr bwMode="auto">
              <a:xfrm>
                <a:off x="471" y="3014"/>
                <a:ext cx="6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9638" name="Freeform 225"/>
            <p:cNvSpPr>
              <a:spLocks/>
            </p:cNvSpPr>
            <p:nvPr/>
          </p:nvSpPr>
          <p:spPr bwMode="auto">
            <a:xfrm>
              <a:off x="1722" y="2129"/>
              <a:ext cx="740" cy="1146"/>
            </a:xfrm>
            <a:custGeom>
              <a:avLst/>
              <a:gdLst>
                <a:gd name="T0" fmla="*/ 0 w 740"/>
                <a:gd name="T1" fmla="*/ 0 h 1146"/>
                <a:gd name="T2" fmla="*/ 0 w 740"/>
                <a:gd name="T3" fmla="*/ 1146 h 1146"/>
                <a:gd name="T4" fmla="*/ 740 w 740"/>
                <a:gd name="T5" fmla="*/ 1146 h 11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1146">
                  <a:moveTo>
                    <a:pt x="0" y="0"/>
                  </a:moveTo>
                  <a:lnTo>
                    <a:pt x="0" y="1146"/>
                  </a:lnTo>
                  <a:lnTo>
                    <a:pt x="740" y="114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9" name="Freeform 226"/>
            <p:cNvSpPr>
              <a:spLocks/>
            </p:cNvSpPr>
            <p:nvPr/>
          </p:nvSpPr>
          <p:spPr bwMode="auto">
            <a:xfrm>
              <a:off x="1791" y="2146"/>
              <a:ext cx="700" cy="1051"/>
            </a:xfrm>
            <a:custGeom>
              <a:avLst/>
              <a:gdLst>
                <a:gd name="T0" fmla="*/ 700 w 700"/>
                <a:gd name="T1" fmla="*/ 1051 h 1051"/>
                <a:gd name="T2" fmla="*/ 0 w 700"/>
                <a:gd name="T3" fmla="*/ 1051 h 1051"/>
                <a:gd name="T4" fmla="*/ 0 w 700"/>
                <a:gd name="T5" fmla="*/ 0 h 10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00" h="1051">
                  <a:moveTo>
                    <a:pt x="700" y="1051"/>
                  </a:moveTo>
                  <a:lnTo>
                    <a:pt x="0" y="105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6" name="Group 244"/>
          <p:cNvGrpSpPr>
            <a:grpSpLocks/>
          </p:cNvGrpSpPr>
          <p:nvPr/>
        </p:nvGrpSpPr>
        <p:grpSpPr bwMode="auto">
          <a:xfrm>
            <a:off x="5351463" y="3494088"/>
            <a:ext cx="2921000" cy="1916112"/>
            <a:chOff x="3371" y="2124"/>
            <a:chExt cx="1840" cy="1207"/>
          </a:xfrm>
        </p:grpSpPr>
        <p:grpSp>
          <p:nvGrpSpPr>
            <p:cNvPr id="109631" name="Group 201"/>
            <p:cNvGrpSpPr>
              <a:grpSpLocks/>
            </p:cNvGrpSpPr>
            <p:nvPr/>
          </p:nvGrpSpPr>
          <p:grpSpPr bwMode="auto">
            <a:xfrm>
              <a:off x="4120" y="2796"/>
              <a:ext cx="1091" cy="535"/>
              <a:chOff x="4142" y="2802"/>
              <a:chExt cx="1091" cy="535"/>
            </a:xfrm>
          </p:grpSpPr>
          <p:sp>
            <p:nvSpPr>
              <p:cNvPr id="109633" name="Text Box 202"/>
              <p:cNvSpPr txBox="1">
                <a:spLocks noChangeArrowheads="1"/>
              </p:cNvSpPr>
              <p:nvPr/>
            </p:nvSpPr>
            <p:spPr bwMode="auto">
              <a:xfrm>
                <a:off x="4142" y="2956"/>
                <a:ext cx="1091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ssthresh= cwnd/2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ssthresh + 3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 i="1">
                  <a:latin typeface="Arial" panose="020B0604020202020204" pitchFamily="34" charset="0"/>
                </a:endParaRPr>
              </a:p>
            </p:txBody>
          </p:sp>
          <p:sp>
            <p:nvSpPr>
              <p:cNvPr id="109634" name="Line 203"/>
              <p:cNvSpPr>
                <a:spLocks noChangeShapeType="1"/>
              </p:cNvSpPr>
              <p:nvPr/>
            </p:nvSpPr>
            <p:spPr bwMode="auto">
              <a:xfrm>
                <a:off x="4211" y="2950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635" name="Text Box 204"/>
              <p:cNvSpPr txBox="1">
                <a:spLocks noChangeArrowheads="1"/>
              </p:cNvSpPr>
              <p:nvPr/>
            </p:nvSpPr>
            <p:spPr bwMode="auto">
              <a:xfrm>
                <a:off x="4154" y="2802"/>
                <a:ext cx="78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== 3</a:t>
                </a:r>
              </a:p>
            </p:txBody>
          </p:sp>
        </p:grpSp>
        <p:sp>
          <p:nvSpPr>
            <p:cNvPr id="109632" name="Freeform 227"/>
            <p:cNvSpPr>
              <a:spLocks/>
            </p:cNvSpPr>
            <p:nvPr/>
          </p:nvSpPr>
          <p:spPr bwMode="auto">
            <a:xfrm flipH="1">
              <a:off x="3371" y="2124"/>
              <a:ext cx="740" cy="1146"/>
            </a:xfrm>
            <a:custGeom>
              <a:avLst/>
              <a:gdLst>
                <a:gd name="T0" fmla="*/ 0 w 740"/>
                <a:gd name="T1" fmla="*/ 0 h 1146"/>
                <a:gd name="T2" fmla="*/ 0 w 740"/>
                <a:gd name="T3" fmla="*/ 1146 h 1146"/>
                <a:gd name="T4" fmla="*/ 740 w 740"/>
                <a:gd name="T5" fmla="*/ 1146 h 11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1146">
                  <a:moveTo>
                    <a:pt x="0" y="0"/>
                  </a:moveTo>
                  <a:lnTo>
                    <a:pt x="0" y="1146"/>
                  </a:lnTo>
                  <a:lnTo>
                    <a:pt x="740" y="114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5" name="Group 243"/>
          <p:cNvGrpSpPr>
            <a:grpSpLocks/>
          </p:cNvGrpSpPr>
          <p:nvPr/>
        </p:nvGrpSpPr>
        <p:grpSpPr bwMode="auto">
          <a:xfrm>
            <a:off x="5186363" y="3519488"/>
            <a:ext cx="1206500" cy="1668462"/>
            <a:chOff x="3267" y="2140"/>
            <a:chExt cx="760" cy="1051"/>
          </a:xfrm>
        </p:grpSpPr>
        <p:sp>
          <p:nvSpPr>
            <p:cNvPr id="109625" name="Freeform 228"/>
            <p:cNvSpPr>
              <a:spLocks/>
            </p:cNvSpPr>
            <p:nvPr/>
          </p:nvSpPr>
          <p:spPr bwMode="auto">
            <a:xfrm flipH="1">
              <a:off x="3327" y="2140"/>
              <a:ext cx="700" cy="1051"/>
            </a:xfrm>
            <a:custGeom>
              <a:avLst/>
              <a:gdLst>
                <a:gd name="T0" fmla="*/ 700 w 700"/>
                <a:gd name="T1" fmla="*/ 1051 h 1051"/>
                <a:gd name="T2" fmla="*/ 0 w 700"/>
                <a:gd name="T3" fmla="*/ 1051 h 1051"/>
                <a:gd name="T4" fmla="*/ 0 w 700"/>
                <a:gd name="T5" fmla="*/ 0 h 10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00" h="1051">
                  <a:moveTo>
                    <a:pt x="700" y="1051"/>
                  </a:moveTo>
                  <a:lnTo>
                    <a:pt x="0" y="105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26" name="Group 229"/>
            <p:cNvGrpSpPr>
              <a:grpSpLocks/>
            </p:cNvGrpSpPr>
            <p:nvPr/>
          </p:nvGrpSpPr>
          <p:grpSpPr bwMode="auto">
            <a:xfrm>
              <a:off x="3267" y="2649"/>
              <a:ext cx="741" cy="525"/>
              <a:chOff x="1059" y="3496"/>
              <a:chExt cx="741" cy="525"/>
            </a:xfrm>
          </p:grpSpPr>
          <p:sp>
            <p:nvSpPr>
              <p:cNvPr id="109627" name="Text Box 230"/>
              <p:cNvSpPr txBox="1">
                <a:spLocks noChangeArrowheads="1"/>
              </p:cNvSpPr>
              <p:nvPr/>
            </p:nvSpPr>
            <p:spPr bwMode="auto">
              <a:xfrm>
                <a:off x="1059" y="3640"/>
                <a:ext cx="741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ssthresh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000">
                  <a:latin typeface="Arial" panose="020B0604020202020204" pitchFamily="34" charset="0"/>
                </a:endParaRP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grpSp>
            <p:nvGrpSpPr>
              <p:cNvPr id="109628" name="Group 231"/>
              <p:cNvGrpSpPr>
                <a:grpSpLocks/>
              </p:cNvGrpSpPr>
              <p:nvPr/>
            </p:nvGrpSpPr>
            <p:grpSpPr bwMode="auto">
              <a:xfrm>
                <a:off x="1190" y="3496"/>
                <a:ext cx="582" cy="154"/>
                <a:chOff x="1190" y="3496"/>
                <a:chExt cx="582" cy="154"/>
              </a:xfrm>
            </p:grpSpPr>
            <p:sp>
              <p:nvSpPr>
                <p:cNvPr id="109629" name="Line 232"/>
                <p:cNvSpPr>
                  <a:spLocks noChangeShapeType="1"/>
                </p:cNvSpPr>
                <p:nvPr/>
              </p:nvSpPr>
              <p:spPr bwMode="auto">
                <a:xfrm>
                  <a:off x="1190" y="3641"/>
                  <a:ext cx="5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630" name="Text Box 233"/>
                <p:cNvSpPr txBox="1">
                  <a:spLocks noChangeArrowheads="1"/>
                </p:cNvSpPr>
                <p:nvPr/>
              </p:nvSpPr>
              <p:spPr bwMode="auto">
                <a:xfrm>
                  <a:off x="1310" y="3496"/>
                  <a:ext cx="46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100000"/>
                    <a:buFont typeface="Wingdings" panose="05000000000000000000" pitchFamily="2" charset="2"/>
                    <a:buChar char="§"/>
                    <a:defRPr sz="32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000">
                      <a:latin typeface="Arial" panose="020B0604020202020204" pitchFamily="34" charset="0"/>
                    </a:rPr>
                    <a:t>New ACK</a:t>
                  </a:r>
                </a:p>
              </p:txBody>
            </p:sp>
          </p:grpSp>
        </p:grpSp>
      </p:grpSp>
      <p:grpSp>
        <p:nvGrpSpPr>
          <p:cNvPr id="274673" name="Group 241"/>
          <p:cNvGrpSpPr>
            <a:grpSpLocks/>
          </p:cNvGrpSpPr>
          <p:nvPr/>
        </p:nvGrpSpPr>
        <p:grpSpPr bwMode="auto">
          <a:xfrm>
            <a:off x="820738" y="1485900"/>
            <a:ext cx="4865687" cy="2659063"/>
            <a:chOff x="517" y="859"/>
            <a:chExt cx="3065" cy="1675"/>
          </a:xfrm>
        </p:grpSpPr>
        <p:grpSp>
          <p:nvGrpSpPr>
            <p:cNvPr id="109602" name="Group 161"/>
            <p:cNvGrpSpPr>
              <a:grpSpLocks/>
            </p:cNvGrpSpPr>
            <p:nvPr/>
          </p:nvGrpSpPr>
          <p:grpSpPr bwMode="auto">
            <a:xfrm>
              <a:off x="1329" y="1320"/>
              <a:ext cx="800" cy="754"/>
              <a:chOff x="996" y="1773"/>
              <a:chExt cx="800" cy="754"/>
            </a:xfrm>
          </p:grpSpPr>
          <p:sp>
            <p:nvSpPr>
              <p:cNvPr id="109623" name="Oval 162"/>
              <p:cNvSpPr>
                <a:spLocks noChangeArrowheads="1"/>
              </p:cNvSpPr>
              <p:nvPr/>
            </p:nvSpPr>
            <p:spPr bwMode="auto">
              <a:xfrm>
                <a:off x="996" y="1773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9624" name="Text Box 163"/>
              <p:cNvSpPr txBox="1">
                <a:spLocks noChangeArrowheads="1"/>
              </p:cNvSpPr>
              <p:nvPr/>
            </p:nvSpPr>
            <p:spPr bwMode="auto">
              <a:xfrm>
                <a:off x="1179" y="1946"/>
                <a:ext cx="44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slow 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start</a:t>
                </a:r>
              </a:p>
            </p:txBody>
          </p:sp>
        </p:grpSp>
        <p:grpSp>
          <p:nvGrpSpPr>
            <p:cNvPr id="109603" name="Group 177"/>
            <p:cNvGrpSpPr>
              <a:grpSpLocks/>
            </p:cNvGrpSpPr>
            <p:nvPr/>
          </p:nvGrpSpPr>
          <p:grpSpPr bwMode="auto">
            <a:xfrm>
              <a:off x="530" y="2026"/>
              <a:ext cx="1118" cy="508"/>
              <a:chOff x="418" y="2713"/>
              <a:chExt cx="1118" cy="508"/>
            </a:xfrm>
          </p:grpSpPr>
          <p:sp>
            <p:nvSpPr>
              <p:cNvPr id="109620" name="Text Box 178"/>
              <p:cNvSpPr txBox="1">
                <a:spLocks noChangeArrowheads="1"/>
              </p:cNvSpPr>
              <p:nvPr/>
            </p:nvSpPr>
            <p:spPr bwMode="auto">
              <a:xfrm>
                <a:off x="777" y="2713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timeout</a:t>
                </a:r>
              </a:p>
            </p:txBody>
          </p:sp>
          <p:sp>
            <p:nvSpPr>
              <p:cNvPr id="109621" name="Text Box 179"/>
              <p:cNvSpPr txBox="1">
                <a:spLocks noChangeArrowheads="1"/>
              </p:cNvSpPr>
              <p:nvPr/>
            </p:nvSpPr>
            <p:spPr bwMode="auto">
              <a:xfrm>
                <a:off x="418" y="2840"/>
                <a:ext cx="1118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 = cwnd/2 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1 MSS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  <a:r>
                  <a:rPr lang="en-US" altLang="en-US" sz="1200">
                    <a:latin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09622" name="Line 180"/>
              <p:cNvSpPr>
                <a:spLocks noChangeShapeType="1"/>
              </p:cNvSpPr>
              <p:nvPr/>
            </p:nvSpPr>
            <p:spPr bwMode="auto">
              <a:xfrm>
                <a:off x="709" y="2855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9604" name="Group 186"/>
            <p:cNvGrpSpPr>
              <a:grpSpLocks/>
            </p:cNvGrpSpPr>
            <p:nvPr/>
          </p:nvGrpSpPr>
          <p:grpSpPr bwMode="auto">
            <a:xfrm>
              <a:off x="2173" y="960"/>
              <a:ext cx="1409" cy="527"/>
              <a:chOff x="2683" y="798"/>
              <a:chExt cx="1409" cy="527"/>
            </a:xfrm>
          </p:grpSpPr>
          <p:sp>
            <p:nvSpPr>
              <p:cNvPr id="109617" name="Text Box 187"/>
              <p:cNvSpPr txBox="1">
                <a:spLocks noChangeArrowheads="1"/>
              </p:cNvSpPr>
              <p:nvPr/>
            </p:nvSpPr>
            <p:spPr bwMode="auto">
              <a:xfrm>
                <a:off x="2683" y="917"/>
                <a:ext cx="1409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cwnd+MSS</a:t>
                </a:r>
              </a:p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transmit new segment(s), as allowed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109618" name="Line 188"/>
              <p:cNvSpPr>
                <a:spLocks noChangeShapeType="1"/>
              </p:cNvSpPr>
              <p:nvPr/>
            </p:nvSpPr>
            <p:spPr bwMode="auto">
              <a:xfrm>
                <a:off x="2744" y="934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619" name="Text Box 189"/>
              <p:cNvSpPr txBox="1">
                <a:spLocks noChangeArrowheads="1"/>
              </p:cNvSpPr>
              <p:nvPr/>
            </p:nvSpPr>
            <p:spPr bwMode="auto">
              <a:xfrm>
                <a:off x="2697" y="798"/>
                <a:ext cx="44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new ACK</a:t>
                </a:r>
              </a:p>
            </p:txBody>
          </p:sp>
        </p:grpSp>
        <p:sp>
          <p:nvSpPr>
            <p:cNvPr id="109605" name="Freeform 205"/>
            <p:cNvSpPr>
              <a:spLocks/>
            </p:cNvSpPr>
            <p:nvPr/>
          </p:nvSpPr>
          <p:spPr bwMode="auto">
            <a:xfrm>
              <a:off x="1601" y="1129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6" name="Freeform 206"/>
            <p:cNvSpPr>
              <a:spLocks/>
            </p:cNvSpPr>
            <p:nvPr/>
          </p:nvSpPr>
          <p:spPr bwMode="auto">
            <a:xfrm rot="2575893">
              <a:off x="1950" y="1316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07" name="Group 207"/>
            <p:cNvGrpSpPr>
              <a:grpSpLocks/>
            </p:cNvGrpSpPr>
            <p:nvPr/>
          </p:nvGrpSpPr>
          <p:grpSpPr bwMode="auto">
            <a:xfrm>
              <a:off x="1465" y="859"/>
              <a:ext cx="700" cy="367"/>
              <a:chOff x="4274" y="2922"/>
              <a:chExt cx="700" cy="367"/>
            </a:xfrm>
          </p:grpSpPr>
          <p:sp>
            <p:nvSpPr>
              <p:cNvPr id="109614" name="Text Box 208"/>
              <p:cNvSpPr txBox="1">
                <a:spLocks noChangeArrowheads="1"/>
              </p:cNvSpPr>
              <p:nvPr/>
            </p:nvSpPr>
            <p:spPr bwMode="auto">
              <a:xfrm>
                <a:off x="4274" y="3062"/>
                <a:ext cx="700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dupACKcount++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109615" name="Line 209"/>
              <p:cNvSpPr>
                <a:spLocks noChangeShapeType="1"/>
              </p:cNvSpPr>
              <p:nvPr/>
            </p:nvSpPr>
            <p:spPr bwMode="auto">
              <a:xfrm>
                <a:off x="4353" y="3071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616" name="Text Box 210"/>
              <p:cNvSpPr txBox="1">
                <a:spLocks noChangeArrowheads="1"/>
              </p:cNvSpPr>
              <p:nvPr/>
            </p:nvSpPr>
            <p:spPr bwMode="auto">
              <a:xfrm>
                <a:off x="4295" y="2922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duplicate ACK</a:t>
                </a:r>
              </a:p>
            </p:txBody>
          </p:sp>
        </p:grpSp>
        <p:sp>
          <p:nvSpPr>
            <p:cNvPr id="109608" name="Freeform 211"/>
            <p:cNvSpPr>
              <a:spLocks/>
            </p:cNvSpPr>
            <p:nvPr/>
          </p:nvSpPr>
          <p:spPr bwMode="auto">
            <a:xfrm rot="-8222029">
              <a:off x="1204" y="1903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9" name="Line 234"/>
            <p:cNvSpPr>
              <a:spLocks noChangeShapeType="1"/>
            </p:cNvSpPr>
            <p:nvPr/>
          </p:nvSpPr>
          <p:spPr bwMode="auto">
            <a:xfrm>
              <a:off x="536" y="1649"/>
              <a:ext cx="7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10" name="Group 235"/>
            <p:cNvGrpSpPr>
              <a:grpSpLocks/>
            </p:cNvGrpSpPr>
            <p:nvPr/>
          </p:nvGrpSpPr>
          <p:grpSpPr bwMode="auto">
            <a:xfrm>
              <a:off x="517" y="1255"/>
              <a:ext cx="741" cy="416"/>
              <a:chOff x="539" y="936"/>
              <a:chExt cx="741" cy="416"/>
            </a:xfrm>
          </p:grpSpPr>
          <p:sp>
            <p:nvSpPr>
              <p:cNvPr id="109611" name="Text Box 236"/>
              <p:cNvSpPr txBox="1">
                <a:spLocks noChangeArrowheads="1"/>
              </p:cNvSpPr>
              <p:nvPr/>
            </p:nvSpPr>
            <p:spPr bwMode="auto">
              <a:xfrm>
                <a:off x="816" y="936"/>
                <a:ext cx="171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Symbol" panose="05050102010706020507" pitchFamily="18" charset="2"/>
                  </a:rPr>
                  <a:t>L</a:t>
                </a:r>
              </a:p>
            </p:txBody>
          </p:sp>
          <p:sp>
            <p:nvSpPr>
              <p:cNvPr id="109612" name="Text Box 237"/>
              <p:cNvSpPr txBox="1">
                <a:spLocks noChangeArrowheads="1"/>
              </p:cNvSpPr>
              <p:nvPr/>
            </p:nvSpPr>
            <p:spPr bwMode="auto">
              <a:xfrm>
                <a:off x="539" y="1063"/>
                <a:ext cx="741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1 MSS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 = 64 KB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109613" name="Line 238"/>
              <p:cNvSpPr>
                <a:spLocks noChangeShapeType="1"/>
              </p:cNvSpPr>
              <p:nvPr/>
            </p:nvSpPr>
            <p:spPr bwMode="auto">
              <a:xfrm>
                <a:off x="641" y="1078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4687" name="Group 255"/>
          <p:cNvGrpSpPr>
            <a:grpSpLocks/>
          </p:cNvGrpSpPr>
          <p:nvPr/>
        </p:nvGrpSpPr>
        <p:grpSpPr bwMode="auto">
          <a:xfrm>
            <a:off x="804863" y="2922588"/>
            <a:ext cx="3167062" cy="1312862"/>
            <a:chOff x="509" y="1766"/>
            <a:chExt cx="1995" cy="827"/>
          </a:xfrm>
        </p:grpSpPr>
        <p:pic>
          <p:nvPicPr>
            <p:cNvPr id="109599" name="Picture 25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9" y="1992"/>
              <a:ext cx="262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9600" name="Picture 25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242" y="1766"/>
              <a:ext cx="262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9601" name="Picture 25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164" y="2348"/>
              <a:ext cx="262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4729" name="Group 297"/>
          <p:cNvGrpSpPr>
            <a:grpSpLocks/>
          </p:cNvGrpSpPr>
          <p:nvPr/>
        </p:nvGrpSpPr>
        <p:grpSpPr bwMode="auto">
          <a:xfrm>
            <a:off x="3502025" y="1149350"/>
            <a:ext cx="4333875" cy="3243263"/>
            <a:chOff x="2205" y="641"/>
            <a:chExt cx="2730" cy="2043"/>
          </a:xfrm>
        </p:grpSpPr>
        <p:grpSp>
          <p:nvGrpSpPr>
            <p:cNvPr id="109584" name="Group 282"/>
            <p:cNvGrpSpPr>
              <a:grpSpLocks/>
            </p:cNvGrpSpPr>
            <p:nvPr/>
          </p:nvGrpSpPr>
          <p:grpSpPr bwMode="auto">
            <a:xfrm>
              <a:off x="3381" y="2381"/>
              <a:ext cx="583" cy="303"/>
              <a:chOff x="1166" y="3601"/>
              <a:chExt cx="583" cy="303"/>
            </a:xfrm>
          </p:grpSpPr>
          <p:grpSp>
            <p:nvGrpSpPr>
              <p:cNvPr id="109595" name="Group 283"/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09597" name="Picture 284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09598" name="Rectangle 285"/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6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09596" name="Text Box 286"/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New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ACK!</a:t>
                </a:r>
              </a:p>
            </p:txBody>
          </p:sp>
        </p:grpSp>
        <p:grpSp>
          <p:nvGrpSpPr>
            <p:cNvPr id="109585" name="Group 287"/>
            <p:cNvGrpSpPr>
              <a:grpSpLocks/>
            </p:cNvGrpSpPr>
            <p:nvPr/>
          </p:nvGrpSpPr>
          <p:grpSpPr bwMode="auto">
            <a:xfrm>
              <a:off x="2205" y="700"/>
              <a:ext cx="583" cy="303"/>
              <a:chOff x="1166" y="3601"/>
              <a:chExt cx="583" cy="303"/>
            </a:xfrm>
          </p:grpSpPr>
          <p:grpSp>
            <p:nvGrpSpPr>
              <p:cNvPr id="109591" name="Group 288"/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09593" name="Picture 289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09594" name="Rectangle 290"/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6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09592" name="Text Box 291"/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New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ACK!</a:t>
                </a:r>
              </a:p>
            </p:txBody>
          </p:sp>
        </p:grpSp>
        <p:grpSp>
          <p:nvGrpSpPr>
            <p:cNvPr id="109586" name="Group 292"/>
            <p:cNvGrpSpPr>
              <a:grpSpLocks/>
            </p:cNvGrpSpPr>
            <p:nvPr/>
          </p:nvGrpSpPr>
          <p:grpSpPr bwMode="auto">
            <a:xfrm>
              <a:off x="4352" y="641"/>
              <a:ext cx="583" cy="303"/>
              <a:chOff x="1166" y="3601"/>
              <a:chExt cx="583" cy="303"/>
            </a:xfrm>
          </p:grpSpPr>
          <p:grpSp>
            <p:nvGrpSpPr>
              <p:cNvPr id="109587" name="Group 293"/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09589" name="Picture 294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09590" name="Rectangle 295"/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6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09588" name="Text Box 296"/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New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ACK!</a:t>
                </a:r>
              </a:p>
            </p:txBody>
          </p:sp>
        </p:grpSp>
      </p:grpSp>
      <p:pic>
        <p:nvPicPr>
          <p:cNvPr id="109583" name="Picture 298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82867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4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4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74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4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4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4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74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105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A0B833D2-6257-4E18-AD5E-8E2F0B0C42D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10596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925513"/>
            <a:ext cx="3824287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239713"/>
            <a:ext cx="7772400" cy="928687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throughput</a:t>
            </a:r>
          </a:p>
        </p:txBody>
      </p:sp>
      <p:sp>
        <p:nvSpPr>
          <p:cNvPr id="1105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362075"/>
            <a:ext cx="8269288" cy="4648200"/>
          </a:xfrm>
        </p:spPr>
        <p:txBody>
          <a:bodyPr/>
          <a:lstStyle/>
          <a:p>
            <a:r>
              <a:rPr lang="en-US" altLang="en-US" sz="2800" smtClean="0"/>
              <a:t>avg. TCP thruput as function of window size, RTT?</a:t>
            </a:r>
          </a:p>
          <a:p>
            <a:pPr lvl="1"/>
            <a:r>
              <a:rPr lang="en-US" altLang="en-US" sz="2400" smtClean="0"/>
              <a:t>ignore slow start, assume always data to send</a:t>
            </a:r>
          </a:p>
          <a:p>
            <a:r>
              <a:rPr lang="en-US" altLang="en-US" sz="2800" smtClean="0"/>
              <a:t>W: window size </a:t>
            </a:r>
            <a:r>
              <a:rPr lang="en-US" altLang="en-US" sz="1600" smtClean="0"/>
              <a:t>(measured in bytes)</a:t>
            </a:r>
            <a:r>
              <a:rPr lang="en-US" altLang="en-US" sz="2800" smtClean="0"/>
              <a:t> where loss occurs</a:t>
            </a:r>
          </a:p>
          <a:p>
            <a:pPr lvl="1"/>
            <a:r>
              <a:rPr lang="en-US" altLang="en-US" sz="2400" smtClean="0"/>
              <a:t>avg. window size (# in-flight bytes) is ¾ W</a:t>
            </a:r>
          </a:p>
          <a:p>
            <a:pPr lvl="1"/>
            <a:r>
              <a:rPr lang="en-US" altLang="en-US" sz="2400" smtClean="0"/>
              <a:t>avg. thruput is 3/4W per RTT</a:t>
            </a:r>
          </a:p>
        </p:txBody>
      </p:sp>
      <p:grpSp>
        <p:nvGrpSpPr>
          <p:cNvPr id="110599" name="Group 35"/>
          <p:cNvGrpSpPr>
            <a:grpSpLocks/>
          </p:cNvGrpSpPr>
          <p:nvPr/>
        </p:nvGrpSpPr>
        <p:grpSpPr bwMode="auto">
          <a:xfrm>
            <a:off x="1830388" y="4300538"/>
            <a:ext cx="4873625" cy="1998662"/>
            <a:chOff x="279" y="2432"/>
            <a:chExt cx="3070" cy="1259"/>
          </a:xfrm>
        </p:grpSpPr>
        <p:sp>
          <p:nvSpPr>
            <p:cNvPr id="110610" name="Freeform 26"/>
            <p:cNvSpPr>
              <a:spLocks/>
            </p:cNvSpPr>
            <p:nvPr/>
          </p:nvSpPr>
          <p:spPr bwMode="auto">
            <a:xfrm>
              <a:off x="678" y="2556"/>
              <a:ext cx="2481" cy="579"/>
            </a:xfrm>
            <a:custGeom>
              <a:avLst/>
              <a:gdLst>
                <a:gd name="T0" fmla="*/ 0 w 2481"/>
                <a:gd name="T1" fmla="*/ 573 h 579"/>
                <a:gd name="T2" fmla="*/ 414 w 2481"/>
                <a:gd name="T3" fmla="*/ 18 h 579"/>
                <a:gd name="T4" fmla="*/ 414 w 2481"/>
                <a:gd name="T5" fmla="*/ 579 h 579"/>
                <a:gd name="T6" fmla="*/ 819 w 2481"/>
                <a:gd name="T7" fmla="*/ 18 h 579"/>
                <a:gd name="T8" fmla="*/ 825 w 2481"/>
                <a:gd name="T9" fmla="*/ 579 h 579"/>
                <a:gd name="T10" fmla="*/ 1245 w 2481"/>
                <a:gd name="T11" fmla="*/ 15 h 579"/>
                <a:gd name="T12" fmla="*/ 1245 w 2481"/>
                <a:gd name="T13" fmla="*/ 576 h 579"/>
                <a:gd name="T14" fmla="*/ 1647 w 2481"/>
                <a:gd name="T15" fmla="*/ 6 h 579"/>
                <a:gd name="T16" fmla="*/ 1647 w 2481"/>
                <a:gd name="T17" fmla="*/ 570 h 579"/>
                <a:gd name="T18" fmla="*/ 2064 w 2481"/>
                <a:gd name="T19" fmla="*/ 6 h 579"/>
                <a:gd name="T20" fmla="*/ 2064 w 2481"/>
                <a:gd name="T21" fmla="*/ 564 h 579"/>
                <a:gd name="T22" fmla="*/ 2481 w 2481"/>
                <a:gd name="T23" fmla="*/ 0 h 5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481" h="579">
                  <a:moveTo>
                    <a:pt x="0" y="573"/>
                  </a:moveTo>
                  <a:lnTo>
                    <a:pt x="414" y="18"/>
                  </a:lnTo>
                  <a:lnTo>
                    <a:pt x="414" y="579"/>
                  </a:lnTo>
                  <a:lnTo>
                    <a:pt x="819" y="18"/>
                  </a:lnTo>
                  <a:lnTo>
                    <a:pt x="825" y="579"/>
                  </a:lnTo>
                  <a:lnTo>
                    <a:pt x="1245" y="15"/>
                  </a:lnTo>
                  <a:lnTo>
                    <a:pt x="1245" y="576"/>
                  </a:lnTo>
                  <a:lnTo>
                    <a:pt x="1647" y="6"/>
                  </a:lnTo>
                  <a:lnTo>
                    <a:pt x="1647" y="570"/>
                  </a:lnTo>
                  <a:lnTo>
                    <a:pt x="2064" y="6"/>
                  </a:lnTo>
                  <a:lnTo>
                    <a:pt x="2064" y="564"/>
                  </a:lnTo>
                  <a:lnTo>
                    <a:pt x="2481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0611" name="Line 28"/>
            <p:cNvSpPr>
              <a:spLocks noChangeShapeType="1"/>
            </p:cNvSpPr>
            <p:nvPr/>
          </p:nvSpPr>
          <p:spPr bwMode="auto">
            <a:xfrm>
              <a:off x="675" y="3685"/>
              <a:ext cx="26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0612" name="Line 29"/>
            <p:cNvSpPr>
              <a:spLocks noChangeShapeType="1"/>
            </p:cNvSpPr>
            <p:nvPr/>
          </p:nvSpPr>
          <p:spPr bwMode="auto">
            <a:xfrm>
              <a:off x="682" y="2432"/>
              <a:ext cx="0" cy="12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0613" name="Line 31"/>
            <p:cNvSpPr>
              <a:spLocks noChangeShapeType="1"/>
            </p:cNvSpPr>
            <p:nvPr/>
          </p:nvSpPr>
          <p:spPr bwMode="auto">
            <a:xfrm>
              <a:off x="606" y="2571"/>
              <a:ext cx="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0614" name="Line 32"/>
            <p:cNvSpPr>
              <a:spLocks noChangeShapeType="1"/>
            </p:cNvSpPr>
            <p:nvPr/>
          </p:nvSpPr>
          <p:spPr bwMode="auto">
            <a:xfrm>
              <a:off x="606" y="3117"/>
              <a:ext cx="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0615" name="Text Box 33"/>
            <p:cNvSpPr txBox="1">
              <a:spLocks noChangeArrowheads="1"/>
            </p:cNvSpPr>
            <p:nvPr/>
          </p:nvSpPr>
          <p:spPr bwMode="auto">
            <a:xfrm>
              <a:off x="380" y="2453"/>
              <a:ext cx="2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W</a:t>
              </a:r>
            </a:p>
          </p:txBody>
        </p:sp>
        <p:sp>
          <p:nvSpPr>
            <p:cNvPr id="110616" name="Text Box 34"/>
            <p:cNvSpPr txBox="1">
              <a:spLocks noChangeArrowheads="1"/>
            </p:cNvSpPr>
            <p:nvPr/>
          </p:nvSpPr>
          <p:spPr bwMode="auto">
            <a:xfrm>
              <a:off x="279" y="3008"/>
              <a:ext cx="3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W/2</a:t>
              </a:r>
            </a:p>
          </p:txBody>
        </p:sp>
      </p:grpSp>
      <p:grpSp>
        <p:nvGrpSpPr>
          <p:cNvPr id="110600" name="Group 45"/>
          <p:cNvGrpSpPr>
            <a:grpSpLocks/>
          </p:cNvGrpSpPr>
          <p:nvPr/>
        </p:nvGrpSpPr>
        <p:grpSpPr bwMode="auto">
          <a:xfrm>
            <a:off x="2733675" y="3440113"/>
            <a:ext cx="3795713" cy="620712"/>
            <a:chOff x="1722" y="2139"/>
            <a:chExt cx="2391" cy="391"/>
          </a:xfrm>
        </p:grpSpPr>
        <p:sp>
          <p:nvSpPr>
            <p:cNvPr id="110601" name="Text Box 36"/>
            <p:cNvSpPr txBox="1">
              <a:spLocks noChangeArrowheads="1"/>
            </p:cNvSpPr>
            <p:nvPr/>
          </p:nvSpPr>
          <p:spPr bwMode="auto">
            <a:xfrm>
              <a:off x="1722" y="2219"/>
              <a:ext cx="13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avg TCP thruput = </a:t>
              </a:r>
            </a:p>
          </p:txBody>
        </p:sp>
        <p:grpSp>
          <p:nvGrpSpPr>
            <p:cNvPr id="110602" name="Group 44"/>
            <p:cNvGrpSpPr>
              <a:grpSpLocks/>
            </p:cNvGrpSpPr>
            <p:nvPr/>
          </p:nvGrpSpPr>
          <p:grpSpPr bwMode="auto">
            <a:xfrm>
              <a:off x="2986" y="2139"/>
              <a:ext cx="1127" cy="391"/>
              <a:chOff x="3498" y="2153"/>
              <a:chExt cx="1127" cy="391"/>
            </a:xfrm>
          </p:grpSpPr>
          <p:sp>
            <p:nvSpPr>
              <p:cNvPr id="110603" name="Text Box 37"/>
              <p:cNvSpPr txBox="1">
                <a:spLocks noChangeArrowheads="1"/>
              </p:cNvSpPr>
              <p:nvPr/>
            </p:nvSpPr>
            <p:spPr bwMode="auto">
              <a:xfrm>
                <a:off x="3501" y="2153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3</a:t>
                </a:r>
              </a:p>
            </p:txBody>
          </p:sp>
          <p:sp>
            <p:nvSpPr>
              <p:cNvPr id="110604" name="Text Box 38"/>
              <p:cNvSpPr txBox="1">
                <a:spLocks noChangeArrowheads="1"/>
              </p:cNvSpPr>
              <p:nvPr/>
            </p:nvSpPr>
            <p:spPr bwMode="auto">
              <a:xfrm>
                <a:off x="3498" y="2313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4</a:t>
                </a:r>
              </a:p>
            </p:txBody>
          </p:sp>
          <p:sp>
            <p:nvSpPr>
              <p:cNvPr id="110605" name="Line 39"/>
              <p:cNvSpPr>
                <a:spLocks noChangeShapeType="1"/>
              </p:cNvSpPr>
              <p:nvPr/>
            </p:nvSpPr>
            <p:spPr bwMode="auto">
              <a:xfrm>
                <a:off x="3550" y="2352"/>
                <a:ext cx="8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0606" name="Text Box 40"/>
              <p:cNvSpPr txBox="1">
                <a:spLocks noChangeArrowheads="1"/>
              </p:cNvSpPr>
              <p:nvPr/>
            </p:nvSpPr>
            <p:spPr bwMode="auto">
              <a:xfrm>
                <a:off x="3702" y="2157"/>
                <a:ext cx="2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W</a:t>
                </a:r>
              </a:p>
            </p:txBody>
          </p:sp>
          <p:sp>
            <p:nvSpPr>
              <p:cNvPr id="110607" name="Text Box 41"/>
              <p:cNvSpPr txBox="1">
                <a:spLocks noChangeArrowheads="1"/>
              </p:cNvSpPr>
              <p:nvPr/>
            </p:nvSpPr>
            <p:spPr bwMode="auto">
              <a:xfrm>
                <a:off x="3658" y="2309"/>
                <a:ext cx="37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RTT</a:t>
                </a:r>
              </a:p>
            </p:txBody>
          </p:sp>
          <p:sp>
            <p:nvSpPr>
              <p:cNvPr id="110608" name="Line 42"/>
              <p:cNvSpPr>
                <a:spLocks noChangeShapeType="1"/>
              </p:cNvSpPr>
              <p:nvPr/>
            </p:nvSpPr>
            <p:spPr bwMode="auto">
              <a:xfrm>
                <a:off x="3726" y="2352"/>
                <a:ext cx="21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0609" name="Text Box 43"/>
              <p:cNvSpPr txBox="1">
                <a:spLocks noChangeArrowheads="1"/>
              </p:cNvSpPr>
              <p:nvPr/>
            </p:nvSpPr>
            <p:spPr bwMode="auto">
              <a:xfrm>
                <a:off x="3975" y="2243"/>
                <a:ext cx="65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bytes/sec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318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353A911E-4330-4390-841C-8AB33E4DBF45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931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7762875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i="1" smtClean="0">
                <a:solidFill>
                  <a:srgbClr val="CC0000"/>
                </a:solidFill>
              </a:rPr>
              <a:t>congestion</a:t>
            </a:r>
            <a:r>
              <a:rPr lang="en-US" altLang="en-US" sz="3200" smtClean="0">
                <a:solidFill>
                  <a:srgbClr val="CC0000"/>
                </a:solidFill>
              </a:rPr>
              <a:t>:</a:t>
            </a:r>
            <a:endParaRPr lang="en-US" altLang="en-US" smtClean="0">
              <a:solidFill>
                <a:srgbClr val="CC0000"/>
              </a:solidFill>
            </a:endParaRPr>
          </a:p>
          <a:p>
            <a:r>
              <a:rPr lang="en-US" altLang="en-US" smtClean="0"/>
              <a:t>informally: </a:t>
            </a:r>
            <a:r>
              <a:rPr lang="ja-JP" altLang="en-US" smtClean="0"/>
              <a:t>“</a:t>
            </a:r>
            <a:r>
              <a:rPr lang="en-US" altLang="ja-JP" smtClean="0"/>
              <a:t>too many sources sending too much data too fast for </a:t>
            </a:r>
            <a:r>
              <a:rPr lang="en-US" altLang="ja-JP" i="1" smtClean="0">
                <a:solidFill>
                  <a:srgbClr val="000099"/>
                </a:solidFill>
              </a:rPr>
              <a:t>network</a:t>
            </a:r>
            <a:r>
              <a:rPr lang="en-US" altLang="ja-JP" smtClean="0"/>
              <a:t> to handle</a:t>
            </a:r>
            <a:r>
              <a:rPr lang="ja-JP" altLang="en-US" smtClean="0"/>
              <a:t>”</a:t>
            </a:r>
            <a:endParaRPr lang="en-US" altLang="ja-JP" smtClean="0"/>
          </a:p>
          <a:p>
            <a:r>
              <a:rPr lang="en-US" altLang="en-US" smtClean="0"/>
              <a:t>different from flow control!</a:t>
            </a:r>
          </a:p>
          <a:p>
            <a:r>
              <a:rPr lang="en-US" altLang="en-US" smtClean="0"/>
              <a:t>manifestations:</a:t>
            </a:r>
          </a:p>
          <a:p>
            <a:pPr lvl="1"/>
            <a:r>
              <a:rPr lang="en-US" altLang="en-US" sz="2800" smtClean="0"/>
              <a:t>lost packets (buffer overflow at routers)</a:t>
            </a:r>
          </a:p>
          <a:p>
            <a:pPr lvl="1"/>
            <a:r>
              <a:rPr lang="en-US" altLang="en-US" sz="2800" smtClean="0"/>
              <a:t>long delays (queueing in router buffers)</a:t>
            </a:r>
          </a:p>
          <a:p>
            <a:r>
              <a:rPr lang="en-US" altLang="en-US" smtClean="0"/>
              <a:t>a top-10 problem!</a:t>
            </a:r>
          </a:p>
          <a:p>
            <a:endParaRPr lang="en-US" altLang="en-US" sz="2400" smtClean="0"/>
          </a:p>
        </p:txBody>
      </p:sp>
      <p:pic>
        <p:nvPicPr>
          <p:cNvPr id="93189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092200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6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352425"/>
            <a:ext cx="7772400" cy="1030288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Principles of congestion control</a:t>
            </a:r>
            <a:endParaRPr lang="en-US">
              <a:ea typeface="ＭＳ Ｐゴシック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116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C74361A9-22BB-45C5-A614-46D24314770F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11620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95250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TCP Futures: TCP over </a:t>
            </a:r>
            <a:r>
              <a:rPr lang="ja-JP" altLang="en-US" sz="3600" smtClean="0"/>
              <a:t>“</a:t>
            </a:r>
            <a:r>
              <a:rPr lang="en-US" altLang="ja-JP" sz="3600" smtClean="0"/>
              <a:t>long, fat pipes</a:t>
            </a:r>
            <a:r>
              <a:rPr lang="ja-JP" altLang="en-US" sz="3600" smtClean="0"/>
              <a:t>”</a:t>
            </a:r>
            <a:endParaRPr lang="en-US" altLang="en-US" sz="3600" smtClean="0"/>
          </a:p>
        </p:txBody>
      </p:sp>
      <p:sp>
        <p:nvSpPr>
          <p:cNvPr id="1116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7688" y="1600200"/>
            <a:ext cx="7772400" cy="4648200"/>
          </a:xfrm>
        </p:spPr>
        <p:txBody>
          <a:bodyPr/>
          <a:lstStyle/>
          <a:p>
            <a:r>
              <a:rPr lang="en-US" altLang="en-US" sz="2800" smtClean="0"/>
              <a:t>example: 1500 byte segments, 100ms RTT, want 10 Gbps throughput</a:t>
            </a:r>
          </a:p>
          <a:p>
            <a:r>
              <a:rPr lang="en-US" altLang="en-US" sz="2800" smtClean="0"/>
              <a:t>requires W = 83,333 in-flight segments</a:t>
            </a:r>
          </a:p>
          <a:p>
            <a:r>
              <a:rPr lang="en-US" altLang="en-US" sz="2800" smtClean="0"/>
              <a:t>throughput in terms of segment loss probability, L </a:t>
            </a:r>
            <a:r>
              <a:rPr lang="en-US" altLang="en-US" sz="2000" smtClean="0"/>
              <a:t>[Mathis 1997]:</a:t>
            </a:r>
            <a:r>
              <a:rPr lang="en-US" altLang="en-US" sz="2800" smtClean="0"/>
              <a:t/>
            </a:r>
            <a:br>
              <a:rPr lang="en-US" altLang="en-US" sz="2800" smtClean="0"/>
            </a:br>
            <a:r>
              <a:rPr lang="en-US" altLang="en-US" sz="2800" smtClean="0"/>
              <a:t/>
            </a:r>
            <a:br>
              <a:rPr lang="en-US" altLang="en-US" sz="2800" smtClean="0"/>
            </a:br>
            <a:r>
              <a:rPr lang="en-US" altLang="en-US" sz="2800" smtClean="0"/>
              <a:t/>
            </a:r>
            <a:br>
              <a:rPr lang="en-US" altLang="en-US" sz="2800" smtClean="0"/>
            </a:br>
            <a:endParaRPr lang="en-US" altLang="en-US" sz="2800" smtClean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MS Mincho" panose="02020609040205080304" pitchFamily="49" charset="-128"/>
                <a:ea typeface="MS Mincho" panose="02020609040205080304" pitchFamily="49" charset="-128"/>
              </a:rPr>
              <a:t>➜ </a:t>
            </a:r>
            <a:r>
              <a:rPr lang="en-US" altLang="en-US" sz="2400" smtClean="0">
                <a:ea typeface="MS Mincho" panose="02020609040205080304" pitchFamily="49" charset="-128"/>
              </a:rPr>
              <a:t>to achieve 10 Gbps throughput, need a loss rate of </a:t>
            </a:r>
            <a:r>
              <a:rPr lang="en-US" altLang="en-US" sz="2400" smtClean="0"/>
              <a:t>L = 2</a:t>
            </a:r>
            <a:r>
              <a:rPr lang="el-GR" altLang="en-US" sz="2400" smtClean="0"/>
              <a:t>·</a:t>
            </a:r>
            <a:r>
              <a:rPr lang="en-US" altLang="en-US" sz="2400" smtClean="0"/>
              <a:t>10</a:t>
            </a:r>
            <a:r>
              <a:rPr lang="en-US" altLang="en-US" sz="2400" baseline="30000" smtClean="0"/>
              <a:t>-10  </a:t>
            </a:r>
            <a:r>
              <a:rPr lang="en-US" altLang="en-US" sz="2400" i="1" smtClean="0">
                <a:solidFill>
                  <a:srgbClr val="FF0000"/>
                </a:solidFill>
              </a:rPr>
              <a:t> – a very small loss rate!</a:t>
            </a:r>
          </a:p>
          <a:p>
            <a:r>
              <a:rPr lang="en-US" altLang="en-US" sz="2800" smtClean="0"/>
              <a:t>new versions of TCP for high-speed</a:t>
            </a:r>
            <a:endParaRPr lang="en-US" altLang="en-US" sz="2800" baseline="30000" smtClean="0"/>
          </a:p>
          <a:p>
            <a:endParaRPr lang="en-US" altLang="en-US" sz="2800" smtClean="0"/>
          </a:p>
        </p:txBody>
      </p:sp>
      <p:grpSp>
        <p:nvGrpSpPr>
          <p:cNvPr id="111623" name="Group 16"/>
          <p:cNvGrpSpPr>
            <a:grpSpLocks/>
          </p:cNvGrpSpPr>
          <p:nvPr/>
        </p:nvGrpSpPr>
        <p:grpSpPr bwMode="auto">
          <a:xfrm>
            <a:off x="1947863" y="3462338"/>
            <a:ext cx="4160837" cy="962025"/>
            <a:chOff x="422" y="3400"/>
            <a:chExt cx="2621" cy="606"/>
          </a:xfrm>
        </p:grpSpPr>
        <p:sp>
          <p:nvSpPr>
            <p:cNvPr id="111624" name="Text Box 6"/>
            <p:cNvSpPr txBox="1">
              <a:spLocks noChangeArrowheads="1"/>
            </p:cNvSpPr>
            <p:nvPr/>
          </p:nvSpPr>
          <p:spPr bwMode="auto">
            <a:xfrm>
              <a:off x="422" y="3566"/>
              <a:ext cx="16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TCP throughput = </a:t>
              </a:r>
            </a:p>
          </p:txBody>
        </p:sp>
        <p:sp>
          <p:nvSpPr>
            <p:cNvPr id="111625" name="Text Box 7"/>
            <p:cNvSpPr txBox="1">
              <a:spLocks noChangeArrowheads="1"/>
            </p:cNvSpPr>
            <p:nvPr/>
          </p:nvSpPr>
          <p:spPr bwMode="auto">
            <a:xfrm>
              <a:off x="2010" y="3470"/>
              <a:ext cx="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1.22</a:t>
              </a:r>
            </a:p>
          </p:txBody>
        </p:sp>
        <p:grpSp>
          <p:nvGrpSpPr>
            <p:cNvPr id="111626" name="Group 15"/>
            <p:cNvGrpSpPr>
              <a:grpSpLocks/>
            </p:cNvGrpSpPr>
            <p:nvPr/>
          </p:nvGrpSpPr>
          <p:grpSpPr bwMode="auto">
            <a:xfrm>
              <a:off x="2092" y="3400"/>
              <a:ext cx="951" cy="606"/>
              <a:chOff x="2092" y="3400"/>
              <a:chExt cx="951" cy="606"/>
            </a:xfrm>
          </p:grpSpPr>
          <p:sp>
            <p:nvSpPr>
              <p:cNvPr id="111627" name="Text Box 8"/>
              <p:cNvSpPr txBox="1">
                <a:spLocks noChangeArrowheads="1"/>
              </p:cNvSpPr>
              <p:nvPr/>
            </p:nvSpPr>
            <p:spPr bwMode="auto">
              <a:xfrm>
                <a:off x="2423" y="3400"/>
                <a:ext cx="16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>
                    <a:latin typeface="Arial" panose="020B0604020202020204" pitchFamily="34" charset="0"/>
                  </a:rPr>
                  <a:t>.</a:t>
                </a:r>
              </a:p>
            </p:txBody>
          </p:sp>
          <p:sp>
            <p:nvSpPr>
              <p:cNvPr id="111628" name="Text Box 9"/>
              <p:cNvSpPr txBox="1">
                <a:spLocks noChangeArrowheads="1"/>
              </p:cNvSpPr>
              <p:nvPr/>
            </p:nvSpPr>
            <p:spPr bwMode="auto">
              <a:xfrm>
                <a:off x="2511" y="3472"/>
                <a:ext cx="5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MSS</a:t>
                </a:r>
              </a:p>
            </p:txBody>
          </p:sp>
          <p:sp>
            <p:nvSpPr>
              <p:cNvPr id="111629" name="Line 10"/>
              <p:cNvSpPr>
                <a:spLocks noChangeShapeType="1"/>
              </p:cNvSpPr>
              <p:nvPr/>
            </p:nvSpPr>
            <p:spPr bwMode="auto">
              <a:xfrm>
                <a:off x="2092" y="3720"/>
                <a:ext cx="8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1630" name="Text Box 11"/>
              <p:cNvSpPr txBox="1">
                <a:spLocks noChangeArrowheads="1"/>
              </p:cNvSpPr>
              <p:nvPr/>
            </p:nvSpPr>
            <p:spPr bwMode="auto">
              <a:xfrm>
                <a:off x="2133" y="3696"/>
                <a:ext cx="48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RTT</a:t>
                </a:r>
              </a:p>
            </p:txBody>
          </p:sp>
          <p:sp>
            <p:nvSpPr>
              <p:cNvPr id="111631" name="Freeform 13"/>
              <p:cNvSpPr>
                <a:spLocks/>
              </p:cNvSpPr>
              <p:nvPr/>
            </p:nvSpPr>
            <p:spPr bwMode="auto">
              <a:xfrm>
                <a:off x="2607" y="3740"/>
                <a:ext cx="294" cy="220"/>
              </a:xfrm>
              <a:custGeom>
                <a:avLst/>
                <a:gdLst>
                  <a:gd name="T0" fmla="*/ 0 w 294"/>
                  <a:gd name="T1" fmla="*/ 158 h 220"/>
                  <a:gd name="T2" fmla="*/ 32 w 294"/>
                  <a:gd name="T3" fmla="*/ 140 h 220"/>
                  <a:gd name="T4" fmla="*/ 72 w 294"/>
                  <a:gd name="T5" fmla="*/ 220 h 220"/>
                  <a:gd name="T6" fmla="*/ 132 w 294"/>
                  <a:gd name="T7" fmla="*/ 0 h 220"/>
                  <a:gd name="T8" fmla="*/ 294 w 294"/>
                  <a:gd name="T9" fmla="*/ 0 h 2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4" h="220">
                    <a:moveTo>
                      <a:pt x="0" y="158"/>
                    </a:moveTo>
                    <a:lnTo>
                      <a:pt x="32" y="140"/>
                    </a:lnTo>
                    <a:lnTo>
                      <a:pt x="72" y="220"/>
                    </a:lnTo>
                    <a:lnTo>
                      <a:pt x="132" y="0"/>
                    </a:lnTo>
                    <a:lnTo>
                      <a:pt x="294" y="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1632" name="Text Box 14"/>
              <p:cNvSpPr txBox="1">
                <a:spLocks noChangeArrowheads="1"/>
              </p:cNvSpPr>
              <p:nvPr/>
            </p:nvSpPr>
            <p:spPr bwMode="auto">
              <a:xfrm>
                <a:off x="2704" y="371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L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126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1DB0FEDC-322E-4AB0-8A4A-7333EDCFE398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12644" name="Line 68"/>
          <p:cNvSpPr>
            <a:spLocks noChangeShapeType="1"/>
          </p:cNvSpPr>
          <p:nvPr/>
        </p:nvSpPr>
        <p:spPr bwMode="auto">
          <a:xfrm>
            <a:off x="4857750" y="4229100"/>
            <a:ext cx="5588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12645" name="Group 59"/>
          <p:cNvGrpSpPr>
            <a:grpSpLocks/>
          </p:cNvGrpSpPr>
          <p:nvPr/>
        </p:nvGrpSpPr>
        <p:grpSpPr bwMode="auto">
          <a:xfrm>
            <a:off x="3779838" y="3898900"/>
            <a:ext cx="1082675" cy="538163"/>
            <a:chOff x="2356" y="1300"/>
            <a:chExt cx="555" cy="194"/>
          </a:xfrm>
        </p:grpSpPr>
        <p:sp>
          <p:nvSpPr>
            <p:cNvPr id="112673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674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675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12676" name="Group 63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12679" name="Freeform 6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680" name="Freeform 6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677" name="Line 66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78" name="Line 67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646" name="Group 50"/>
          <p:cNvGrpSpPr>
            <a:grpSpLocks/>
          </p:cNvGrpSpPr>
          <p:nvPr/>
        </p:nvGrpSpPr>
        <p:grpSpPr bwMode="auto">
          <a:xfrm>
            <a:off x="5413375" y="3883025"/>
            <a:ext cx="1082675" cy="538163"/>
            <a:chOff x="2356" y="1300"/>
            <a:chExt cx="555" cy="194"/>
          </a:xfrm>
        </p:grpSpPr>
        <p:sp>
          <p:nvSpPr>
            <p:cNvPr id="112665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666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667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12668" name="Group 5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12671" name="Freeform 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672" name="Freeform 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669" name="Line 5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70" name="Line 5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57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44513" y="1412875"/>
            <a:ext cx="7620000" cy="219075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fairness goal:</a:t>
            </a:r>
            <a:r>
              <a:rPr lang="en-US">
                <a:ea typeface="ＭＳ Ｐゴシック" charset="0"/>
                <a:cs typeface="+mn-cs"/>
              </a:rPr>
              <a:t> if K TCP sessions share same bottleneck link of bandwidth R, each should have average rate of R/K</a:t>
            </a:r>
          </a:p>
        </p:txBody>
      </p:sp>
      <p:sp>
        <p:nvSpPr>
          <p:cNvPr id="112648" name="Rectangle 25"/>
          <p:cNvSpPr>
            <a:spLocks noChangeArrowheads="1"/>
          </p:cNvSpPr>
          <p:nvPr/>
        </p:nvSpPr>
        <p:spPr bwMode="auto">
          <a:xfrm>
            <a:off x="5068888" y="4025900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649" name="Rectangle 26"/>
          <p:cNvSpPr>
            <a:spLocks noChangeArrowheads="1"/>
          </p:cNvSpPr>
          <p:nvPr/>
        </p:nvSpPr>
        <p:spPr bwMode="auto">
          <a:xfrm>
            <a:off x="4378325" y="4087813"/>
            <a:ext cx="147638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650" name="Rectangle 27"/>
          <p:cNvSpPr>
            <a:spLocks noChangeArrowheads="1"/>
          </p:cNvSpPr>
          <p:nvPr/>
        </p:nvSpPr>
        <p:spPr bwMode="auto">
          <a:xfrm>
            <a:off x="4668838" y="4025900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651" name="Text Box 28"/>
          <p:cNvSpPr txBox="1">
            <a:spLocks noChangeArrowheads="1"/>
          </p:cNvSpPr>
          <p:nvPr/>
        </p:nvSpPr>
        <p:spPr bwMode="auto">
          <a:xfrm>
            <a:off x="1131888" y="3017838"/>
            <a:ext cx="2000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TCP connection 1</a:t>
            </a:r>
          </a:p>
        </p:txBody>
      </p:sp>
      <p:sp>
        <p:nvSpPr>
          <p:cNvPr id="112652" name="Text Box 29"/>
          <p:cNvSpPr txBox="1">
            <a:spLocks noChangeArrowheads="1"/>
          </p:cNvSpPr>
          <p:nvPr/>
        </p:nvSpPr>
        <p:spPr bwMode="auto">
          <a:xfrm>
            <a:off x="3529013" y="4471988"/>
            <a:ext cx="12509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bottleneck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router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capacity R</a:t>
            </a:r>
          </a:p>
        </p:txBody>
      </p:sp>
      <p:sp>
        <p:nvSpPr>
          <p:cNvPr id="112653" name="Freeform 40"/>
          <p:cNvSpPr>
            <a:spLocks/>
          </p:cNvSpPr>
          <p:nvPr/>
        </p:nvSpPr>
        <p:spPr bwMode="auto">
          <a:xfrm>
            <a:off x="2863850" y="3502025"/>
            <a:ext cx="4003675" cy="719138"/>
          </a:xfrm>
          <a:custGeom>
            <a:avLst/>
            <a:gdLst>
              <a:gd name="T0" fmla="*/ 0 w 2412"/>
              <a:gd name="T1" fmla="*/ 0 h 453"/>
              <a:gd name="T2" fmla="*/ 2147483646 w 2412"/>
              <a:gd name="T3" fmla="*/ 2147483646 h 453"/>
              <a:gd name="T4" fmla="*/ 2147483646 w 2412"/>
              <a:gd name="T5" fmla="*/ 2147483646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0"/>
                </a:moveTo>
                <a:cubicBezTo>
                  <a:pt x="93" y="65"/>
                  <a:pt x="156" y="318"/>
                  <a:pt x="558" y="390"/>
                </a:cubicBezTo>
                <a:cubicBezTo>
                  <a:pt x="959" y="453"/>
                  <a:pt x="2026" y="423"/>
                  <a:pt x="2412" y="432"/>
                </a:cubicBezTo>
              </a:path>
            </a:pathLst>
          </a:custGeom>
          <a:noFill/>
          <a:ln w="38100" cap="flat" cmpd="sng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4" name="Rectangle 41"/>
          <p:cNvSpPr>
            <a:spLocks noChangeArrowheads="1"/>
          </p:cNvSpPr>
          <p:nvPr/>
        </p:nvSpPr>
        <p:spPr bwMode="auto">
          <a:xfrm>
            <a:off x="4540250" y="4087813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655" name="Freeform 42"/>
          <p:cNvSpPr>
            <a:spLocks/>
          </p:cNvSpPr>
          <p:nvPr/>
        </p:nvSpPr>
        <p:spPr bwMode="auto">
          <a:xfrm>
            <a:off x="2806700" y="4237038"/>
            <a:ext cx="4044950" cy="719137"/>
          </a:xfrm>
          <a:custGeom>
            <a:avLst/>
            <a:gdLst>
              <a:gd name="T0" fmla="*/ 0 w 2412"/>
              <a:gd name="T1" fmla="*/ 2147483646 h 453"/>
              <a:gd name="T2" fmla="*/ 2147483646 w 2412"/>
              <a:gd name="T3" fmla="*/ 2147483646 h 453"/>
              <a:gd name="T4" fmla="*/ 2147483646 w 2412"/>
              <a:gd name="T5" fmla="*/ 2147483646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453"/>
                </a:moveTo>
                <a:cubicBezTo>
                  <a:pt x="93" y="388"/>
                  <a:pt x="156" y="134"/>
                  <a:pt x="558" y="63"/>
                </a:cubicBezTo>
                <a:cubicBezTo>
                  <a:pt x="959" y="0"/>
                  <a:pt x="2026" y="36"/>
                  <a:pt x="2412" y="29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4" name="Rectangle 43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Fairness</a:t>
            </a:r>
          </a:p>
        </p:txBody>
      </p:sp>
      <p:pic>
        <p:nvPicPr>
          <p:cNvPr id="112657" name="Picture 4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969963"/>
            <a:ext cx="3656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58" name="Text Box 48"/>
          <p:cNvSpPr txBox="1">
            <a:spLocks noChangeArrowheads="1"/>
          </p:cNvSpPr>
          <p:nvPr/>
        </p:nvSpPr>
        <p:spPr bwMode="auto">
          <a:xfrm>
            <a:off x="1125538" y="5146675"/>
            <a:ext cx="200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TCP connection 2</a:t>
            </a:r>
          </a:p>
        </p:txBody>
      </p:sp>
      <p:grpSp>
        <p:nvGrpSpPr>
          <p:cNvPr id="112659" name="Group 69"/>
          <p:cNvGrpSpPr>
            <a:grpSpLocks/>
          </p:cNvGrpSpPr>
          <p:nvPr/>
        </p:nvGrpSpPr>
        <p:grpSpPr bwMode="auto">
          <a:xfrm>
            <a:off x="2057400" y="3333750"/>
            <a:ext cx="766763" cy="704850"/>
            <a:chOff x="-44" y="1473"/>
            <a:chExt cx="981" cy="1105"/>
          </a:xfrm>
        </p:grpSpPr>
        <p:pic>
          <p:nvPicPr>
            <p:cNvPr id="112663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64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2660" name="Group 72"/>
          <p:cNvGrpSpPr>
            <a:grpSpLocks/>
          </p:cNvGrpSpPr>
          <p:nvPr/>
        </p:nvGrpSpPr>
        <p:grpSpPr bwMode="auto">
          <a:xfrm>
            <a:off x="2073275" y="4579938"/>
            <a:ext cx="766763" cy="704850"/>
            <a:chOff x="-44" y="1473"/>
            <a:chExt cx="981" cy="1105"/>
          </a:xfrm>
        </p:grpSpPr>
        <p:pic>
          <p:nvPicPr>
            <p:cNvPr id="112661" name="Picture 7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62" name="Freeform 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1366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D554628B-90D6-4EE8-BDED-329C348A8DD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13668" name="Picture 2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1027113"/>
            <a:ext cx="4113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5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Why is TCP fair?</a:t>
            </a:r>
          </a:p>
        </p:txBody>
      </p:sp>
      <p:sp>
        <p:nvSpPr>
          <p:cNvPr id="1105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400175"/>
            <a:ext cx="83058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two competing sessions: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additive increase gives slope of 1, as throughout increases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multiplicative decrease decreases throughput proportionally </a:t>
            </a:r>
          </a:p>
        </p:txBody>
      </p:sp>
      <p:sp>
        <p:nvSpPr>
          <p:cNvPr id="113671" name="Line 4"/>
          <p:cNvSpPr>
            <a:spLocks noChangeShapeType="1"/>
          </p:cNvSpPr>
          <p:nvPr/>
        </p:nvSpPr>
        <p:spPr bwMode="auto">
          <a:xfrm>
            <a:off x="2400300" y="5848350"/>
            <a:ext cx="3638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72" name="Line 5"/>
          <p:cNvSpPr>
            <a:spLocks noChangeShapeType="1"/>
          </p:cNvSpPr>
          <p:nvPr/>
        </p:nvSpPr>
        <p:spPr bwMode="auto">
          <a:xfrm flipV="1">
            <a:off x="2400300" y="2752725"/>
            <a:ext cx="0" cy="3086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73" name="Line 6"/>
          <p:cNvSpPr>
            <a:spLocks noChangeShapeType="1"/>
          </p:cNvSpPr>
          <p:nvPr/>
        </p:nvSpPr>
        <p:spPr bwMode="auto">
          <a:xfrm rot="-2938105" flipH="1" flipV="1">
            <a:off x="1793875" y="4487863"/>
            <a:ext cx="3560763" cy="1428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74" name="Line 7"/>
          <p:cNvSpPr>
            <a:spLocks noChangeShapeType="1"/>
          </p:cNvSpPr>
          <p:nvPr/>
        </p:nvSpPr>
        <p:spPr bwMode="auto">
          <a:xfrm>
            <a:off x="2381250" y="3000375"/>
            <a:ext cx="2819400" cy="2809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75" name="Text Box 8"/>
          <p:cNvSpPr txBox="1">
            <a:spLocks noChangeArrowheads="1"/>
          </p:cNvSpPr>
          <p:nvPr/>
        </p:nvSpPr>
        <p:spPr bwMode="auto">
          <a:xfrm>
            <a:off x="2030413" y="2828925"/>
            <a:ext cx="403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13676" name="Text Box 9"/>
          <p:cNvSpPr txBox="1">
            <a:spLocks noChangeArrowheads="1"/>
          </p:cNvSpPr>
          <p:nvPr/>
        </p:nvSpPr>
        <p:spPr bwMode="auto">
          <a:xfrm>
            <a:off x="4983163" y="5876925"/>
            <a:ext cx="403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13677" name="Text Box 10"/>
          <p:cNvSpPr txBox="1">
            <a:spLocks noChangeArrowheads="1"/>
          </p:cNvSpPr>
          <p:nvPr/>
        </p:nvSpPr>
        <p:spPr bwMode="auto">
          <a:xfrm>
            <a:off x="3259138" y="2819400"/>
            <a:ext cx="3546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equal bandwidth share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13678" name="Text Box 11"/>
          <p:cNvSpPr txBox="1">
            <a:spLocks noChangeArrowheads="1"/>
          </p:cNvSpPr>
          <p:nvPr/>
        </p:nvSpPr>
        <p:spPr bwMode="auto">
          <a:xfrm>
            <a:off x="1839913" y="5857875"/>
            <a:ext cx="3546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Connection 1 throughput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13679" name="Text Box 12"/>
          <p:cNvSpPr txBox="1">
            <a:spLocks noChangeArrowheads="1"/>
          </p:cNvSpPr>
          <p:nvPr/>
        </p:nvSpPr>
        <p:spPr bwMode="auto">
          <a:xfrm rot="-5396642">
            <a:off x="424656" y="4396582"/>
            <a:ext cx="3546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Connection 2 throughput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53" name="Line 13"/>
          <p:cNvSpPr>
            <a:spLocks noChangeShapeType="1"/>
          </p:cNvSpPr>
          <p:nvPr/>
        </p:nvSpPr>
        <p:spPr bwMode="auto">
          <a:xfrm rot="-2938105" flipH="1" flipV="1">
            <a:off x="3503612" y="5105401"/>
            <a:ext cx="1293813" cy="47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54" name="Text Box 14"/>
          <p:cNvSpPr txBox="1">
            <a:spLocks noChangeArrowheads="1"/>
          </p:cNvSpPr>
          <p:nvPr/>
        </p:nvSpPr>
        <p:spPr bwMode="auto">
          <a:xfrm>
            <a:off x="4173538" y="4676775"/>
            <a:ext cx="4537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congestion avoidance: additive increase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55" name="Line 15"/>
          <p:cNvSpPr>
            <a:spLocks noChangeShapeType="1"/>
          </p:cNvSpPr>
          <p:nvPr/>
        </p:nvSpPr>
        <p:spPr bwMode="auto">
          <a:xfrm flipH="1">
            <a:off x="3390900" y="4638675"/>
            <a:ext cx="1171575" cy="631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56" name="Text Box 16"/>
          <p:cNvSpPr txBox="1">
            <a:spLocks noChangeArrowheads="1"/>
          </p:cNvSpPr>
          <p:nvPr/>
        </p:nvSpPr>
        <p:spPr bwMode="auto">
          <a:xfrm>
            <a:off x="4705350" y="4432300"/>
            <a:ext cx="3460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loss: decrease window by factor of 2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57" name="Line 17"/>
          <p:cNvSpPr>
            <a:spLocks noChangeShapeType="1"/>
          </p:cNvSpPr>
          <p:nvPr/>
        </p:nvSpPr>
        <p:spPr bwMode="auto">
          <a:xfrm rot="-2938105" flipH="1" flipV="1">
            <a:off x="3182938" y="4778375"/>
            <a:ext cx="1303337" cy="238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58" name="Text Box 18"/>
          <p:cNvSpPr txBox="1">
            <a:spLocks noChangeArrowheads="1"/>
          </p:cNvSpPr>
          <p:nvPr/>
        </p:nvSpPr>
        <p:spPr bwMode="auto">
          <a:xfrm>
            <a:off x="3887788" y="4191000"/>
            <a:ext cx="4537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congestion avoidance: additive increase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59" name="Line 19"/>
          <p:cNvSpPr>
            <a:spLocks noChangeShapeType="1"/>
          </p:cNvSpPr>
          <p:nvPr/>
        </p:nvSpPr>
        <p:spPr bwMode="auto">
          <a:xfrm flipH="1">
            <a:off x="3248025" y="4352925"/>
            <a:ext cx="981075" cy="7651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60" name="Text Box 20"/>
          <p:cNvSpPr txBox="1">
            <a:spLocks noChangeArrowheads="1"/>
          </p:cNvSpPr>
          <p:nvPr/>
        </p:nvSpPr>
        <p:spPr bwMode="auto">
          <a:xfrm>
            <a:off x="4305300" y="3984625"/>
            <a:ext cx="3460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loss: decrease window by factor of 2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61" name="Line 21"/>
          <p:cNvSpPr>
            <a:spLocks noChangeShapeType="1"/>
          </p:cNvSpPr>
          <p:nvPr/>
        </p:nvSpPr>
        <p:spPr bwMode="auto">
          <a:xfrm rot="-2938105" flipH="1" flipV="1">
            <a:off x="3039269" y="4631532"/>
            <a:ext cx="1279525" cy="142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62" name="Line 22"/>
          <p:cNvSpPr>
            <a:spLocks noChangeShapeType="1"/>
          </p:cNvSpPr>
          <p:nvPr/>
        </p:nvSpPr>
        <p:spPr bwMode="auto">
          <a:xfrm flipH="1">
            <a:off x="3181350" y="4171950"/>
            <a:ext cx="911225" cy="889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63" name="Line 23"/>
          <p:cNvSpPr>
            <a:spLocks noChangeShapeType="1"/>
          </p:cNvSpPr>
          <p:nvPr/>
        </p:nvSpPr>
        <p:spPr bwMode="auto">
          <a:xfrm rot="-2938105" flipH="1" flipV="1">
            <a:off x="2959894" y="4568032"/>
            <a:ext cx="1279525" cy="142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5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15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1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15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1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1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3" grpId="0" animBg="1"/>
      <p:bldP spid="215054" grpId="0" autoUpdateAnimBg="0"/>
      <p:bldP spid="215055" grpId="0" animBg="1"/>
      <p:bldP spid="215056" grpId="0" autoUpdateAnimBg="0"/>
      <p:bldP spid="215057" grpId="0" animBg="1"/>
      <p:bldP spid="215058" grpId="0" autoUpdateAnimBg="0"/>
      <p:bldP spid="215059" grpId="0" animBg="1"/>
      <p:bldP spid="215060" grpId="0" autoUpdateAnimBg="0"/>
      <p:bldP spid="215061" grpId="0" animBg="1"/>
      <p:bldP spid="215062" grpId="0" animBg="1"/>
      <p:bldP spid="21506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146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DD872E78-D0B2-4811-A4B8-4188FACFE49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14692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822325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Fairness (more)</a:t>
            </a:r>
          </a:p>
        </p:txBody>
      </p:sp>
      <p:sp>
        <p:nvSpPr>
          <p:cNvPr id="1116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9900" y="1219200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000099"/>
                </a:solidFill>
                <a:ea typeface="ＭＳ Ｐゴシック" charset="0"/>
                <a:cs typeface="+mn-cs"/>
              </a:rPr>
              <a:t>Fairness and UDP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multimedia apps often do not use TCP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do not want rate throttled by congestion control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instead use UDP: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send audio/video at constant rate, tolerate packet loss</a:t>
            </a: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11162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87875" y="1223963"/>
            <a:ext cx="4029075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000099"/>
                </a:solidFill>
                <a:ea typeface="ＭＳ Ｐゴシック" charset="0"/>
                <a:cs typeface="+mn-cs"/>
              </a:rPr>
              <a:t>Fairness, parallel TCP connections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dirty="0">
                <a:ea typeface="ＭＳ Ｐゴシック" charset="0"/>
                <a:cs typeface="+mn-cs"/>
              </a:rPr>
              <a:t>application can open multiple parallel connections between two hosts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dirty="0">
                <a:ea typeface="ＭＳ Ｐゴシック" charset="0"/>
                <a:cs typeface="+mn-cs"/>
              </a:rPr>
              <a:t>web browsers do this 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dirty="0">
                <a:ea typeface="ＭＳ Ｐゴシック" charset="0"/>
                <a:cs typeface="+mn-cs"/>
              </a:rPr>
              <a:t>e.g., link of rate R with 9 existing connections:</a:t>
            </a:r>
          </a:p>
          <a:p>
            <a:pPr lvl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dirty="0">
                <a:ea typeface="ＭＳ Ｐゴシック" charset="0"/>
              </a:rPr>
              <a:t>new app asks for 1 TCP, gets rate R/10</a:t>
            </a:r>
          </a:p>
          <a:p>
            <a:pPr lvl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dirty="0">
                <a:ea typeface="ＭＳ Ｐゴシック" charset="0"/>
              </a:rPr>
              <a:t>new app asks for 11 TCPs, gets R/2 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000" dirty="0">
              <a:ea typeface="ＭＳ Ｐゴシック" charset="0"/>
              <a:cs typeface="+mn-cs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1571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E9AC3C7A-B84F-4D8C-9D07-711BC98F9DB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957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44513" y="1309688"/>
            <a:ext cx="7620000" cy="219075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 smtClean="0">
                <a:solidFill>
                  <a:srgbClr val="CC0000"/>
                </a:solidFill>
                <a:ea typeface="ＭＳ Ｐゴシック" charset="0"/>
                <a:cs typeface="+mn-cs"/>
              </a:rPr>
              <a:t>network-assisted congestion control: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 dirty="0" smtClean="0">
                <a:ea typeface="ＭＳ Ｐゴシック" charset="0"/>
                <a:cs typeface="+mn-cs"/>
              </a:rPr>
              <a:t>two bits in IP header (</a:t>
            </a:r>
            <a:r>
              <a:rPr lang="en-US" sz="2400" dirty="0" err="1" smtClean="0">
                <a:ea typeface="ＭＳ Ｐゴシック" charset="0"/>
                <a:cs typeface="+mn-cs"/>
              </a:rPr>
              <a:t>ToS</a:t>
            </a:r>
            <a:r>
              <a:rPr lang="en-US" sz="2400" dirty="0" smtClean="0">
                <a:ea typeface="ＭＳ Ｐゴシック" charset="0"/>
                <a:cs typeface="+mn-cs"/>
              </a:rPr>
              <a:t> field) marked </a:t>
            </a:r>
            <a:r>
              <a:rPr lang="en-US" sz="2400" i="1" dirty="0" smtClean="0">
                <a:solidFill>
                  <a:srgbClr val="000090"/>
                </a:solidFill>
                <a:ea typeface="ＭＳ Ｐゴシック" charset="0"/>
                <a:cs typeface="+mn-cs"/>
              </a:rPr>
              <a:t>by network router</a:t>
            </a:r>
            <a:r>
              <a:rPr lang="en-US" sz="2400" dirty="0" smtClean="0">
                <a:ea typeface="ＭＳ Ｐゴシック" charset="0"/>
                <a:cs typeface="+mn-cs"/>
              </a:rPr>
              <a:t> to indicate congestion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 dirty="0" smtClean="0">
                <a:ea typeface="ＭＳ Ｐゴシック" charset="0"/>
                <a:cs typeface="+mn-cs"/>
              </a:rPr>
              <a:t>congestion indication carried to receiving host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 dirty="0" smtClean="0">
                <a:ea typeface="ＭＳ Ｐゴシック" charset="0"/>
                <a:cs typeface="+mn-cs"/>
              </a:rPr>
              <a:t>receiver (seeing congestion indication in IP datagram) ) sets ECE bit on receiver-to-sender ACK segment to notify sender of congestion</a:t>
            </a:r>
          </a:p>
        </p:txBody>
      </p:sp>
      <p:sp>
        <p:nvSpPr>
          <p:cNvPr id="109584" name="Rectangle 43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39113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ea typeface="ＭＳ Ｐゴシック" charset="0"/>
                <a:cs typeface="+mj-cs"/>
              </a:rPr>
              <a:t>Explicit Congestion Notification </a:t>
            </a:r>
            <a:r>
              <a:rPr lang="en-US" sz="2800" dirty="0" smtClean="0">
                <a:ea typeface="ＭＳ Ｐゴシック" charset="0"/>
                <a:cs typeface="+mj-cs"/>
              </a:rPr>
              <a:t>(ECN)</a:t>
            </a:r>
            <a:endParaRPr lang="en-US" sz="2800" dirty="0">
              <a:ea typeface="ＭＳ Ｐゴシック" charset="0"/>
              <a:cs typeface="+mj-cs"/>
            </a:endParaRPr>
          </a:p>
        </p:txBody>
      </p:sp>
      <p:pic>
        <p:nvPicPr>
          <p:cNvPr id="115718" name="Picture 4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969963"/>
            <a:ext cx="67310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19" name="Text Box 8"/>
          <p:cNvSpPr txBox="1">
            <a:spLocks noChangeArrowheads="1"/>
          </p:cNvSpPr>
          <p:nvPr/>
        </p:nvSpPr>
        <p:spPr bwMode="auto">
          <a:xfrm>
            <a:off x="1393825" y="4090988"/>
            <a:ext cx="711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99"/>
                </a:solidFill>
                <a:latin typeface="Arial" panose="020B0604020202020204" pitchFamily="34" charset="0"/>
              </a:rPr>
              <a:t>source</a:t>
            </a:r>
            <a:endParaRPr lang="en-US" altLang="en-US" sz="2000" i="1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15720" name="Freeform 10"/>
          <p:cNvSpPr>
            <a:spLocks/>
          </p:cNvSpPr>
          <p:nvPr/>
        </p:nvSpPr>
        <p:spPr bwMode="auto">
          <a:xfrm flipH="1">
            <a:off x="855663" y="4383088"/>
            <a:ext cx="369887" cy="1368425"/>
          </a:xfrm>
          <a:custGeom>
            <a:avLst/>
            <a:gdLst>
              <a:gd name="T0" fmla="*/ 2147483646 w 12213"/>
              <a:gd name="T1" fmla="*/ 2147483646 h 10000"/>
              <a:gd name="T2" fmla="*/ 0 w 12213"/>
              <a:gd name="T3" fmla="*/ 0 h 10000"/>
              <a:gd name="T4" fmla="*/ 0 w 12213"/>
              <a:gd name="T5" fmla="*/ 2147483646 h 10000"/>
              <a:gd name="T6" fmla="*/ 2147483646 w 12213"/>
              <a:gd name="T7" fmla="*/ 2147483646 h 10000"/>
              <a:gd name="T8" fmla="*/ 2147483646 w 12213"/>
              <a:gd name="T9" fmla="*/ 2147483646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213" h="10000">
                <a:moveTo>
                  <a:pt x="11726" y="4661"/>
                </a:moveTo>
                <a:lnTo>
                  <a:pt x="0" y="0"/>
                </a:lnTo>
                <a:lnTo>
                  <a:pt x="0" y="10000"/>
                </a:lnTo>
                <a:lnTo>
                  <a:pt x="12213" y="6473"/>
                </a:lnTo>
                <a:lnTo>
                  <a:pt x="11726" y="4661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1" name="Rectangle 23"/>
          <p:cNvSpPr>
            <a:spLocks noChangeArrowheads="1"/>
          </p:cNvSpPr>
          <p:nvPr/>
        </p:nvSpPr>
        <p:spPr bwMode="auto">
          <a:xfrm>
            <a:off x="1228725" y="4381500"/>
            <a:ext cx="1076325" cy="134937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5722" name="Rectangle 24"/>
          <p:cNvSpPr>
            <a:spLocks noChangeArrowheads="1"/>
          </p:cNvSpPr>
          <p:nvPr/>
        </p:nvSpPr>
        <p:spPr bwMode="auto">
          <a:xfrm>
            <a:off x="1189038" y="4446588"/>
            <a:ext cx="1066800" cy="1231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5723" name="Line 25"/>
          <p:cNvSpPr>
            <a:spLocks noChangeShapeType="1"/>
          </p:cNvSpPr>
          <p:nvPr/>
        </p:nvSpPr>
        <p:spPr bwMode="auto">
          <a:xfrm>
            <a:off x="1189038" y="4724400"/>
            <a:ext cx="105886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26"/>
          <p:cNvSpPr txBox="1">
            <a:spLocks noChangeArrowheads="1"/>
          </p:cNvSpPr>
          <p:nvPr/>
        </p:nvSpPr>
        <p:spPr bwMode="auto">
          <a:xfrm>
            <a:off x="1152525" y="4414838"/>
            <a:ext cx="1104900" cy="127476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application</a:t>
            </a:r>
          </a:p>
          <a:p>
            <a:pPr algn="ctr">
              <a:lnSpc>
                <a:spcPct val="110000"/>
              </a:lnSpc>
              <a:defRPr/>
            </a:pPr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transport</a:t>
            </a:r>
          </a:p>
          <a:p>
            <a:pPr algn="ctr">
              <a:lnSpc>
                <a:spcPct val="110000"/>
              </a:lnSpc>
              <a:defRPr/>
            </a:pPr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network</a:t>
            </a:r>
          </a:p>
          <a:p>
            <a:pPr algn="ctr">
              <a:lnSpc>
                <a:spcPct val="110000"/>
              </a:lnSpc>
              <a:defRPr/>
            </a:pPr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link</a:t>
            </a:r>
          </a:p>
          <a:p>
            <a:pPr algn="ctr">
              <a:lnSpc>
                <a:spcPct val="110000"/>
              </a:lnSpc>
              <a:defRPr/>
            </a:pPr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physical</a:t>
            </a:r>
          </a:p>
        </p:txBody>
      </p:sp>
      <p:grpSp>
        <p:nvGrpSpPr>
          <p:cNvPr id="115725" name="Group 190"/>
          <p:cNvGrpSpPr>
            <a:grpSpLocks/>
          </p:cNvGrpSpPr>
          <p:nvPr/>
        </p:nvGrpSpPr>
        <p:grpSpPr bwMode="auto">
          <a:xfrm flipH="1">
            <a:off x="525463" y="4921250"/>
            <a:ext cx="673100" cy="701675"/>
            <a:chOff x="-44" y="1473"/>
            <a:chExt cx="981" cy="1105"/>
          </a:xfrm>
        </p:grpSpPr>
        <p:pic>
          <p:nvPicPr>
            <p:cNvPr id="115870" name="Picture 19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5871" name="Freeform 19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8127 w 356"/>
                <a:gd name="T3" fmla="*/ 4362 h 368"/>
                <a:gd name="T4" fmla="*/ 68956 w 356"/>
                <a:gd name="T5" fmla="*/ 90881 h 368"/>
                <a:gd name="T6" fmla="*/ 15197 w 356"/>
                <a:gd name="T7" fmla="*/ 11365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5726" name="Line 25"/>
          <p:cNvSpPr>
            <a:spLocks noChangeShapeType="1"/>
          </p:cNvSpPr>
          <p:nvPr/>
        </p:nvSpPr>
        <p:spPr bwMode="auto">
          <a:xfrm>
            <a:off x="1193800" y="4953000"/>
            <a:ext cx="1058863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7" name="Line 25"/>
          <p:cNvSpPr>
            <a:spLocks noChangeShapeType="1"/>
          </p:cNvSpPr>
          <p:nvPr/>
        </p:nvSpPr>
        <p:spPr bwMode="auto">
          <a:xfrm>
            <a:off x="1198563" y="5181600"/>
            <a:ext cx="105886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8" name="Line 25"/>
          <p:cNvSpPr>
            <a:spLocks noChangeShapeType="1"/>
          </p:cNvSpPr>
          <p:nvPr/>
        </p:nvSpPr>
        <p:spPr bwMode="auto">
          <a:xfrm>
            <a:off x="1201738" y="5421313"/>
            <a:ext cx="1060450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5729" name="Group 3"/>
          <p:cNvGrpSpPr>
            <a:grpSpLocks/>
          </p:cNvGrpSpPr>
          <p:nvPr/>
        </p:nvGrpSpPr>
        <p:grpSpPr bwMode="auto">
          <a:xfrm>
            <a:off x="6169025" y="4102100"/>
            <a:ext cx="2047875" cy="1657350"/>
            <a:chOff x="4882752" y="4007261"/>
            <a:chExt cx="2046816" cy="1656589"/>
          </a:xfrm>
        </p:grpSpPr>
        <p:sp>
          <p:nvSpPr>
            <p:cNvPr id="115857" name="Text Box 54"/>
            <p:cNvSpPr txBox="1">
              <a:spLocks noChangeArrowheads="1"/>
            </p:cNvSpPr>
            <p:nvPr/>
          </p:nvSpPr>
          <p:spPr bwMode="auto">
            <a:xfrm>
              <a:off x="4882752" y="4007261"/>
              <a:ext cx="122608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>
                  <a:solidFill>
                    <a:srgbClr val="000099"/>
                  </a:solidFill>
                  <a:latin typeface="Arial" panose="020B0604020202020204" pitchFamily="34" charset="0"/>
                </a:rPr>
                <a:t>destination</a:t>
              </a:r>
              <a:endParaRPr lang="en-US" altLang="en-US" sz="2000" i="1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15858" name="Group 2"/>
            <p:cNvGrpSpPr>
              <a:grpSpLocks/>
            </p:cNvGrpSpPr>
            <p:nvPr/>
          </p:nvGrpSpPr>
          <p:grpSpPr bwMode="auto">
            <a:xfrm>
              <a:off x="4926877" y="4293078"/>
              <a:ext cx="2002691" cy="1370772"/>
              <a:chOff x="1305321" y="4687783"/>
              <a:chExt cx="2002691" cy="1370772"/>
            </a:xfrm>
          </p:grpSpPr>
          <p:sp>
            <p:nvSpPr>
              <p:cNvPr id="115859" name="Freeform 10"/>
              <p:cNvSpPr>
                <a:spLocks/>
              </p:cNvSpPr>
              <p:nvPr/>
            </p:nvSpPr>
            <p:spPr bwMode="auto">
              <a:xfrm>
                <a:off x="2432639" y="4689320"/>
                <a:ext cx="302067" cy="1369235"/>
              </a:xfrm>
              <a:custGeom>
                <a:avLst/>
                <a:gdLst>
                  <a:gd name="T0" fmla="*/ 2147483646 w 267"/>
                  <a:gd name="T1" fmla="*/ 2147483646 h 1186"/>
                  <a:gd name="T2" fmla="*/ 0 w 267"/>
                  <a:gd name="T3" fmla="*/ 0 h 1186"/>
                  <a:gd name="T4" fmla="*/ 0 w 267"/>
                  <a:gd name="T5" fmla="*/ 2147483646 h 1186"/>
                  <a:gd name="T6" fmla="*/ 2147483646 w 267"/>
                  <a:gd name="T7" fmla="*/ 2147483646 h 1186"/>
                  <a:gd name="T8" fmla="*/ 2147483646 w 267"/>
                  <a:gd name="T9" fmla="*/ 2147483646 h 118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7"/>
                  <a:gd name="T16" fmla="*/ 0 h 1186"/>
                  <a:gd name="T17" fmla="*/ 267 w 267"/>
                  <a:gd name="T18" fmla="*/ 1186 h 118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7" h="1186">
                    <a:moveTo>
                      <a:pt x="254" y="466"/>
                    </a:moveTo>
                    <a:lnTo>
                      <a:pt x="0" y="0"/>
                    </a:lnTo>
                    <a:lnTo>
                      <a:pt x="0" y="1186"/>
                    </a:lnTo>
                    <a:lnTo>
                      <a:pt x="267" y="652"/>
                    </a:lnTo>
                    <a:lnTo>
                      <a:pt x="254" y="46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60" name="Rectangle 23"/>
              <p:cNvSpPr>
                <a:spLocks noChangeArrowheads="1"/>
              </p:cNvSpPr>
              <p:nvPr/>
            </p:nvSpPr>
            <p:spPr bwMode="auto">
              <a:xfrm>
                <a:off x="1381170" y="4687783"/>
                <a:ext cx="1076676" cy="1350371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5861" name="Rectangle 24"/>
              <p:cNvSpPr>
                <a:spLocks noChangeArrowheads="1"/>
              </p:cNvSpPr>
              <p:nvPr/>
            </p:nvSpPr>
            <p:spPr bwMode="auto">
              <a:xfrm>
                <a:off x="1341249" y="4752754"/>
                <a:ext cx="1067215" cy="1231976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5862" name="Line 25"/>
              <p:cNvSpPr>
                <a:spLocks noChangeShapeType="1"/>
              </p:cNvSpPr>
              <p:nvPr/>
            </p:nvSpPr>
            <p:spPr bwMode="auto">
              <a:xfrm>
                <a:off x="1341249" y="5031313"/>
                <a:ext cx="1059231" cy="28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Text Box 26"/>
              <p:cNvSpPr txBox="1">
                <a:spLocks noChangeArrowheads="1"/>
              </p:cNvSpPr>
              <p:nvPr/>
            </p:nvSpPr>
            <p:spPr bwMode="auto">
              <a:xfrm>
                <a:off x="1305623" y="4722494"/>
                <a:ext cx="1104329" cy="1274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/>
                <a:ext uri="{91240B29-F687-4f45-9708-019B960494DF}"/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 smtClean="0">
                    <a:solidFill>
                      <a:schemeClr val="bg1">
                        <a:lumMod val="75000"/>
                      </a:schemeClr>
                    </a:solidFill>
                  </a:rPr>
                  <a:t>application</a:t>
                </a:r>
              </a:p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 smtClean="0">
                    <a:solidFill>
                      <a:schemeClr val="bg1">
                        <a:lumMod val="75000"/>
                      </a:schemeClr>
                    </a:solidFill>
                  </a:rPr>
                  <a:t>transport</a:t>
                </a:r>
              </a:p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 smtClean="0">
                    <a:solidFill>
                      <a:schemeClr val="bg1">
                        <a:lumMod val="75000"/>
                      </a:schemeClr>
                    </a:solidFill>
                  </a:rPr>
                  <a:t>network</a:t>
                </a:r>
              </a:p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 smtClean="0">
                    <a:solidFill>
                      <a:schemeClr val="bg1">
                        <a:lumMod val="75000"/>
                      </a:schemeClr>
                    </a:solidFill>
                  </a:rPr>
                  <a:t>link</a:t>
                </a:r>
              </a:p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 smtClean="0">
                    <a:solidFill>
                      <a:schemeClr val="bg1">
                        <a:lumMod val="75000"/>
                      </a:schemeClr>
                    </a:solidFill>
                  </a:rPr>
                  <a:t>physical</a:t>
                </a:r>
              </a:p>
            </p:txBody>
          </p:sp>
          <p:grpSp>
            <p:nvGrpSpPr>
              <p:cNvPr id="115864" name="Group 190"/>
              <p:cNvGrpSpPr>
                <a:grpSpLocks/>
              </p:cNvGrpSpPr>
              <p:nvPr/>
            </p:nvGrpSpPr>
            <p:grpSpPr bwMode="auto">
              <a:xfrm flipH="1">
                <a:off x="2634682" y="5076164"/>
                <a:ext cx="673330" cy="701684"/>
                <a:chOff x="-44" y="1473"/>
                <a:chExt cx="981" cy="1105"/>
              </a:xfrm>
            </p:grpSpPr>
            <p:pic>
              <p:nvPicPr>
                <p:cNvPr id="115868" name="Picture 191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15869" name="Freeform 192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58127 w 356"/>
                    <a:gd name="T3" fmla="*/ 4362 h 368"/>
                    <a:gd name="T4" fmla="*/ 68956 w 356"/>
                    <a:gd name="T5" fmla="*/ 90881 h 368"/>
                    <a:gd name="T6" fmla="*/ 15197 w 356"/>
                    <a:gd name="T7" fmla="*/ 113658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15865" name="Line 25"/>
              <p:cNvSpPr>
                <a:spLocks noChangeShapeType="1"/>
              </p:cNvSpPr>
              <p:nvPr/>
            </p:nvSpPr>
            <p:spPr bwMode="auto">
              <a:xfrm>
                <a:off x="1345720" y="5260213"/>
                <a:ext cx="1059231" cy="28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66" name="Line 25"/>
              <p:cNvSpPr>
                <a:spLocks noChangeShapeType="1"/>
              </p:cNvSpPr>
              <p:nvPr/>
            </p:nvSpPr>
            <p:spPr bwMode="auto">
              <a:xfrm>
                <a:off x="1350191" y="5489113"/>
                <a:ext cx="1059231" cy="28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67" name="Line 25"/>
              <p:cNvSpPr>
                <a:spLocks noChangeShapeType="1"/>
              </p:cNvSpPr>
              <p:nvPr/>
            </p:nvSpPr>
            <p:spPr bwMode="auto">
              <a:xfrm>
                <a:off x="1354662" y="5728213"/>
                <a:ext cx="1059231" cy="28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5730" name="Freeform 2"/>
          <p:cNvSpPr>
            <a:spLocks/>
          </p:cNvSpPr>
          <p:nvPr/>
        </p:nvSpPr>
        <p:spPr bwMode="auto">
          <a:xfrm>
            <a:off x="2730500" y="5227638"/>
            <a:ext cx="2849563" cy="1481137"/>
          </a:xfrm>
          <a:custGeom>
            <a:avLst/>
            <a:gdLst>
              <a:gd name="T0" fmla="*/ 2147483646 w 1794"/>
              <a:gd name="T1" fmla="*/ 2147483646 h 933"/>
              <a:gd name="T2" fmla="*/ 2147483646 w 1794"/>
              <a:gd name="T3" fmla="*/ 2147483646 h 933"/>
              <a:gd name="T4" fmla="*/ 2147483646 w 1794"/>
              <a:gd name="T5" fmla="*/ 2147483646 h 933"/>
              <a:gd name="T6" fmla="*/ 2147483646 w 1794"/>
              <a:gd name="T7" fmla="*/ 2147483646 h 933"/>
              <a:gd name="T8" fmla="*/ 2147483646 w 1794"/>
              <a:gd name="T9" fmla="*/ 2147483646 h 933"/>
              <a:gd name="T10" fmla="*/ 2147483646 w 1794"/>
              <a:gd name="T11" fmla="*/ 2147483646 h 933"/>
              <a:gd name="T12" fmla="*/ 2147483646 w 1794"/>
              <a:gd name="T13" fmla="*/ 2147483646 h 933"/>
              <a:gd name="T14" fmla="*/ 2147483646 w 1794"/>
              <a:gd name="T15" fmla="*/ 2147483646 h 933"/>
              <a:gd name="T16" fmla="*/ 2147483646 w 1794"/>
              <a:gd name="T17" fmla="*/ 2147483646 h 933"/>
              <a:gd name="T18" fmla="*/ 2147483646 w 1794"/>
              <a:gd name="T19" fmla="*/ 2147483646 h 933"/>
              <a:gd name="T20" fmla="*/ 2147483646 w 1794"/>
              <a:gd name="T21" fmla="*/ 2147483646 h 93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794"/>
              <a:gd name="T34" fmla="*/ 0 h 933"/>
              <a:gd name="T35" fmla="*/ 1794 w 1794"/>
              <a:gd name="T36" fmla="*/ 933 h 93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794" h="933">
                <a:moveTo>
                  <a:pt x="6" y="483"/>
                </a:moveTo>
                <a:cubicBezTo>
                  <a:pt x="0" y="365"/>
                  <a:pt x="16" y="189"/>
                  <a:pt x="108" y="125"/>
                </a:cubicBezTo>
                <a:cubicBezTo>
                  <a:pt x="200" y="61"/>
                  <a:pt x="389" y="116"/>
                  <a:pt x="559" y="100"/>
                </a:cubicBezTo>
                <a:cubicBezTo>
                  <a:pt x="729" y="84"/>
                  <a:pt x="935" y="0"/>
                  <a:pt x="1128" y="29"/>
                </a:cubicBezTo>
                <a:cubicBezTo>
                  <a:pt x="1321" y="58"/>
                  <a:pt x="1638" y="142"/>
                  <a:pt x="1716" y="275"/>
                </a:cubicBezTo>
                <a:cubicBezTo>
                  <a:pt x="1794" y="408"/>
                  <a:pt x="1652" y="721"/>
                  <a:pt x="1596" y="827"/>
                </a:cubicBezTo>
                <a:cubicBezTo>
                  <a:pt x="1540" y="933"/>
                  <a:pt x="1506" y="894"/>
                  <a:pt x="1380" y="911"/>
                </a:cubicBezTo>
                <a:cubicBezTo>
                  <a:pt x="1254" y="928"/>
                  <a:pt x="1001" y="929"/>
                  <a:pt x="840" y="929"/>
                </a:cubicBezTo>
                <a:cubicBezTo>
                  <a:pt x="679" y="929"/>
                  <a:pt x="530" y="927"/>
                  <a:pt x="414" y="911"/>
                </a:cubicBezTo>
                <a:cubicBezTo>
                  <a:pt x="298" y="895"/>
                  <a:pt x="211" y="903"/>
                  <a:pt x="143" y="832"/>
                </a:cubicBezTo>
                <a:cubicBezTo>
                  <a:pt x="75" y="761"/>
                  <a:pt x="4" y="624"/>
                  <a:pt x="6" y="483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1" name="Freeform 6"/>
          <p:cNvSpPr>
            <a:spLocks/>
          </p:cNvSpPr>
          <p:nvPr/>
        </p:nvSpPr>
        <p:spPr bwMode="auto">
          <a:xfrm>
            <a:off x="3368675" y="5530850"/>
            <a:ext cx="542925" cy="295275"/>
          </a:xfrm>
          <a:custGeom>
            <a:avLst/>
            <a:gdLst>
              <a:gd name="T0" fmla="*/ 0 w 342"/>
              <a:gd name="T1" fmla="*/ 2147483646 h 186"/>
              <a:gd name="T2" fmla="*/ 2147483646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5732" name="Group 7"/>
          <p:cNvGrpSpPr>
            <a:grpSpLocks/>
          </p:cNvGrpSpPr>
          <p:nvPr/>
        </p:nvGrpSpPr>
        <p:grpSpPr bwMode="auto">
          <a:xfrm>
            <a:off x="2874963" y="5705475"/>
            <a:ext cx="501650" cy="233363"/>
            <a:chOff x="3600" y="219"/>
            <a:chExt cx="360" cy="175"/>
          </a:xfrm>
        </p:grpSpPr>
        <p:sp>
          <p:nvSpPr>
            <p:cNvPr id="115844" name="Oval 8"/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5845" name="Line 9"/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46" name="Line 1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47" name="Rectangle 11"/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5848" name="Oval 12"/>
            <p:cNvSpPr>
              <a:spLocks noChangeArrowheads="1"/>
            </p:cNvSpPr>
            <p:nvPr/>
          </p:nvSpPr>
          <p:spPr bwMode="auto">
            <a:xfrm>
              <a:off x="3603" y="219"/>
              <a:ext cx="354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15849" name="Group 1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5854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55" name="Line 15"/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56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5850" name="Group 1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5851" name="Line 18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52" name="Line 1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53" name="Line 20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5733" name="Group 21"/>
          <p:cNvGrpSpPr>
            <a:grpSpLocks/>
          </p:cNvGrpSpPr>
          <p:nvPr/>
        </p:nvGrpSpPr>
        <p:grpSpPr bwMode="auto">
          <a:xfrm>
            <a:off x="3227388" y="6343650"/>
            <a:ext cx="501650" cy="233363"/>
            <a:chOff x="3600" y="219"/>
            <a:chExt cx="360" cy="175"/>
          </a:xfrm>
        </p:grpSpPr>
        <p:sp>
          <p:nvSpPr>
            <p:cNvPr id="115831" name="Oval 22"/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5832" name="Line 23"/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33" name="Line 2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34" name="Rectangle 25"/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5835" name="Oval 26"/>
            <p:cNvSpPr>
              <a:spLocks noChangeArrowheads="1"/>
            </p:cNvSpPr>
            <p:nvPr/>
          </p:nvSpPr>
          <p:spPr bwMode="auto">
            <a:xfrm>
              <a:off x="3600" y="219"/>
              <a:ext cx="355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15836" name="Group 2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5841" name="Line 2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42" name="Line 29"/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43" name="Line 3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5837" name="Group 3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5838" name="Line 32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39" name="Line 3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40" name="Line 34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5734" name="Group 35"/>
          <p:cNvGrpSpPr>
            <a:grpSpLocks/>
          </p:cNvGrpSpPr>
          <p:nvPr/>
        </p:nvGrpSpPr>
        <p:grpSpPr bwMode="auto">
          <a:xfrm>
            <a:off x="3902075" y="5400675"/>
            <a:ext cx="501650" cy="233363"/>
            <a:chOff x="3600" y="219"/>
            <a:chExt cx="360" cy="175"/>
          </a:xfrm>
        </p:grpSpPr>
        <p:sp>
          <p:nvSpPr>
            <p:cNvPr id="115818" name="Oval 36"/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5819" name="Line 37"/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0" name="Line 3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1" name="Rectangle 39"/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5822" name="Oval 40"/>
            <p:cNvSpPr>
              <a:spLocks noChangeArrowheads="1"/>
            </p:cNvSpPr>
            <p:nvPr/>
          </p:nvSpPr>
          <p:spPr bwMode="auto">
            <a:xfrm>
              <a:off x="3600" y="219"/>
              <a:ext cx="355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15823" name="Group 4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5828" name="Line 4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29" name="Line 43"/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30" name="Line 4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5824" name="Group 4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5825" name="Line 46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26" name="Line 4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27" name="Line 48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5735" name="Group 18"/>
          <p:cNvGrpSpPr>
            <a:grpSpLocks/>
          </p:cNvGrpSpPr>
          <p:nvPr/>
        </p:nvGrpSpPr>
        <p:grpSpPr bwMode="auto">
          <a:xfrm>
            <a:off x="3813175" y="6065838"/>
            <a:ext cx="500063" cy="233362"/>
            <a:chOff x="2269009" y="6392060"/>
            <a:chExt cx="500221" cy="233326"/>
          </a:xfrm>
        </p:grpSpPr>
        <p:sp>
          <p:nvSpPr>
            <p:cNvPr id="115805" name="Oval 50"/>
            <p:cNvSpPr>
              <a:spLocks noChangeArrowheads="1"/>
            </p:cNvSpPr>
            <p:nvPr/>
          </p:nvSpPr>
          <p:spPr bwMode="auto">
            <a:xfrm>
              <a:off x="2275957" y="6497390"/>
              <a:ext cx="493273" cy="127996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5806" name="Line 51"/>
            <p:cNvSpPr>
              <a:spLocks noChangeShapeType="1"/>
            </p:cNvSpPr>
            <p:nvPr/>
          </p:nvSpPr>
          <p:spPr bwMode="auto">
            <a:xfrm>
              <a:off x="2275957" y="6485390"/>
              <a:ext cx="0" cy="799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7" name="Line 52"/>
            <p:cNvSpPr>
              <a:spLocks noChangeShapeType="1"/>
            </p:cNvSpPr>
            <p:nvPr/>
          </p:nvSpPr>
          <p:spPr bwMode="auto">
            <a:xfrm>
              <a:off x="2769229" y="6485390"/>
              <a:ext cx="0" cy="799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8" name="Rectangle 53"/>
            <p:cNvSpPr>
              <a:spLocks noChangeArrowheads="1"/>
            </p:cNvSpPr>
            <p:nvPr/>
          </p:nvSpPr>
          <p:spPr bwMode="auto">
            <a:xfrm>
              <a:off x="2275957" y="6485390"/>
              <a:ext cx="489104" cy="7733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5809" name="Oval 54"/>
            <p:cNvSpPr>
              <a:spLocks noChangeArrowheads="1"/>
            </p:cNvSpPr>
            <p:nvPr/>
          </p:nvSpPr>
          <p:spPr bwMode="auto">
            <a:xfrm>
              <a:off x="2269009" y="6392060"/>
              <a:ext cx="494662" cy="150662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15810" name="Group 55"/>
            <p:cNvGrpSpPr>
              <a:grpSpLocks/>
            </p:cNvGrpSpPr>
            <p:nvPr/>
          </p:nvGrpSpPr>
          <p:grpSpPr bwMode="auto">
            <a:xfrm>
              <a:off x="2388506" y="6425391"/>
              <a:ext cx="245942" cy="86201"/>
              <a:chOff x="2848" y="848"/>
              <a:chExt cx="140" cy="96"/>
            </a:xfrm>
          </p:grpSpPr>
          <p:sp>
            <p:nvSpPr>
              <p:cNvPr id="115815" name="Line 5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16" name="Line 57"/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17" name="Line 5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5811" name="Group 59"/>
            <p:cNvGrpSpPr>
              <a:grpSpLocks/>
            </p:cNvGrpSpPr>
            <p:nvPr/>
          </p:nvGrpSpPr>
          <p:grpSpPr bwMode="auto">
            <a:xfrm flipV="1">
              <a:off x="2388506" y="6424059"/>
              <a:ext cx="245942" cy="87997"/>
              <a:chOff x="2848" y="848"/>
              <a:chExt cx="140" cy="98"/>
            </a:xfrm>
          </p:grpSpPr>
          <p:sp>
            <p:nvSpPr>
              <p:cNvPr id="115812" name="Line 60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13" name="Line 6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14" name="Line 62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5736" name="Group 63"/>
          <p:cNvGrpSpPr>
            <a:grpSpLocks/>
          </p:cNvGrpSpPr>
          <p:nvPr/>
        </p:nvGrpSpPr>
        <p:grpSpPr bwMode="auto">
          <a:xfrm>
            <a:off x="4459288" y="6362700"/>
            <a:ext cx="503237" cy="233363"/>
            <a:chOff x="3600" y="219"/>
            <a:chExt cx="360" cy="175"/>
          </a:xfrm>
        </p:grpSpPr>
        <p:sp>
          <p:nvSpPr>
            <p:cNvPr id="115792" name="Oval 64"/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5793" name="Line 65"/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4" name="Line 6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5" name="Rectangle 67"/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5796" name="Oval 68"/>
            <p:cNvSpPr>
              <a:spLocks noChangeArrowheads="1"/>
            </p:cNvSpPr>
            <p:nvPr/>
          </p:nvSpPr>
          <p:spPr bwMode="auto">
            <a:xfrm>
              <a:off x="3600" y="219"/>
              <a:ext cx="355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15797" name="Group 6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5802" name="Line 7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03" name="Line 71"/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04" name="Line 7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5798" name="Group 7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5799" name="Line 74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00" name="Line 7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01" name="Line 76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5737" name="Group 77"/>
          <p:cNvGrpSpPr>
            <a:grpSpLocks/>
          </p:cNvGrpSpPr>
          <p:nvPr/>
        </p:nvGrpSpPr>
        <p:grpSpPr bwMode="auto">
          <a:xfrm>
            <a:off x="4905375" y="5707063"/>
            <a:ext cx="501650" cy="233362"/>
            <a:chOff x="3600" y="219"/>
            <a:chExt cx="360" cy="175"/>
          </a:xfrm>
        </p:grpSpPr>
        <p:sp>
          <p:nvSpPr>
            <p:cNvPr id="115779" name="Oval 78"/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15780" name="Line 79"/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81" name="Line 8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82" name="Rectangle 81"/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5783" name="Oval 82"/>
            <p:cNvSpPr>
              <a:spLocks noChangeArrowheads="1"/>
            </p:cNvSpPr>
            <p:nvPr/>
          </p:nvSpPr>
          <p:spPr bwMode="auto">
            <a:xfrm>
              <a:off x="3600" y="219"/>
              <a:ext cx="355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15784" name="Group 8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5789" name="Line 8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90" name="Line 85"/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91" name="Line 8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5785" name="Group 8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5786" name="Line 88"/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87" name="Line 8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88" name="Line 90"/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5738" name="Freeform 91"/>
          <p:cNvSpPr>
            <a:spLocks/>
          </p:cNvSpPr>
          <p:nvPr/>
        </p:nvSpPr>
        <p:spPr bwMode="auto">
          <a:xfrm>
            <a:off x="4410075" y="5524500"/>
            <a:ext cx="506413" cy="307975"/>
          </a:xfrm>
          <a:custGeom>
            <a:avLst/>
            <a:gdLst>
              <a:gd name="T0" fmla="*/ 0 w 318"/>
              <a:gd name="T1" fmla="*/ 0 h 194"/>
              <a:gd name="T2" fmla="*/ 2147483646 w 318"/>
              <a:gd name="T3" fmla="*/ 2147483646 h 194"/>
              <a:gd name="T4" fmla="*/ 0 60000 65536"/>
              <a:gd name="T5" fmla="*/ 0 60000 65536"/>
              <a:gd name="T6" fmla="*/ 0 w 318"/>
              <a:gd name="T7" fmla="*/ 0 h 194"/>
              <a:gd name="T8" fmla="*/ 318 w 318"/>
              <a:gd name="T9" fmla="*/ 194 h 1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8" h="194">
                <a:moveTo>
                  <a:pt x="0" y="0"/>
                </a:moveTo>
                <a:lnTo>
                  <a:pt x="318" y="19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9" name="Freeform 92"/>
          <p:cNvSpPr>
            <a:spLocks/>
          </p:cNvSpPr>
          <p:nvPr/>
        </p:nvSpPr>
        <p:spPr bwMode="auto">
          <a:xfrm>
            <a:off x="3344863" y="5916613"/>
            <a:ext cx="481012" cy="238125"/>
          </a:xfrm>
          <a:custGeom>
            <a:avLst/>
            <a:gdLst>
              <a:gd name="T0" fmla="*/ 0 w 294"/>
              <a:gd name="T1" fmla="*/ 0 h 174"/>
              <a:gd name="T2" fmla="*/ 2147483646 w 294"/>
              <a:gd name="T3" fmla="*/ 2147483646 h 174"/>
              <a:gd name="T4" fmla="*/ 0 60000 65536"/>
              <a:gd name="T5" fmla="*/ 0 60000 65536"/>
              <a:gd name="T6" fmla="*/ 0 w 294"/>
              <a:gd name="T7" fmla="*/ 0 h 174"/>
              <a:gd name="T8" fmla="*/ 294 w 294"/>
              <a:gd name="T9" fmla="*/ 174 h 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4" h="174">
                <a:moveTo>
                  <a:pt x="0" y="0"/>
                </a:moveTo>
                <a:lnTo>
                  <a:pt x="294" y="17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0" name="Freeform 93"/>
          <p:cNvSpPr>
            <a:spLocks/>
          </p:cNvSpPr>
          <p:nvPr/>
        </p:nvSpPr>
        <p:spPr bwMode="auto">
          <a:xfrm>
            <a:off x="4292600" y="5892800"/>
            <a:ext cx="630238" cy="247650"/>
          </a:xfrm>
          <a:custGeom>
            <a:avLst/>
            <a:gdLst>
              <a:gd name="T0" fmla="*/ 0 w 378"/>
              <a:gd name="T1" fmla="*/ 2147483646 h 174"/>
              <a:gd name="T2" fmla="*/ 2147483646 w 378"/>
              <a:gd name="T3" fmla="*/ 0 h 174"/>
              <a:gd name="T4" fmla="*/ 0 60000 65536"/>
              <a:gd name="T5" fmla="*/ 0 60000 65536"/>
              <a:gd name="T6" fmla="*/ 0 w 378"/>
              <a:gd name="T7" fmla="*/ 0 h 174"/>
              <a:gd name="T8" fmla="*/ 378 w 378"/>
              <a:gd name="T9" fmla="*/ 174 h 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78" h="174">
                <a:moveTo>
                  <a:pt x="0" y="174"/>
                </a:moveTo>
                <a:lnTo>
                  <a:pt x="378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1" name="Freeform 94"/>
          <p:cNvSpPr>
            <a:spLocks/>
          </p:cNvSpPr>
          <p:nvPr/>
        </p:nvSpPr>
        <p:spPr bwMode="auto">
          <a:xfrm>
            <a:off x="4960938" y="5946775"/>
            <a:ext cx="206375" cy="508000"/>
          </a:xfrm>
          <a:custGeom>
            <a:avLst/>
            <a:gdLst>
              <a:gd name="T0" fmla="*/ 0 w 118"/>
              <a:gd name="T1" fmla="*/ 2147483646 h 500"/>
              <a:gd name="T2" fmla="*/ 2147483646 w 118"/>
              <a:gd name="T3" fmla="*/ 0 h 500"/>
              <a:gd name="T4" fmla="*/ 0 60000 65536"/>
              <a:gd name="T5" fmla="*/ 0 60000 65536"/>
              <a:gd name="T6" fmla="*/ 0 w 118"/>
              <a:gd name="T7" fmla="*/ 0 h 500"/>
              <a:gd name="T8" fmla="*/ 118 w 118"/>
              <a:gd name="T9" fmla="*/ 500 h 5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8" h="500">
                <a:moveTo>
                  <a:pt x="0" y="500"/>
                </a:moveTo>
                <a:lnTo>
                  <a:pt x="118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2" name="Freeform 95"/>
          <p:cNvSpPr>
            <a:spLocks/>
          </p:cNvSpPr>
          <p:nvPr/>
        </p:nvSpPr>
        <p:spPr bwMode="auto">
          <a:xfrm>
            <a:off x="3724275" y="6480175"/>
            <a:ext cx="736600" cy="74613"/>
          </a:xfrm>
          <a:custGeom>
            <a:avLst/>
            <a:gdLst>
              <a:gd name="T0" fmla="*/ 2147483646 w 370"/>
              <a:gd name="T1" fmla="*/ 2147483646 h 32"/>
              <a:gd name="T2" fmla="*/ 0 w 370"/>
              <a:gd name="T3" fmla="*/ 0 h 32"/>
              <a:gd name="T4" fmla="*/ 0 60000 65536"/>
              <a:gd name="T5" fmla="*/ 0 60000 65536"/>
              <a:gd name="T6" fmla="*/ 0 w 370"/>
              <a:gd name="T7" fmla="*/ 0 h 32"/>
              <a:gd name="T8" fmla="*/ 370 w 370"/>
              <a:gd name="T9" fmla="*/ 32 h 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70" h="32">
                <a:moveTo>
                  <a:pt x="370" y="32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3" name="Freeform 96"/>
          <p:cNvSpPr>
            <a:spLocks/>
          </p:cNvSpPr>
          <p:nvPr/>
        </p:nvSpPr>
        <p:spPr bwMode="auto">
          <a:xfrm>
            <a:off x="3187700" y="5940425"/>
            <a:ext cx="193675" cy="425450"/>
          </a:xfrm>
          <a:custGeom>
            <a:avLst/>
            <a:gdLst>
              <a:gd name="T0" fmla="*/ 2147483646 w 176"/>
              <a:gd name="T1" fmla="*/ 2147483646 h 412"/>
              <a:gd name="T2" fmla="*/ 2147483646 w 176"/>
              <a:gd name="T3" fmla="*/ 2147483646 h 412"/>
              <a:gd name="T4" fmla="*/ 0 w 176"/>
              <a:gd name="T5" fmla="*/ 0 h 412"/>
              <a:gd name="T6" fmla="*/ 0 60000 65536"/>
              <a:gd name="T7" fmla="*/ 0 60000 65536"/>
              <a:gd name="T8" fmla="*/ 0 60000 65536"/>
              <a:gd name="T9" fmla="*/ 0 w 176"/>
              <a:gd name="T10" fmla="*/ 0 h 412"/>
              <a:gd name="T11" fmla="*/ 176 w 176"/>
              <a:gd name="T12" fmla="*/ 412 h 4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412">
                <a:moveTo>
                  <a:pt x="162" y="408"/>
                </a:moveTo>
                <a:lnTo>
                  <a:pt x="176" y="412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4" name="Freeform 7"/>
          <p:cNvSpPr>
            <a:spLocks/>
          </p:cNvSpPr>
          <p:nvPr/>
        </p:nvSpPr>
        <p:spPr bwMode="auto">
          <a:xfrm>
            <a:off x="2076450" y="4598988"/>
            <a:ext cx="5156200" cy="1509712"/>
          </a:xfrm>
          <a:custGeom>
            <a:avLst/>
            <a:gdLst>
              <a:gd name="T0" fmla="*/ 0 w 5156094"/>
              <a:gd name="T1" fmla="*/ 0 h 1509215"/>
              <a:gd name="T2" fmla="*/ 6961 w 5156094"/>
              <a:gd name="T3" fmla="*/ 1168432 h 1509215"/>
              <a:gd name="T4" fmla="*/ 1131038 w 5156094"/>
              <a:gd name="T5" fmla="*/ 1170774 h 1509215"/>
              <a:gd name="T6" fmla="*/ 1755057 w 5156094"/>
              <a:gd name="T7" fmla="*/ 1490776 h 1509215"/>
              <a:gd name="T8" fmla="*/ 2207343 w 5156094"/>
              <a:gd name="T9" fmla="*/ 1511203 h 1509215"/>
              <a:gd name="T10" fmla="*/ 2989006 w 5156094"/>
              <a:gd name="T11" fmla="*/ 1199132 h 1509215"/>
              <a:gd name="T12" fmla="*/ 3391744 w 5156094"/>
              <a:gd name="T13" fmla="*/ 1210729 h 1509215"/>
              <a:gd name="T14" fmla="*/ 5156518 w 5156094"/>
              <a:gd name="T15" fmla="*/ 1200036 h 1509215"/>
              <a:gd name="T16" fmla="*/ 5126801 w 5156094"/>
              <a:gd name="T17" fmla="*/ 64168 h 15092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156094" h="1509215">
                <a:moveTo>
                  <a:pt x="0" y="0"/>
                </a:moveTo>
                <a:cubicBezTo>
                  <a:pt x="2320" y="388965"/>
                  <a:pt x="4641" y="777929"/>
                  <a:pt x="6961" y="1166894"/>
                </a:cubicBezTo>
                <a:lnTo>
                  <a:pt x="1130946" y="1169234"/>
                </a:lnTo>
                <a:lnTo>
                  <a:pt x="1754913" y="1488814"/>
                </a:lnTo>
                <a:lnTo>
                  <a:pt x="2207163" y="1509215"/>
                </a:lnTo>
                <a:lnTo>
                  <a:pt x="2988762" y="1197554"/>
                </a:lnTo>
                <a:lnTo>
                  <a:pt x="3391464" y="1209136"/>
                </a:lnTo>
                <a:lnTo>
                  <a:pt x="5156094" y="1198456"/>
                </a:lnTo>
                <a:lnTo>
                  <a:pt x="5126381" y="64084"/>
                </a:lnTo>
              </a:path>
            </a:pathLst>
          </a:custGeom>
          <a:noFill/>
          <a:ln w="22225">
            <a:solidFill>
              <a:srgbClr val="0000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745" name="TextBox 10"/>
          <p:cNvSpPr txBox="1">
            <a:spLocks noChangeArrowheads="1"/>
          </p:cNvSpPr>
          <p:nvPr/>
        </p:nvSpPr>
        <p:spPr bwMode="auto">
          <a:xfrm>
            <a:off x="-1639888" y="4827588"/>
            <a:ext cx="460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ECN=11</a:t>
            </a:r>
          </a:p>
        </p:txBody>
      </p: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1501775" y="5843588"/>
            <a:ext cx="1493838" cy="307975"/>
            <a:chOff x="1502428" y="5844331"/>
            <a:chExt cx="1493249" cy="307777"/>
          </a:xfrm>
        </p:grpSpPr>
        <p:grpSp>
          <p:nvGrpSpPr>
            <p:cNvPr id="115771" name="Group 274"/>
            <p:cNvGrpSpPr>
              <a:grpSpLocks/>
            </p:cNvGrpSpPr>
            <p:nvPr/>
          </p:nvGrpSpPr>
          <p:grpSpPr bwMode="auto">
            <a:xfrm>
              <a:off x="1502428" y="5844331"/>
              <a:ext cx="1493249" cy="307777"/>
              <a:chOff x="3621632" y="5775938"/>
              <a:chExt cx="1493249" cy="307777"/>
            </a:xfrm>
          </p:grpSpPr>
          <p:grpSp>
            <p:nvGrpSpPr>
              <p:cNvPr id="115773" name="Group 275"/>
              <p:cNvGrpSpPr>
                <a:grpSpLocks/>
              </p:cNvGrpSpPr>
              <p:nvPr/>
            </p:nvGrpSpPr>
            <p:grpSpPr bwMode="auto">
              <a:xfrm>
                <a:off x="3999159" y="5783287"/>
                <a:ext cx="806697" cy="257416"/>
                <a:chOff x="-2975754" y="4128742"/>
                <a:chExt cx="1258600" cy="450696"/>
              </a:xfrm>
            </p:grpSpPr>
            <p:sp>
              <p:nvSpPr>
                <p:cNvPr id="278" name="Rectangle 277"/>
                <p:cNvSpPr/>
                <p:nvPr/>
              </p:nvSpPr>
              <p:spPr>
                <a:xfrm>
                  <a:off x="-2903722" y="4135317"/>
                  <a:ext cx="1151258" cy="341655"/>
                </a:xfrm>
                <a:prstGeom prst="rect">
                  <a:avLst/>
                </a:prstGeom>
                <a:solidFill>
                  <a:srgbClr val="008000"/>
                </a:solidFill>
                <a:ln w="12700">
                  <a:solidFill>
                    <a:schemeClr val="accent1">
                      <a:lumMod val="50000"/>
                    </a:schemeClr>
                  </a:solidFill>
                </a:ln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279" name="Rectangle 278"/>
                <p:cNvSpPr/>
                <p:nvPr/>
              </p:nvSpPr>
              <p:spPr>
                <a:xfrm>
                  <a:off x="-2968093" y="4221426"/>
                  <a:ext cx="1148783" cy="344432"/>
                </a:xfrm>
                <a:prstGeom prst="rect">
                  <a:avLst/>
                </a:prstGeom>
                <a:solidFill>
                  <a:srgbClr val="008000"/>
                </a:solidFill>
                <a:ln w="12700">
                  <a:solidFill>
                    <a:schemeClr val="accent1">
                      <a:lumMod val="50000"/>
                    </a:schemeClr>
                  </a:solidFill>
                </a:ln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280" name="Freeform 279"/>
                <p:cNvSpPr/>
                <p:nvPr/>
              </p:nvSpPr>
              <p:spPr>
                <a:xfrm>
                  <a:off x="-2975522" y="4129762"/>
                  <a:ext cx="1223057" cy="94441"/>
                </a:xfrm>
                <a:custGeom>
                  <a:avLst/>
                  <a:gdLst>
                    <a:gd name="connsiteX0" fmla="*/ 0 w 1223105"/>
                    <a:gd name="connsiteY0" fmla="*/ 89042 h 89042"/>
                    <a:gd name="connsiteX1" fmla="*/ 70293 w 1223105"/>
                    <a:gd name="connsiteY1" fmla="*/ 0 h 89042"/>
                    <a:gd name="connsiteX2" fmla="*/ 1223105 w 1223105"/>
                    <a:gd name="connsiteY2" fmla="*/ 4687 h 89042"/>
                    <a:gd name="connsiteX3" fmla="*/ 1148126 w 1223105"/>
                    <a:gd name="connsiteY3" fmla="*/ 84356 h 89042"/>
                    <a:gd name="connsiteX4" fmla="*/ 0 w 1223105"/>
                    <a:gd name="connsiteY4" fmla="*/ 89042 h 89042"/>
                    <a:gd name="connsiteX0" fmla="*/ 0 w 1223105"/>
                    <a:gd name="connsiteY0" fmla="*/ 89042 h 103102"/>
                    <a:gd name="connsiteX1" fmla="*/ 70293 w 1223105"/>
                    <a:gd name="connsiteY1" fmla="*/ 0 h 103102"/>
                    <a:gd name="connsiteX2" fmla="*/ 1223105 w 1223105"/>
                    <a:gd name="connsiteY2" fmla="*/ 4687 h 103102"/>
                    <a:gd name="connsiteX3" fmla="*/ 1148126 w 1223105"/>
                    <a:gd name="connsiteY3" fmla="*/ 103102 h 103102"/>
                    <a:gd name="connsiteX4" fmla="*/ 0 w 1223105"/>
                    <a:gd name="connsiteY4" fmla="*/ 89042 h 103102"/>
                    <a:gd name="connsiteX0" fmla="*/ 0 w 1223105"/>
                    <a:gd name="connsiteY0" fmla="*/ 89042 h 93730"/>
                    <a:gd name="connsiteX1" fmla="*/ 70293 w 1223105"/>
                    <a:gd name="connsiteY1" fmla="*/ 0 h 93730"/>
                    <a:gd name="connsiteX2" fmla="*/ 1223105 w 1223105"/>
                    <a:gd name="connsiteY2" fmla="*/ 4687 h 93730"/>
                    <a:gd name="connsiteX3" fmla="*/ 1143439 w 1223105"/>
                    <a:gd name="connsiteY3" fmla="*/ 93730 h 93730"/>
                    <a:gd name="connsiteX4" fmla="*/ 0 w 1223105"/>
                    <a:gd name="connsiteY4" fmla="*/ 89042 h 937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23105" h="93730">
                      <a:moveTo>
                        <a:pt x="0" y="89042"/>
                      </a:moveTo>
                      <a:lnTo>
                        <a:pt x="70293" y="0"/>
                      </a:lnTo>
                      <a:lnTo>
                        <a:pt x="1223105" y="4687"/>
                      </a:lnTo>
                      <a:lnTo>
                        <a:pt x="1143439" y="93730"/>
                      </a:lnTo>
                      <a:lnTo>
                        <a:pt x="0" y="89042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281" name="Freeform 280"/>
                <p:cNvSpPr/>
                <p:nvPr/>
              </p:nvSpPr>
              <p:spPr>
                <a:xfrm rot="21211447" flipV="1">
                  <a:off x="-1853972" y="4146428"/>
                  <a:ext cx="136170" cy="433318"/>
                </a:xfrm>
                <a:custGeom>
                  <a:avLst/>
                  <a:gdLst>
                    <a:gd name="connsiteX0" fmla="*/ 0 w 1223105"/>
                    <a:gd name="connsiteY0" fmla="*/ 89042 h 89042"/>
                    <a:gd name="connsiteX1" fmla="*/ 70293 w 1223105"/>
                    <a:gd name="connsiteY1" fmla="*/ 0 h 89042"/>
                    <a:gd name="connsiteX2" fmla="*/ 1223105 w 1223105"/>
                    <a:gd name="connsiteY2" fmla="*/ 4687 h 89042"/>
                    <a:gd name="connsiteX3" fmla="*/ 1148126 w 1223105"/>
                    <a:gd name="connsiteY3" fmla="*/ 84356 h 89042"/>
                    <a:gd name="connsiteX4" fmla="*/ 0 w 1223105"/>
                    <a:gd name="connsiteY4" fmla="*/ 89042 h 89042"/>
                    <a:gd name="connsiteX0" fmla="*/ 0 w 1223105"/>
                    <a:gd name="connsiteY0" fmla="*/ 89042 h 103102"/>
                    <a:gd name="connsiteX1" fmla="*/ 70293 w 1223105"/>
                    <a:gd name="connsiteY1" fmla="*/ 0 h 103102"/>
                    <a:gd name="connsiteX2" fmla="*/ 1223105 w 1223105"/>
                    <a:gd name="connsiteY2" fmla="*/ 4687 h 103102"/>
                    <a:gd name="connsiteX3" fmla="*/ 1148126 w 1223105"/>
                    <a:gd name="connsiteY3" fmla="*/ 103102 h 103102"/>
                    <a:gd name="connsiteX4" fmla="*/ 0 w 1223105"/>
                    <a:gd name="connsiteY4" fmla="*/ 89042 h 103102"/>
                    <a:gd name="connsiteX0" fmla="*/ 0 w 1223105"/>
                    <a:gd name="connsiteY0" fmla="*/ 89042 h 93730"/>
                    <a:gd name="connsiteX1" fmla="*/ 70293 w 1223105"/>
                    <a:gd name="connsiteY1" fmla="*/ 0 h 93730"/>
                    <a:gd name="connsiteX2" fmla="*/ 1223105 w 1223105"/>
                    <a:gd name="connsiteY2" fmla="*/ 4687 h 93730"/>
                    <a:gd name="connsiteX3" fmla="*/ 1143439 w 1223105"/>
                    <a:gd name="connsiteY3" fmla="*/ 93730 h 93730"/>
                    <a:gd name="connsiteX4" fmla="*/ 0 w 1223105"/>
                    <a:gd name="connsiteY4" fmla="*/ 89042 h 93730"/>
                    <a:gd name="connsiteX0" fmla="*/ 0 w 1143439"/>
                    <a:gd name="connsiteY0" fmla="*/ 604462 h 609150"/>
                    <a:gd name="connsiteX1" fmla="*/ 70293 w 1143439"/>
                    <a:gd name="connsiteY1" fmla="*/ 515420 h 609150"/>
                    <a:gd name="connsiteX2" fmla="*/ 1048102 w 1143439"/>
                    <a:gd name="connsiteY2" fmla="*/ 0 h 609150"/>
                    <a:gd name="connsiteX3" fmla="*/ 1143439 w 1143439"/>
                    <a:gd name="connsiteY3" fmla="*/ 609150 h 609150"/>
                    <a:gd name="connsiteX4" fmla="*/ 0 w 1143439"/>
                    <a:gd name="connsiteY4" fmla="*/ 604462 h 609150"/>
                    <a:gd name="connsiteX0" fmla="*/ 0 w 1143439"/>
                    <a:gd name="connsiteY0" fmla="*/ 750108 h 754796"/>
                    <a:gd name="connsiteX1" fmla="*/ 958091 w 1143439"/>
                    <a:gd name="connsiteY1" fmla="*/ 0 h 754796"/>
                    <a:gd name="connsiteX2" fmla="*/ 1048102 w 1143439"/>
                    <a:gd name="connsiteY2" fmla="*/ 145646 h 754796"/>
                    <a:gd name="connsiteX3" fmla="*/ 1143439 w 1143439"/>
                    <a:gd name="connsiteY3" fmla="*/ 754796 h 754796"/>
                    <a:gd name="connsiteX4" fmla="*/ 0 w 1143439"/>
                    <a:gd name="connsiteY4" fmla="*/ 750108 h 754796"/>
                    <a:gd name="connsiteX0" fmla="*/ 28193 w 185348"/>
                    <a:gd name="connsiteY0" fmla="*/ 675301 h 754796"/>
                    <a:gd name="connsiteX1" fmla="*/ 0 w 185348"/>
                    <a:gd name="connsiteY1" fmla="*/ 0 h 754796"/>
                    <a:gd name="connsiteX2" fmla="*/ 90011 w 185348"/>
                    <a:gd name="connsiteY2" fmla="*/ 145646 h 754796"/>
                    <a:gd name="connsiteX3" fmla="*/ 185348 w 185348"/>
                    <a:gd name="connsiteY3" fmla="*/ 754796 h 754796"/>
                    <a:gd name="connsiteX4" fmla="*/ 28193 w 185348"/>
                    <a:gd name="connsiteY4" fmla="*/ 675301 h 754796"/>
                    <a:gd name="connsiteX0" fmla="*/ 28193 w 133700"/>
                    <a:gd name="connsiteY0" fmla="*/ 675301 h 844174"/>
                    <a:gd name="connsiteX1" fmla="*/ 0 w 133700"/>
                    <a:gd name="connsiteY1" fmla="*/ 0 h 844174"/>
                    <a:gd name="connsiteX2" fmla="*/ 90011 w 133700"/>
                    <a:gd name="connsiteY2" fmla="*/ 145646 h 844174"/>
                    <a:gd name="connsiteX3" fmla="*/ 133700 w 133700"/>
                    <a:gd name="connsiteY3" fmla="*/ 844173 h 844174"/>
                    <a:gd name="connsiteX4" fmla="*/ 28193 w 133700"/>
                    <a:gd name="connsiteY4" fmla="*/ 675301 h 844174"/>
                    <a:gd name="connsiteX0" fmla="*/ 33377 w 133700"/>
                    <a:gd name="connsiteY0" fmla="*/ 683762 h 844174"/>
                    <a:gd name="connsiteX1" fmla="*/ 0 w 133700"/>
                    <a:gd name="connsiteY1" fmla="*/ 0 h 844174"/>
                    <a:gd name="connsiteX2" fmla="*/ 90011 w 133700"/>
                    <a:gd name="connsiteY2" fmla="*/ 145646 h 844174"/>
                    <a:gd name="connsiteX3" fmla="*/ 133700 w 133700"/>
                    <a:gd name="connsiteY3" fmla="*/ 844173 h 844174"/>
                    <a:gd name="connsiteX4" fmla="*/ 33377 w 133700"/>
                    <a:gd name="connsiteY4" fmla="*/ 683762 h 844174"/>
                    <a:gd name="connsiteX0" fmla="*/ 87868 w 188191"/>
                    <a:gd name="connsiteY0" fmla="*/ 816127 h 976539"/>
                    <a:gd name="connsiteX1" fmla="*/ 0 w 188191"/>
                    <a:gd name="connsiteY1" fmla="*/ 0 h 976539"/>
                    <a:gd name="connsiteX2" fmla="*/ 144502 w 188191"/>
                    <a:gd name="connsiteY2" fmla="*/ 278011 h 976539"/>
                    <a:gd name="connsiteX3" fmla="*/ 188191 w 188191"/>
                    <a:gd name="connsiteY3" fmla="*/ 976538 h 976539"/>
                    <a:gd name="connsiteX4" fmla="*/ 87868 w 188191"/>
                    <a:gd name="connsiteY4" fmla="*/ 816127 h 976539"/>
                    <a:gd name="connsiteX0" fmla="*/ 32848 w 133171"/>
                    <a:gd name="connsiteY0" fmla="*/ 674219 h 834631"/>
                    <a:gd name="connsiteX1" fmla="*/ 0 w 133171"/>
                    <a:gd name="connsiteY1" fmla="*/ 1 h 834631"/>
                    <a:gd name="connsiteX2" fmla="*/ 89482 w 133171"/>
                    <a:gd name="connsiteY2" fmla="*/ 136103 h 834631"/>
                    <a:gd name="connsiteX3" fmla="*/ 133171 w 133171"/>
                    <a:gd name="connsiteY3" fmla="*/ 834630 h 834631"/>
                    <a:gd name="connsiteX4" fmla="*/ 32848 w 133171"/>
                    <a:gd name="connsiteY4" fmla="*/ 674219 h 834631"/>
                    <a:gd name="connsiteX0" fmla="*/ 32848 w 133171"/>
                    <a:gd name="connsiteY0" fmla="*/ 674219 h 834631"/>
                    <a:gd name="connsiteX1" fmla="*/ 0 w 133171"/>
                    <a:gd name="connsiteY1" fmla="*/ 1 h 834631"/>
                    <a:gd name="connsiteX2" fmla="*/ 97738 w 133171"/>
                    <a:gd name="connsiteY2" fmla="*/ 114843 h 834631"/>
                    <a:gd name="connsiteX3" fmla="*/ 133171 w 133171"/>
                    <a:gd name="connsiteY3" fmla="*/ 834630 h 834631"/>
                    <a:gd name="connsiteX4" fmla="*/ 32848 w 133171"/>
                    <a:gd name="connsiteY4" fmla="*/ 674219 h 834631"/>
                    <a:gd name="connsiteX0" fmla="*/ 36019 w 136342"/>
                    <a:gd name="connsiteY0" fmla="*/ 731496 h 891908"/>
                    <a:gd name="connsiteX1" fmla="*/ 0 w 136342"/>
                    <a:gd name="connsiteY1" fmla="*/ 1 h 891908"/>
                    <a:gd name="connsiteX2" fmla="*/ 100909 w 136342"/>
                    <a:gd name="connsiteY2" fmla="*/ 172120 h 891908"/>
                    <a:gd name="connsiteX3" fmla="*/ 136342 w 136342"/>
                    <a:gd name="connsiteY3" fmla="*/ 891907 h 891908"/>
                    <a:gd name="connsiteX4" fmla="*/ 36019 w 136342"/>
                    <a:gd name="connsiteY4" fmla="*/ 731496 h 8919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342" h="891908">
                      <a:moveTo>
                        <a:pt x="36019" y="731496"/>
                      </a:moveTo>
                      <a:lnTo>
                        <a:pt x="0" y="1"/>
                      </a:lnTo>
                      <a:lnTo>
                        <a:pt x="100909" y="172120"/>
                      </a:lnTo>
                      <a:lnTo>
                        <a:pt x="136342" y="891907"/>
                      </a:lnTo>
                      <a:lnTo>
                        <a:pt x="36019" y="731496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sp>
            <p:nvSpPr>
              <p:cNvPr id="115774" name="TextBox 276"/>
              <p:cNvSpPr txBox="1">
                <a:spLocks noChangeArrowheads="1"/>
              </p:cNvSpPr>
              <p:nvPr/>
            </p:nvSpPr>
            <p:spPr bwMode="auto">
              <a:xfrm>
                <a:off x="3621632" y="5775938"/>
                <a:ext cx="1493249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bg1"/>
                    </a:solidFill>
                    <a:latin typeface="Tahoma" panose="020B0604030504040204" pitchFamily="34" charset="0"/>
                  </a:rPr>
                  <a:t>ECN=</a:t>
                </a:r>
                <a:r>
                  <a:rPr lang="en-US" altLang="en-US" sz="1400">
                    <a:solidFill>
                      <a:srgbClr val="FFFFFF"/>
                    </a:solidFill>
                    <a:latin typeface="Tahoma" panose="020B0604030504040204" pitchFamily="34" charset="0"/>
                  </a:rPr>
                  <a:t>00</a:t>
                </a:r>
              </a:p>
            </p:txBody>
          </p:sp>
        </p:grpSp>
        <p:cxnSp>
          <p:nvCxnSpPr>
            <p:cNvPr id="115772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2150568" y="6133267"/>
              <a:ext cx="612066" cy="1"/>
            </a:xfrm>
            <a:prstGeom prst="straightConnector1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3621088" y="5775325"/>
            <a:ext cx="1493837" cy="358775"/>
            <a:chOff x="3621632" y="5775938"/>
            <a:chExt cx="1493249" cy="357723"/>
          </a:xfrm>
        </p:grpSpPr>
        <p:grpSp>
          <p:nvGrpSpPr>
            <p:cNvPr id="115763" name="Group 13"/>
            <p:cNvGrpSpPr>
              <a:grpSpLocks/>
            </p:cNvGrpSpPr>
            <p:nvPr/>
          </p:nvGrpSpPr>
          <p:grpSpPr bwMode="auto">
            <a:xfrm>
              <a:off x="3621632" y="5775938"/>
              <a:ext cx="1493249" cy="307777"/>
              <a:chOff x="3621632" y="5775938"/>
              <a:chExt cx="1493249" cy="307777"/>
            </a:xfrm>
          </p:grpSpPr>
          <p:grpSp>
            <p:nvGrpSpPr>
              <p:cNvPr id="115765" name="Group 11"/>
              <p:cNvGrpSpPr>
                <a:grpSpLocks/>
              </p:cNvGrpSpPr>
              <p:nvPr/>
            </p:nvGrpSpPr>
            <p:grpSpPr bwMode="auto">
              <a:xfrm>
                <a:off x="3999159" y="5783287"/>
                <a:ext cx="806697" cy="257416"/>
                <a:chOff x="-2975754" y="4128742"/>
                <a:chExt cx="1258600" cy="450696"/>
              </a:xfrm>
            </p:grpSpPr>
            <p:sp>
              <p:nvSpPr>
                <p:cNvPr id="268" name="Rectangle 267"/>
                <p:cNvSpPr/>
                <p:nvPr/>
              </p:nvSpPr>
              <p:spPr>
                <a:xfrm>
                  <a:off x="-2903723" y="4135274"/>
                  <a:ext cx="1151259" cy="340871"/>
                </a:xfrm>
                <a:prstGeom prst="rect">
                  <a:avLst/>
                </a:prstGeom>
                <a:solidFill>
                  <a:srgbClr val="008000"/>
                </a:solidFill>
                <a:ln w="12700">
                  <a:solidFill>
                    <a:schemeClr val="accent1">
                      <a:lumMod val="50000"/>
                    </a:schemeClr>
                  </a:solidFill>
                </a:ln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-2968095" y="4221184"/>
                  <a:ext cx="1148783" cy="343644"/>
                </a:xfrm>
                <a:prstGeom prst="rect">
                  <a:avLst/>
                </a:prstGeom>
                <a:solidFill>
                  <a:srgbClr val="008000"/>
                </a:solidFill>
                <a:ln w="12700">
                  <a:solidFill>
                    <a:schemeClr val="accent1">
                      <a:lumMod val="50000"/>
                    </a:schemeClr>
                  </a:solidFill>
                </a:ln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10" name="Freeform 9"/>
                <p:cNvSpPr/>
                <p:nvPr/>
              </p:nvSpPr>
              <p:spPr>
                <a:xfrm>
                  <a:off x="-2975522" y="4129732"/>
                  <a:ext cx="1223057" cy="94225"/>
                </a:xfrm>
                <a:custGeom>
                  <a:avLst/>
                  <a:gdLst>
                    <a:gd name="connsiteX0" fmla="*/ 0 w 1223105"/>
                    <a:gd name="connsiteY0" fmla="*/ 89042 h 89042"/>
                    <a:gd name="connsiteX1" fmla="*/ 70293 w 1223105"/>
                    <a:gd name="connsiteY1" fmla="*/ 0 h 89042"/>
                    <a:gd name="connsiteX2" fmla="*/ 1223105 w 1223105"/>
                    <a:gd name="connsiteY2" fmla="*/ 4687 h 89042"/>
                    <a:gd name="connsiteX3" fmla="*/ 1148126 w 1223105"/>
                    <a:gd name="connsiteY3" fmla="*/ 84356 h 89042"/>
                    <a:gd name="connsiteX4" fmla="*/ 0 w 1223105"/>
                    <a:gd name="connsiteY4" fmla="*/ 89042 h 89042"/>
                    <a:gd name="connsiteX0" fmla="*/ 0 w 1223105"/>
                    <a:gd name="connsiteY0" fmla="*/ 89042 h 103102"/>
                    <a:gd name="connsiteX1" fmla="*/ 70293 w 1223105"/>
                    <a:gd name="connsiteY1" fmla="*/ 0 h 103102"/>
                    <a:gd name="connsiteX2" fmla="*/ 1223105 w 1223105"/>
                    <a:gd name="connsiteY2" fmla="*/ 4687 h 103102"/>
                    <a:gd name="connsiteX3" fmla="*/ 1148126 w 1223105"/>
                    <a:gd name="connsiteY3" fmla="*/ 103102 h 103102"/>
                    <a:gd name="connsiteX4" fmla="*/ 0 w 1223105"/>
                    <a:gd name="connsiteY4" fmla="*/ 89042 h 103102"/>
                    <a:gd name="connsiteX0" fmla="*/ 0 w 1223105"/>
                    <a:gd name="connsiteY0" fmla="*/ 89042 h 93730"/>
                    <a:gd name="connsiteX1" fmla="*/ 70293 w 1223105"/>
                    <a:gd name="connsiteY1" fmla="*/ 0 h 93730"/>
                    <a:gd name="connsiteX2" fmla="*/ 1223105 w 1223105"/>
                    <a:gd name="connsiteY2" fmla="*/ 4687 h 93730"/>
                    <a:gd name="connsiteX3" fmla="*/ 1143439 w 1223105"/>
                    <a:gd name="connsiteY3" fmla="*/ 93730 h 93730"/>
                    <a:gd name="connsiteX4" fmla="*/ 0 w 1223105"/>
                    <a:gd name="connsiteY4" fmla="*/ 89042 h 937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23105" h="93730">
                      <a:moveTo>
                        <a:pt x="0" y="89042"/>
                      </a:moveTo>
                      <a:lnTo>
                        <a:pt x="70293" y="0"/>
                      </a:lnTo>
                      <a:lnTo>
                        <a:pt x="1223105" y="4687"/>
                      </a:lnTo>
                      <a:lnTo>
                        <a:pt x="1143439" y="93730"/>
                      </a:lnTo>
                      <a:lnTo>
                        <a:pt x="0" y="89042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270" name="Freeform 269"/>
                <p:cNvSpPr/>
                <p:nvPr/>
              </p:nvSpPr>
              <p:spPr>
                <a:xfrm rot="21211447" flipV="1">
                  <a:off x="-1853974" y="4146360"/>
                  <a:ext cx="136171" cy="432326"/>
                </a:xfrm>
                <a:custGeom>
                  <a:avLst/>
                  <a:gdLst>
                    <a:gd name="connsiteX0" fmla="*/ 0 w 1223105"/>
                    <a:gd name="connsiteY0" fmla="*/ 89042 h 89042"/>
                    <a:gd name="connsiteX1" fmla="*/ 70293 w 1223105"/>
                    <a:gd name="connsiteY1" fmla="*/ 0 h 89042"/>
                    <a:gd name="connsiteX2" fmla="*/ 1223105 w 1223105"/>
                    <a:gd name="connsiteY2" fmla="*/ 4687 h 89042"/>
                    <a:gd name="connsiteX3" fmla="*/ 1148126 w 1223105"/>
                    <a:gd name="connsiteY3" fmla="*/ 84356 h 89042"/>
                    <a:gd name="connsiteX4" fmla="*/ 0 w 1223105"/>
                    <a:gd name="connsiteY4" fmla="*/ 89042 h 89042"/>
                    <a:gd name="connsiteX0" fmla="*/ 0 w 1223105"/>
                    <a:gd name="connsiteY0" fmla="*/ 89042 h 103102"/>
                    <a:gd name="connsiteX1" fmla="*/ 70293 w 1223105"/>
                    <a:gd name="connsiteY1" fmla="*/ 0 h 103102"/>
                    <a:gd name="connsiteX2" fmla="*/ 1223105 w 1223105"/>
                    <a:gd name="connsiteY2" fmla="*/ 4687 h 103102"/>
                    <a:gd name="connsiteX3" fmla="*/ 1148126 w 1223105"/>
                    <a:gd name="connsiteY3" fmla="*/ 103102 h 103102"/>
                    <a:gd name="connsiteX4" fmla="*/ 0 w 1223105"/>
                    <a:gd name="connsiteY4" fmla="*/ 89042 h 103102"/>
                    <a:gd name="connsiteX0" fmla="*/ 0 w 1223105"/>
                    <a:gd name="connsiteY0" fmla="*/ 89042 h 93730"/>
                    <a:gd name="connsiteX1" fmla="*/ 70293 w 1223105"/>
                    <a:gd name="connsiteY1" fmla="*/ 0 h 93730"/>
                    <a:gd name="connsiteX2" fmla="*/ 1223105 w 1223105"/>
                    <a:gd name="connsiteY2" fmla="*/ 4687 h 93730"/>
                    <a:gd name="connsiteX3" fmla="*/ 1143439 w 1223105"/>
                    <a:gd name="connsiteY3" fmla="*/ 93730 h 93730"/>
                    <a:gd name="connsiteX4" fmla="*/ 0 w 1223105"/>
                    <a:gd name="connsiteY4" fmla="*/ 89042 h 93730"/>
                    <a:gd name="connsiteX0" fmla="*/ 0 w 1143439"/>
                    <a:gd name="connsiteY0" fmla="*/ 604462 h 609150"/>
                    <a:gd name="connsiteX1" fmla="*/ 70293 w 1143439"/>
                    <a:gd name="connsiteY1" fmla="*/ 515420 h 609150"/>
                    <a:gd name="connsiteX2" fmla="*/ 1048102 w 1143439"/>
                    <a:gd name="connsiteY2" fmla="*/ 0 h 609150"/>
                    <a:gd name="connsiteX3" fmla="*/ 1143439 w 1143439"/>
                    <a:gd name="connsiteY3" fmla="*/ 609150 h 609150"/>
                    <a:gd name="connsiteX4" fmla="*/ 0 w 1143439"/>
                    <a:gd name="connsiteY4" fmla="*/ 604462 h 609150"/>
                    <a:gd name="connsiteX0" fmla="*/ 0 w 1143439"/>
                    <a:gd name="connsiteY0" fmla="*/ 750108 h 754796"/>
                    <a:gd name="connsiteX1" fmla="*/ 958091 w 1143439"/>
                    <a:gd name="connsiteY1" fmla="*/ 0 h 754796"/>
                    <a:gd name="connsiteX2" fmla="*/ 1048102 w 1143439"/>
                    <a:gd name="connsiteY2" fmla="*/ 145646 h 754796"/>
                    <a:gd name="connsiteX3" fmla="*/ 1143439 w 1143439"/>
                    <a:gd name="connsiteY3" fmla="*/ 754796 h 754796"/>
                    <a:gd name="connsiteX4" fmla="*/ 0 w 1143439"/>
                    <a:gd name="connsiteY4" fmla="*/ 750108 h 754796"/>
                    <a:gd name="connsiteX0" fmla="*/ 28193 w 185348"/>
                    <a:gd name="connsiteY0" fmla="*/ 675301 h 754796"/>
                    <a:gd name="connsiteX1" fmla="*/ 0 w 185348"/>
                    <a:gd name="connsiteY1" fmla="*/ 0 h 754796"/>
                    <a:gd name="connsiteX2" fmla="*/ 90011 w 185348"/>
                    <a:gd name="connsiteY2" fmla="*/ 145646 h 754796"/>
                    <a:gd name="connsiteX3" fmla="*/ 185348 w 185348"/>
                    <a:gd name="connsiteY3" fmla="*/ 754796 h 754796"/>
                    <a:gd name="connsiteX4" fmla="*/ 28193 w 185348"/>
                    <a:gd name="connsiteY4" fmla="*/ 675301 h 754796"/>
                    <a:gd name="connsiteX0" fmla="*/ 28193 w 133700"/>
                    <a:gd name="connsiteY0" fmla="*/ 675301 h 844174"/>
                    <a:gd name="connsiteX1" fmla="*/ 0 w 133700"/>
                    <a:gd name="connsiteY1" fmla="*/ 0 h 844174"/>
                    <a:gd name="connsiteX2" fmla="*/ 90011 w 133700"/>
                    <a:gd name="connsiteY2" fmla="*/ 145646 h 844174"/>
                    <a:gd name="connsiteX3" fmla="*/ 133700 w 133700"/>
                    <a:gd name="connsiteY3" fmla="*/ 844173 h 844174"/>
                    <a:gd name="connsiteX4" fmla="*/ 28193 w 133700"/>
                    <a:gd name="connsiteY4" fmla="*/ 675301 h 844174"/>
                    <a:gd name="connsiteX0" fmla="*/ 33377 w 133700"/>
                    <a:gd name="connsiteY0" fmla="*/ 683762 h 844174"/>
                    <a:gd name="connsiteX1" fmla="*/ 0 w 133700"/>
                    <a:gd name="connsiteY1" fmla="*/ 0 h 844174"/>
                    <a:gd name="connsiteX2" fmla="*/ 90011 w 133700"/>
                    <a:gd name="connsiteY2" fmla="*/ 145646 h 844174"/>
                    <a:gd name="connsiteX3" fmla="*/ 133700 w 133700"/>
                    <a:gd name="connsiteY3" fmla="*/ 844173 h 844174"/>
                    <a:gd name="connsiteX4" fmla="*/ 33377 w 133700"/>
                    <a:gd name="connsiteY4" fmla="*/ 683762 h 844174"/>
                    <a:gd name="connsiteX0" fmla="*/ 87868 w 188191"/>
                    <a:gd name="connsiteY0" fmla="*/ 816127 h 976539"/>
                    <a:gd name="connsiteX1" fmla="*/ 0 w 188191"/>
                    <a:gd name="connsiteY1" fmla="*/ 0 h 976539"/>
                    <a:gd name="connsiteX2" fmla="*/ 144502 w 188191"/>
                    <a:gd name="connsiteY2" fmla="*/ 278011 h 976539"/>
                    <a:gd name="connsiteX3" fmla="*/ 188191 w 188191"/>
                    <a:gd name="connsiteY3" fmla="*/ 976538 h 976539"/>
                    <a:gd name="connsiteX4" fmla="*/ 87868 w 188191"/>
                    <a:gd name="connsiteY4" fmla="*/ 816127 h 976539"/>
                    <a:gd name="connsiteX0" fmla="*/ 32848 w 133171"/>
                    <a:gd name="connsiteY0" fmla="*/ 674219 h 834631"/>
                    <a:gd name="connsiteX1" fmla="*/ 0 w 133171"/>
                    <a:gd name="connsiteY1" fmla="*/ 1 h 834631"/>
                    <a:gd name="connsiteX2" fmla="*/ 89482 w 133171"/>
                    <a:gd name="connsiteY2" fmla="*/ 136103 h 834631"/>
                    <a:gd name="connsiteX3" fmla="*/ 133171 w 133171"/>
                    <a:gd name="connsiteY3" fmla="*/ 834630 h 834631"/>
                    <a:gd name="connsiteX4" fmla="*/ 32848 w 133171"/>
                    <a:gd name="connsiteY4" fmla="*/ 674219 h 834631"/>
                    <a:gd name="connsiteX0" fmla="*/ 32848 w 133171"/>
                    <a:gd name="connsiteY0" fmla="*/ 674219 h 834631"/>
                    <a:gd name="connsiteX1" fmla="*/ 0 w 133171"/>
                    <a:gd name="connsiteY1" fmla="*/ 1 h 834631"/>
                    <a:gd name="connsiteX2" fmla="*/ 97738 w 133171"/>
                    <a:gd name="connsiteY2" fmla="*/ 114843 h 834631"/>
                    <a:gd name="connsiteX3" fmla="*/ 133171 w 133171"/>
                    <a:gd name="connsiteY3" fmla="*/ 834630 h 834631"/>
                    <a:gd name="connsiteX4" fmla="*/ 32848 w 133171"/>
                    <a:gd name="connsiteY4" fmla="*/ 674219 h 834631"/>
                    <a:gd name="connsiteX0" fmla="*/ 36019 w 136342"/>
                    <a:gd name="connsiteY0" fmla="*/ 731496 h 891908"/>
                    <a:gd name="connsiteX1" fmla="*/ 0 w 136342"/>
                    <a:gd name="connsiteY1" fmla="*/ 1 h 891908"/>
                    <a:gd name="connsiteX2" fmla="*/ 100909 w 136342"/>
                    <a:gd name="connsiteY2" fmla="*/ 172120 h 891908"/>
                    <a:gd name="connsiteX3" fmla="*/ 136342 w 136342"/>
                    <a:gd name="connsiteY3" fmla="*/ 891907 h 891908"/>
                    <a:gd name="connsiteX4" fmla="*/ 36019 w 136342"/>
                    <a:gd name="connsiteY4" fmla="*/ 731496 h 8919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342" h="891908">
                      <a:moveTo>
                        <a:pt x="36019" y="731496"/>
                      </a:moveTo>
                      <a:lnTo>
                        <a:pt x="0" y="1"/>
                      </a:lnTo>
                      <a:lnTo>
                        <a:pt x="100909" y="172120"/>
                      </a:lnTo>
                      <a:lnTo>
                        <a:pt x="136342" y="891907"/>
                      </a:lnTo>
                      <a:lnTo>
                        <a:pt x="36019" y="731496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sp>
            <p:nvSpPr>
              <p:cNvPr id="115766" name="TextBox 12"/>
              <p:cNvSpPr txBox="1">
                <a:spLocks noChangeArrowheads="1"/>
              </p:cNvSpPr>
              <p:nvPr/>
            </p:nvSpPr>
            <p:spPr bwMode="auto">
              <a:xfrm>
                <a:off x="3621632" y="5775938"/>
                <a:ext cx="1493249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bg1"/>
                    </a:solidFill>
                    <a:latin typeface="Tahoma" panose="020B0604030504040204" pitchFamily="34" charset="0"/>
                  </a:rPr>
                  <a:t>ECN=</a:t>
                </a:r>
                <a:r>
                  <a:rPr lang="en-US" altLang="en-US" sz="1400">
                    <a:solidFill>
                      <a:srgbClr val="FF0000"/>
                    </a:solidFill>
                    <a:latin typeface="Tahoma" panose="020B0604030504040204" pitchFamily="34" charset="0"/>
                  </a:rPr>
                  <a:t>11</a:t>
                </a:r>
              </a:p>
            </p:txBody>
          </p:sp>
        </p:grpSp>
        <p:cxnSp>
          <p:nvCxnSpPr>
            <p:cNvPr id="115764" name="Straight Arrow Connector 286"/>
            <p:cNvCxnSpPr>
              <a:cxnSpLocks noChangeShapeType="1"/>
            </p:cNvCxnSpPr>
            <p:nvPr/>
          </p:nvCxnSpPr>
          <p:spPr bwMode="auto">
            <a:xfrm flipV="1">
              <a:off x="4483694" y="5949896"/>
              <a:ext cx="457353" cy="183765"/>
            </a:xfrm>
            <a:prstGeom prst="straightConnector1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2333625" y="4533900"/>
            <a:ext cx="3983038" cy="379413"/>
            <a:chOff x="2334273" y="4534486"/>
            <a:chExt cx="3981995" cy="378689"/>
          </a:xfrm>
        </p:grpSpPr>
        <p:grpSp>
          <p:nvGrpSpPr>
            <p:cNvPr id="115755" name="Group 27"/>
            <p:cNvGrpSpPr>
              <a:grpSpLocks/>
            </p:cNvGrpSpPr>
            <p:nvPr/>
          </p:nvGrpSpPr>
          <p:grpSpPr bwMode="auto">
            <a:xfrm>
              <a:off x="3508876" y="4534486"/>
              <a:ext cx="1493249" cy="307777"/>
              <a:chOff x="3508876" y="4414358"/>
              <a:chExt cx="1493249" cy="307777"/>
            </a:xfrm>
          </p:grpSpPr>
          <p:sp>
            <p:nvSpPr>
              <p:cNvPr id="298" name="Rectangle 297"/>
              <p:cNvSpPr/>
              <p:nvPr/>
            </p:nvSpPr>
            <p:spPr>
              <a:xfrm>
                <a:off x="3907074" y="4428619"/>
                <a:ext cx="736407" cy="194890"/>
              </a:xfrm>
              <a:prstGeom prst="rect">
                <a:avLst/>
              </a:prstGeom>
              <a:solidFill>
                <a:srgbClr val="008000"/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/>
              <a:lstStyle/>
              <a:p>
                <a:pPr algn="ctr">
                  <a:defRPr/>
                </a:pPr>
                <a:endParaRPr lang="en-US"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5759" name="Rectangle 298"/>
              <p:cNvSpPr>
                <a:spLocks noChangeArrowheads="1"/>
              </p:cNvSpPr>
              <p:nvPr/>
            </p:nvSpPr>
            <p:spPr bwMode="auto">
              <a:xfrm>
                <a:off x="3863891" y="4478563"/>
                <a:ext cx="737073" cy="196032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90"/>
                </a:solidFill>
                <a:miter lim="800000"/>
                <a:headEnd/>
                <a:tailEnd/>
              </a:ln>
            </p:spPr>
            <p:txBody>
              <a:bodyPr wrap="none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5760" name="Freeform 299"/>
              <p:cNvSpPr>
                <a:spLocks/>
              </p:cNvSpPr>
              <p:nvPr/>
            </p:nvSpPr>
            <p:spPr bwMode="auto">
              <a:xfrm>
                <a:off x="3859775" y="4425511"/>
                <a:ext cx="783947" cy="53534"/>
              </a:xfrm>
              <a:custGeom>
                <a:avLst/>
                <a:gdLst>
                  <a:gd name="T0" fmla="*/ 0 w 1223105"/>
                  <a:gd name="T1" fmla="*/ 5412 h 93730"/>
                  <a:gd name="T2" fmla="*/ 7604 w 1223105"/>
                  <a:gd name="T3" fmla="*/ 0 h 93730"/>
                  <a:gd name="T4" fmla="*/ 132306 w 1223105"/>
                  <a:gd name="T5" fmla="*/ 285 h 93730"/>
                  <a:gd name="T6" fmla="*/ 123688 w 1223105"/>
                  <a:gd name="T7" fmla="*/ 5697 h 93730"/>
                  <a:gd name="T8" fmla="*/ 0 w 1223105"/>
                  <a:gd name="T9" fmla="*/ 5412 h 937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23105" h="93730">
                    <a:moveTo>
                      <a:pt x="0" y="89042"/>
                    </a:moveTo>
                    <a:lnTo>
                      <a:pt x="70293" y="0"/>
                    </a:lnTo>
                    <a:lnTo>
                      <a:pt x="1223105" y="4687"/>
                    </a:lnTo>
                    <a:lnTo>
                      <a:pt x="1143439" y="93730"/>
                    </a:lnTo>
                    <a:lnTo>
                      <a:pt x="0" y="8904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solidFill>
                  <a:srgbClr val="00009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5761" name="Freeform 300"/>
              <p:cNvSpPr>
                <a:spLocks/>
              </p:cNvSpPr>
              <p:nvPr/>
            </p:nvSpPr>
            <p:spPr bwMode="auto">
              <a:xfrm rot="21211447" flipV="1">
                <a:off x="4579084" y="4434448"/>
                <a:ext cx="87388" cy="248479"/>
              </a:xfrm>
              <a:custGeom>
                <a:avLst/>
                <a:gdLst>
                  <a:gd name="T0" fmla="*/ 3896 w 136342"/>
                  <a:gd name="T1" fmla="*/ 1227 h 891908"/>
                  <a:gd name="T2" fmla="*/ 0 w 136342"/>
                  <a:gd name="T3" fmla="*/ 0 h 891908"/>
                  <a:gd name="T4" fmla="*/ 10915 w 136342"/>
                  <a:gd name="T5" fmla="*/ 289 h 891908"/>
                  <a:gd name="T6" fmla="*/ 14748 w 136342"/>
                  <a:gd name="T7" fmla="*/ 1497 h 891908"/>
                  <a:gd name="T8" fmla="*/ 3896 w 136342"/>
                  <a:gd name="T9" fmla="*/ 1227 h 8919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6342" h="891908">
                    <a:moveTo>
                      <a:pt x="36019" y="731496"/>
                    </a:moveTo>
                    <a:lnTo>
                      <a:pt x="0" y="1"/>
                    </a:lnTo>
                    <a:lnTo>
                      <a:pt x="100909" y="172120"/>
                    </a:lnTo>
                    <a:lnTo>
                      <a:pt x="136342" y="891907"/>
                    </a:lnTo>
                    <a:lnTo>
                      <a:pt x="36019" y="731496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solidFill>
                  <a:srgbClr val="00009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5762" name="TextBox 296"/>
              <p:cNvSpPr txBox="1">
                <a:spLocks noChangeArrowheads="1"/>
              </p:cNvSpPr>
              <p:nvPr/>
            </p:nvSpPr>
            <p:spPr bwMode="auto">
              <a:xfrm>
                <a:off x="3508876" y="4414358"/>
                <a:ext cx="1493249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bg1"/>
                    </a:solidFill>
                    <a:latin typeface="Tahoma" panose="020B0604030504040204" pitchFamily="34" charset="0"/>
                  </a:rPr>
                  <a:t>ECE=</a:t>
                </a:r>
                <a:r>
                  <a:rPr lang="en-US" altLang="en-US" sz="1400">
                    <a:solidFill>
                      <a:srgbClr val="FF0000"/>
                    </a:solidFill>
                    <a:latin typeface="Tahoma" panose="020B0604030504040204" pitchFamily="34" charset="0"/>
                  </a:rPr>
                  <a:t>1</a:t>
                </a:r>
              </a:p>
            </p:txBody>
          </p:sp>
        </p:grpSp>
        <p:cxnSp>
          <p:nvCxnSpPr>
            <p:cNvPr id="115756" name="Straight Arrow Connector 294"/>
            <p:cNvCxnSpPr>
              <a:cxnSpLocks noChangeShapeType="1"/>
            </p:cNvCxnSpPr>
            <p:nvPr/>
          </p:nvCxnSpPr>
          <p:spPr bwMode="auto">
            <a:xfrm flipH="1" flipV="1">
              <a:off x="3801047" y="4905427"/>
              <a:ext cx="697737" cy="7748"/>
            </a:xfrm>
            <a:prstGeom prst="straightConnector1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5757" name="Straight Arrow Connector 25"/>
            <p:cNvCxnSpPr>
              <a:cxnSpLocks noChangeShapeType="1"/>
            </p:cNvCxnSpPr>
            <p:nvPr/>
          </p:nvCxnSpPr>
          <p:spPr bwMode="auto">
            <a:xfrm flipH="1">
              <a:off x="2334273" y="4839428"/>
              <a:ext cx="3981995" cy="0"/>
            </a:xfrm>
            <a:prstGeom prst="straightConnector1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901700" y="6161088"/>
            <a:ext cx="1160463" cy="461962"/>
            <a:chOff x="902416" y="6160831"/>
            <a:chExt cx="1160369" cy="462226"/>
          </a:xfrm>
        </p:grpSpPr>
        <p:sp>
          <p:nvSpPr>
            <p:cNvPr id="115753" name="TextBox 29"/>
            <p:cNvSpPr txBox="1">
              <a:spLocks noChangeArrowheads="1"/>
            </p:cNvSpPr>
            <p:nvPr/>
          </p:nvSpPr>
          <p:spPr bwMode="auto">
            <a:xfrm>
              <a:off x="902416" y="6315280"/>
              <a:ext cx="116036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IP datagram</a:t>
              </a:r>
            </a:p>
          </p:txBody>
        </p:sp>
        <p:cxnSp>
          <p:nvCxnSpPr>
            <p:cNvPr id="115754" name="Straight Connector 31"/>
            <p:cNvCxnSpPr>
              <a:cxnSpLocks noChangeShapeType="1"/>
            </p:cNvCxnSpPr>
            <p:nvPr/>
          </p:nvCxnSpPr>
          <p:spPr bwMode="auto">
            <a:xfrm flipH="1">
              <a:off x="1785033" y="6160831"/>
              <a:ext cx="274620" cy="240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4532313" y="3995738"/>
            <a:ext cx="1620837" cy="515937"/>
            <a:chOff x="4531899" y="3996483"/>
            <a:chExt cx="1620957" cy="514832"/>
          </a:xfrm>
        </p:grpSpPr>
        <p:sp>
          <p:nvSpPr>
            <p:cNvPr id="115751" name="TextBox 312"/>
            <p:cNvSpPr txBox="1">
              <a:spLocks noChangeArrowheads="1"/>
            </p:cNvSpPr>
            <p:nvPr/>
          </p:nvSpPr>
          <p:spPr bwMode="auto">
            <a:xfrm>
              <a:off x="4531899" y="3996483"/>
              <a:ext cx="162095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TCP ACK segment</a:t>
              </a:r>
            </a:p>
          </p:txBody>
        </p:sp>
        <p:cxnSp>
          <p:nvCxnSpPr>
            <p:cNvPr id="115752" name="Straight Connector 313"/>
            <p:cNvCxnSpPr>
              <a:cxnSpLocks noChangeShapeType="1"/>
            </p:cNvCxnSpPr>
            <p:nvPr/>
          </p:nvCxnSpPr>
          <p:spPr bwMode="auto">
            <a:xfrm flipH="1">
              <a:off x="4632144" y="4271060"/>
              <a:ext cx="274620" cy="240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167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79A94F9-29B2-4998-8E68-5EC1323F2E24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16740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8" y="90487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5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3" y="188913"/>
            <a:ext cx="7772400" cy="98107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3: summary</a:t>
            </a:r>
          </a:p>
        </p:txBody>
      </p:sp>
      <p:sp>
        <p:nvSpPr>
          <p:cNvPr id="1126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33413" y="1360488"/>
            <a:ext cx="4398962" cy="395287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dirty="0">
                <a:ea typeface="ＭＳ Ｐゴシック" charset="0"/>
                <a:cs typeface="+mn-cs"/>
              </a:rPr>
              <a:t>principles behind transport layer services:</a:t>
            </a:r>
          </a:p>
          <a:p>
            <a:pPr lvl="1">
              <a:buFont typeface="Arial"/>
              <a:buChar char="•"/>
              <a:defRPr/>
            </a:pPr>
            <a:r>
              <a:rPr lang="en-US" sz="2800" dirty="0">
                <a:ea typeface="ＭＳ Ｐゴシック" charset="0"/>
              </a:rPr>
              <a:t>multiplexing, </a:t>
            </a:r>
            <a:r>
              <a:rPr lang="en-US" sz="2800" dirty="0" err="1">
                <a:ea typeface="ＭＳ Ｐゴシック" charset="0"/>
              </a:rPr>
              <a:t>demultiplexing</a:t>
            </a:r>
            <a:endParaRPr lang="en-US" sz="2800" dirty="0">
              <a:ea typeface="ＭＳ Ｐゴシック" charset="0"/>
            </a:endParaRPr>
          </a:p>
          <a:p>
            <a:pPr lvl="1">
              <a:buFont typeface="Arial"/>
              <a:buChar char="•"/>
              <a:defRPr/>
            </a:pPr>
            <a:r>
              <a:rPr lang="en-US" sz="2800" dirty="0">
                <a:ea typeface="ＭＳ Ｐゴシック" charset="0"/>
              </a:rPr>
              <a:t>reliable data transfer</a:t>
            </a:r>
          </a:p>
          <a:p>
            <a:pPr lvl="1">
              <a:buFont typeface="Arial"/>
              <a:buChar char="•"/>
              <a:defRPr/>
            </a:pPr>
            <a:r>
              <a:rPr lang="en-US" sz="2800" dirty="0">
                <a:ea typeface="ＭＳ Ｐゴシック" charset="0"/>
              </a:rPr>
              <a:t>flow control</a:t>
            </a:r>
          </a:p>
          <a:p>
            <a:pPr lvl="1">
              <a:buFont typeface="Arial"/>
              <a:buChar char="•"/>
              <a:defRPr/>
            </a:pPr>
            <a:r>
              <a:rPr lang="en-US" sz="2800" dirty="0">
                <a:ea typeface="ＭＳ Ｐゴシック" charset="0"/>
              </a:rPr>
              <a:t>congestion control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ea typeface="ＭＳ Ｐゴシック" charset="0"/>
                <a:cs typeface="+mn-cs"/>
              </a:rPr>
              <a:t>instantiation, implementation in the Internet</a:t>
            </a:r>
          </a:p>
          <a:p>
            <a:pPr lvl="1">
              <a:buFont typeface="Arial"/>
              <a:buChar char="•"/>
              <a:defRPr/>
            </a:pPr>
            <a:r>
              <a:rPr lang="en-US" dirty="0">
                <a:ea typeface="ＭＳ Ｐゴシック" charset="0"/>
              </a:rPr>
              <a:t>UDP</a:t>
            </a:r>
          </a:p>
          <a:p>
            <a:pPr lvl="1">
              <a:buFont typeface="Arial"/>
              <a:buChar char="•"/>
              <a:defRPr/>
            </a:pPr>
            <a:r>
              <a:rPr lang="en-US" dirty="0">
                <a:ea typeface="ＭＳ Ｐゴシック" charset="0"/>
              </a:rPr>
              <a:t>TCP</a:t>
            </a:r>
          </a:p>
        </p:txBody>
      </p:sp>
      <p:sp>
        <p:nvSpPr>
          <p:cNvPr id="11674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78463" y="1839913"/>
            <a:ext cx="3333750" cy="43211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smtClean="0">
                <a:solidFill>
                  <a:srgbClr val="CC0000"/>
                </a:solidFill>
              </a:rPr>
              <a:t>next:</a:t>
            </a:r>
            <a:endParaRPr lang="en-US" altLang="en-US" smtClean="0">
              <a:solidFill>
                <a:srgbClr val="CC0000"/>
              </a:solidFill>
            </a:endParaRPr>
          </a:p>
          <a:p>
            <a:r>
              <a:rPr lang="en-US" altLang="en-US" smtClean="0"/>
              <a:t>leaving the network </a:t>
            </a:r>
            <a:r>
              <a:rPr lang="ja-JP" altLang="en-US" smtClean="0"/>
              <a:t>“</a:t>
            </a:r>
            <a:r>
              <a:rPr lang="en-US" altLang="ja-JP" smtClean="0"/>
              <a:t>edge</a:t>
            </a:r>
            <a:r>
              <a:rPr lang="ja-JP" altLang="en-US" smtClean="0"/>
              <a:t>”</a:t>
            </a:r>
            <a:r>
              <a:rPr lang="en-US" altLang="ja-JP" smtClean="0"/>
              <a:t> (application, transport layers)</a:t>
            </a:r>
          </a:p>
          <a:p>
            <a:r>
              <a:rPr lang="en-US" altLang="en-US" smtClean="0"/>
              <a:t>into the network </a:t>
            </a:r>
            <a:r>
              <a:rPr lang="ja-JP" altLang="en-US" smtClean="0"/>
              <a:t>“</a:t>
            </a:r>
            <a:r>
              <a:rPr lang="en-US" altLang="ja-JP" smtClean="0"/>
              <a:t>core</a:t>
            </a:r>
            <a:r>
              <a:rPr lang="ja-JP" altLang="en-US" smtClean="0"/>
              <a:t>”</a:t>
            </a:r>
            <a:endParaRPr lang="en-US" altLang="ja-JP" smtClean="0"/>
          </a:p>
          <a:p>
            <a:r>
              <a:rPr lang="en-US" altLang="en-US" smtClean="0"/>
              <a:t>two network layer chapters:</a:t>
            </a:r>
          </a:p>
          <a:p>
            <a:pPr lvl="1"/>
            <a:r>
              <a:rPr lang="en-US" altLang="en-US" smtClean="0"/>
              <a:t>data plane</a:t>
            </a:r>
          </a:p>
          <a:p>
            <a:pPr lvl="1"/>
            <a:r>
              <a:rPr lang="en-US" altLang="en-US" smtClean="0"/>
              <a:t>control plane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421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7EEF6F7B-5612-4C83-919E-8D6F24F9D01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94212" name="Freeform 9"/>
          <p:cNvSpPr>
            <a:spLocks/>
          </p:cNvSpPr>
          <p:nvPr/>
        </p:nvSpPr>
        <p:spPr bwMode="auto">
          <a:xfrm flipH="1">
            <a:off x="4232275" y="1647825"/>
            <a:ext cx="250825" cy="9302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DDDDDD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4213" name="Group 124"/>
          <p:cNvGrpSpPr>
            <a:grpSpLocks/>
          </p:cNvGrpSpPr>
          <p:nvPr/>
        </p:nvGrpSpPr>
        <p:grpSpPr bwMode="auto">
          <a:xfrm>
            <a:off x="3898900" y="2344738"/>
            <a:ext cx="525463" cy="434975"/>
            <a:chOff x="-44" y="1473"/>
            <a:chExt cx="981" cy="1105"/>
          </a:xfrm>
        </p:grpSpPr>
        <p:pic>
          <p:nvPicPr>
            <p:cNvPr id="94385" name="Picture 12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4386" name="Freeform 12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94214" name="Picture 12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5" name="Freeform 3"/>
          <p:cNvSpPr>
            <a:spLocks/>
          </p:cNvSpPr>
          <p:nvPr/>
        </p:nvSpPr>
        <p:spPr bwMode="auto">
          <a:xfrm>
            <a:off x="8216900" y="2840038"/>
            <a:ext cx="250825" cy="9302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6" name="Freeform 6"/>
          <p:cNvSpPr>
            <a:spLocks/>
          </p:cNvSpPr>
          <p:nvPr/>
        </p:nvSpPr>
        <p:spPr bwMode="auto">
          <a:xfrm>
            <a:off x="8593138" y="1858963"/>
            <a:ext cx="250825" cy="9302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7" name="Freeform 12"/>
          <p:cNvSpPr>
            <a:spLocks/>
          </p:cNvSpPr>
          <p:nvPr/>
        </p:nvSpPr>
        <p:spPr bwMode="auto">
          <a:xfrm flipH="1">
            <a:off x="3357563" y="2589213"/>
            <a:ext cx="250825" cy="9302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4" name="Rectangle 14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Causes/costs of congestion: scenario 1</a:t>
            </a:r>
            <a:r>
              <a:rPr lang="en-US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88075" name="Rectangle 15"/>
          <p:cNvSpPr>
            <a:spLocks noGrp="1" noChangeArrowheads="1"/>
          </p:cNvSpPr>
          <p:nvPr>
            <p:ph type="body" sz="half" idx="1"/>
          </p:nvPr>
        </p:nvSpPr>
        <p:spPr>
          <a:xfrm>
            <a:off x="247650" y="1514475"/>
            <a:ext cx="3152775" cy="1938338"/>
          </a:xfrm>
        </p:spPr>
        <p:txBody>
          <a:bodyPr/>
          <a:lstStyle/>
          <a:p>
            <a:pPr marL="223838" indent="-223838">
              <a:buFont typeface="Wingdings" charset="2"/>
              <a:buChar char="§"/>
              <a:defRPr/>
            </a:pPr>
            <a:r>
              <a:rPr lang="en-US" sz="2000" dirty="0">
                <a:ea typeface="ＭＳ Ｐゴシック" charset="0"/>
                <a:cs typeface="+mn-cs"/>
              </a:rPr>
              <a:t>two senders, two receivers</a:t>
            </a:r>
          </a:p>
          <a:p>
            <a:pPr marL="223838" indent="-223838">
              <a:buFont typeface="Wingdings" charset="2"/>
              <a:buChar char="§"/>
              <a:defRPr/>
            </a:pPr>
            <a:r>
              <a:rPr lang="en-US" sz="2000" dirty="0">
                <a:ea typeface="ＭＳ Ｐゴシック" charset="0"/>
                <a:cs typeface="+mn-cs"/>
              </a:rPr>
              <a:t>one router, infinite buffers </a:t>
            </a:r>
          </a:p>
          <a:p>
            <a:pPr marL="223838" indent="-223838">
              <a:buFont typeface="Wingdings" charset="2"/>
              <a:buChar char="§"/>
              <a:defRPr/>
            </a:pPr>
            <a:r>
              <a:rPr lang="en-US" sz="2000" dirty="0">
                <a:ea typeface="ＭＳ Ｐゴシック" charset="0"/>
                <a:cs typeface="+mn-cs"/>
              </a:rPr>
              <a:t>output link capacity: R</a:t>
            </a:r>
          </a:p>
          <a:p>
            <a:pPr marL="223838" indent="-223838">
              <a:buFont typeface="Wingdings" charset="2"/>
              <a:buChar char="§"/>
              <a:defRPr/>
            </a:pPr>
            <a:r>
              <a:rPr lang="en-US" sz="2000" dirty="0">
                <a:ea typeface="ＭＳ Ｐゴシック" charset="0"/>
                <a:cs typeface="+mn-cs"/>
              </a:rPr>
              <a:t>no retransmission</a:t>
            </a:r>
          </a:p>
          <a:p>
            <a:pPr>
              <a:buFont typeface="Wingdings" charset="2"/>
              <a:buChar char="§"/>
              <a:defRPr/>
            </a:pPr>
            <a:endParaRPr lang="en-US" sz="2400" dirty="0">
              <a:ea typeface="ＭＳ Ｐゴシック" charset="0"/>
              <a:cs typeface="+mn-cs"/>
            </a:endParaRPr>
          </a:p>
        </p:txBody>
      </p:sp>
      <p:sp>
        <p:nvSpPr>
          <p:cNvPr id="88076" name="Rectangle 16"/>
          <p:cNvSpPr>
            <a:spLocks noGrp="1" noChangeArrowheads="1"/>
          </p:cNvSpPr>
          <p:nvPr>
            <p:ph type="body" sz="half" idx="2"/>
          </p:nvPr>
        </p:nvSpPr>
        <p:spPr>
          <a:xfrm>
            <a:off x="1430338" y="5802313"/>
            <a:ext cx="3297237" cy="7842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000">
                <a:ea typeface="ＭＳ Ｐゴシック" charset="0"/>
                <a:cs typeface="+mn-cs"/>
              </a:rPr>
              <a:t>maximum per-connection throughput: R/2</a:t>
            </a:r>
          </a:p>
        </p:txBody>
      </p:sp>
      <p:sp>
        <p:nvSpPr>
          <p:cNvPr id="94221" name="Oval 18"/>
          <p:cNvSpPr>
            <a:spLocks noChangeArrowheads="1"/>
          </p:cNvSpPr>
          <p:nvPr/>
        </p:nvSpPr>
        <p:spPr bwMode="auto">
          <a:xfrm>
            <a:off x="5635625" y="3087688"/>
            <a:ext cx="1063625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4222" name="Line 19"/>
          <p:cNvSpPr>
            <a:spLocks noChangeShapeType="1"/>
          </p:cNvSpPr>
          <p:nvPr/>
        </p:nvSpPr>
        <p:spPr bwMode="auto">
          <a:xfrm>
            <a:off x="5635625" y="3068638"/>
            <a:ext cx="0" cy="146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23" name="Line 20"/>
          <p:cNvSpPr>
            <a:spLocks noChangeShapeType="1"/>
          </p:cNvSpPr>
          <p:nvPr/>
        </p:nvSpPr>
        <p:spPr bwMode="auto">
          <a:xfrm>
            <a:off x="6699250" y="3068638"/>
            <a:ext cx="0" cy="1460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24" name="Rectangle 21"/>
          <p:cNvSpPr>
            <a:spLocks noChangeArrowheads="1"/>
          </p:cNvSpPr>
          <p:nvPr/>
        </p:nvSpPr>
        <p:spPr bwMode="auto">
          <a:xfrm>
            <a:off x="5635625" y="3068638"/>
            <a:ext cx="252413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4225" name="Rectangle 22"/>
          <p:cNvSpPr>
            <a:spLocks noChangeArrowheads="1"/>
          </p:cNvSpPr>
          <p:nvPr/>
        </p:nvSpPr>
        <p:spPr bwMode="auto">
          <a:xfrm>
            <a:off x="6376988" y="3059113"/>
            <a:ext cx="32226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4226" name="Oval 23"/>
          <p:cNvSpPr>
            <a:spLocks noChangeArrowheads="1"/>
          </p:cNvSpPr>
          <p:nvPr/>
        </p:nvSpPr>
        <p:spPr bwMode="auto">
          <a:xfrm>
            <a:off x="5624513" y="2900363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94227" name="Group 24"/>
          <p:cNvGrpSpPr>
            <a:grpSpLocks/>
          </p:cNvGrpSpPr>
          <p:nvPr/>
        </p:nvGrpSpPr>
        <p:grpSpPr bwMode="auto">
          <a:xfrm>
            <a:off x="5881688" y="2959100"/>
            <a:ext cx="527050" cy="160338"/>
            <a:chOff x="2848" y="848"/>
            <a:chExt cx="140" cy="98"/>
          </a:xfrm>
        </p:grpSpPr>
        <p:sp>
          <p:nvSpPr>
            <p:cNvPr id="94382" name="Line 2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383" name="Line 2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384" name="Line 2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4228" name="Group 28"/>
          <p:cNvGrpSpPr>
            <a:grpSpLocks/>
          </p:cNvGrpSpPr>
          <p:nvPr/>
        </p:nvGrpSpPr>
        <p:grpSpPr bwMode="auto">
          <a:xfrm flipV="1">
            <a:off x="5881688" y="2957513"/>
            <a:ext cx="527050" cy="158750"/>
            <a:chOff x="2848" y="848"/>
            <a:chExt cx="140" cy="98"/>
          </a:xfrm>
        </p:grpSpPr>
        <p:sp>
          <p:nvSpPr>
            <p:cNvPr id="94379" name="Line 2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380" name="Line 3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381" name="Line 3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4229" name="Text Box 32"/>
          <p:cNvSpPr txBox="1">
            <a:spLocks noChangeArrowheads="1"/>
          </p:cNvSpPr>
          <p:nvPr/>
        </p:nvSpPr>
        <p:spPr bwMode="auto">
          <a:xfrm>
            <a:off x="5881688" y="2178050"/>
            <a:ext cx="1423987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unlimited shared output link buffers</a:t>
            </a:r>
          </a:p>
        </p:txBody>
      </p:sp>
      <p:sp>
        <p:nvSpPr>
          <p:cNvPr id="94230" name="Line 33"/>
          <p:cNvSpPr>
            <a:spLocks noChangeShapeType="1"/>
          </p:cNvSpPr>
          <p:nvPr/>
        </p:nvSpPr>
        <p:spPr bwMode="auto">
          <a:xfrm flipH="1">
            <a:off x="4519613" y="2722563"/>
            <a:ext cx="923925" cy="866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1" name="Line 34"/>
          <p:cNvSpPr>
            <a:spLocks noChangeShapeType="1"/>
          </p:cNvSpPr>
          <p:nvPr/>
        </p:nvSpPr>
        <p:spPr bwMode="auto">
          <a:xfrm flipH="1">
            <a:off x="5005388" y="2722563"/>
            <a:ext cx="4381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4232" name="Group 35"/>
          <p:cNvGrpSpPr>
            <a:grpSpLocks/>
          </p:cNvGrpSpPr>
          <p:nvPr/>
        </p:nvGrpSpPr>
        <p:grpSpPr bwMode="auto">
          <a:xfrm>
            <a:off x="4459288" y="1703388"/>
            <a:ext cx="650875" cy="904875"/>
            <a:chOff x="12762" y="10336"/>
            <a:chExt cx="1027" cy="1700"/>
          </a:xfrm>
        </p:grpSpPr>
        <p:sp>
          <p:nvSpPr>
            <p:cNvPr id="94373" name="Rectangle 36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4374" name="Rectangle 37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4375" name="Line 38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76" name="Line 39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77" name="Line 40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78" name="Line 41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33" name="Text Box 42"/>
          <p:cNvSpPr txBox="1">
            <a:spLocks noChangeArrowheads="1"/>
          </p:cNvSpPr>
          <p:nvPr/>
        </p:nvSpPr>
        <p:spPr bwMode="auto">
          <a:xfrm>
            <a:off x="3784600" y="1863725"/>
            <a:ext cx="6334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chemeClr val="tx2"/>
                </a:solidFill>
                <a:latin typeface="Arial" panose="020B0604020202020204" pitchFamily="34" charset="0"/>
              </a:rPr>
              <a:t>Host A</a:t>
            </a: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4234" name="Text Box 43"/>
          <p:cNvSpPr txBox="1">
            <a:spLocks noChangeArrowheads="1"/>
          </p:cNvSpPr>
          <p:nvPr/>
        </p:nvSpPr>
        <p:spPr bwMode="auto">
          <a:xfrm>
            <a:off x="3054350" y="1136650"/>
            <a:ext cx="21320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original data: </a:t>
            </a:r>
            <a:r>
              <a:rPr lang="en-US" altLang="en-US" sz="2400">
                <a:solidFill>
                  <a:srgbClr val="CC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400" baseline="-25000">
                <a:solidFill>
                  <a:srgbClr val="CC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endParaRPr lang="en-US" altLang="en-US" sz="16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94235" name="Line 44"/>
          <p:cNvSpPr>
            <a:spLocks noChangeShapeType="1"/>
          </p:cNvSpPr>
          <p:nvPr/>
        </p:nvSpPr>
        <p:spPr bwMode="auto">
          <a:xfrm flipH="1">
            <a:off x="4081463" y="3579813"/>
            <a:ext cx="4381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4236" name="Group 45"/>
          <p:cNvGrpSpPr>
            <a:grpSpLocks/>
          </p:cNvGrpSpPr>
          <p:nvPr/>
        </p:nvGrpSpPr>
        <p:grpSpPr bwMode="auto">
          <a:xfrm>
            <a:off x="3602038" y="2598738"/>
            <a:ext cx="650875" cy="904875"/>
            <a:chOff x="12762" y="10336"/>
            <a:chExt cx="1027" cy="1700"/>
          </a:xfrm>
        </p:grpSpPr>
        <p:sp>
          <p:nvSpPr>
            <p:cNvPr id="94367" name="Rectangle 46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4368" name="Rectangle 47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4369" name="Line 48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70" name="Line 49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71" name="Line 50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72" name="Line 51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37" name="Text Box 52"/>
          <p:cNvSpPr txBox="1">
            <a:spLocks noChangeArrowheads="1"/>
          </p:cNvSpPr>
          <p:nvPr/>
        </p:nvSpPr>
        <p:spPr bwMode="auto">
          <a:xfrm>
            <a:off x="2701925" y="3413125"/>
            <a:ext cx="6334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4238" name="Line 53"/>
          <p:cNvSpPr>
            <a:spLocks noChangeShapeType="1"/>
          </p:cNvSpPr>
          <p:nvPr/>
        </p:nvSpPr>
        <p:spPr bwMode="auto">
          <a:xfrm flipH="1">
            <a:off x="5005388" y="3122613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9" name="Line 54"/>
          <p:cNvSpPr>
            <a:spLocks noChangeShapeType="1"/>
          </p:cNvSpPr>
          <p:nvPr/>
        </p:nvSpPr>
        <p:spPr bwMode="auto">
          <a:xfrm flipH="1">
            <a:off x="6624638" y="3122613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0" name="Line 55"/>
          <p:cNvSpPr>
            <a:spLocks noChangeShapeType="1"/>
          </p:cNvSpPr>
          <p:nvPr/>
        </p:nvSpPr>
        <p:spPr bwMode="auto">
          <a:xfrm flipH="1">
            <a:off x="6748463" y="2722563"/>
            <a:ext cx="923925" cy="866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1" name="Line 57"/>
          <p:cNvSpPr>
            <a:spLocks noChangeShapeType="1"/>
          </p:cNvSpPr>
          <p:nvPr/>
        </p:nvSpPr>
        <p:spPr bwMode="auto">
          <a:xfrm flipH="1">
            <a:off x="7642225" y="2732088"/>
            <a:ext cx="4397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4242" name="Group 58"/>
          <p:cNvGrpSpPr>
            <a:grpSpLocks/>
          </p:cNvGrpSpPr>
          <p:nvPr/>
        </p:nvGrpSpPr>
        <p:grpSpPr bwMode="auto">
          <a:xfrm>
            <a:off x="7954963" y="1808163"/>
            <a:ext cx="650875" cy="904875"/>
            <a:chOff x="12762" y="10336"/>
            <a:chExt cx="1027" cy="1700"/>
          </a:xfrm>
        </p:grpSpPr>
        <p:sp>
          <p:nvSpPr>
            <p:cNvPr id="94361" name="Rectangle 5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4362" name="Rectangle 6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4363" name="Line 6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64" name="Line 6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65" name="Line 6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66" name="Line 6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4243" name="Group 65"/>
          <p:cNvGrpSpPr>
            <a:grpSpLocks/>
          </p:cNvGrpSpPr>
          <p:nvPr/>
        </p:nvGrpSpPr>
        <p:grpSpPr bwMode="auto">
          <a:xfrm>
            <a:off x="7573963" y="2825750"/>
            <a:ext cx="650875" cy="906463"/>
            <a:chOff x="12762" y="10336"/>
            <a:chExt cx="1027" cy="1700"/>
          </a:xfrm>
        </p:grpSpPr>
        <p:sp>
          <p:nvSpPr>
            <p:cNvPr id="94355" name="Rectangle 66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4356" name="Rectangle 67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4357" name="Line 68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8" name="Line 69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9" name="Line 70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60" name="Line 71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44" name="Oval 72"/>
          <p:cNvSpPr>
            <a:spLocks noChangeArrowheads="1"/>
          </p:cNvSpPr>
          <p:nvPr/>
        </p:nvSpPr>
        <p:spPr bwMode="auto">
          <a:xfrm>
            <a:off x="4795838" y="1760538"/>
            <a:ext cx="92075" cy="90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4245" name="Oval 73"/>
          <p:cNvSpPr>
            <a:spLocks noChangeArrowheads="1"/>
          </p:cNvSpPr>
          <p:nvPr/>
        </p:nvSpPr>
        <p:spPr bwMode="auto">
          <a:xfrm>
            <a:off x="3852863" y="2636838"/>
            <a:ext cx="92075" cy="90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4246" name="Line 74"/>
          <p:cNvSpPr>
            <a:spLocks noChangeShapeType="1"/>
          </p:cNvSpPr>
          <p:nvPr/>
        </p:nvSpPr>
        <p:spPr bwMode="auto">
          <a:xfrm>
            <a:off x="4370388" y="1539875"/>
            <a:ext cx="369887" cy="252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7" name="Text Box 75"/>
          <p:cNvSpPr txBox="1">
            <a:spLocks noChangeArrowheads="1"/>
          </p:cNvSpPr>
          <p:nvPr/>
        </p:nvSpPr>
        <p:spPr bwMode="auto">
          <a:xfrm>
            <a:off x="6827838" y="1217613"/>
            <a:ext cx="1790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throughput:</a:t>
            </a:r>
            <a:r>
              <a:rPr lang="en-US" altLang="en-US" sz="2400">
                <a:solidFill>
                  <a:srgbClr val="FF0000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2400">
                <a:solidFill>
                  <a:srgbClr val="CC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400" baseline="-25000">
                <a:solidFill>
                  <a:srgbClr val="CC0000"/>
                </a:solidFill>
                <a:latin typeface="Arial" panose="020B0604020202020204" pitchFamily="34" charset="0"/>
              </a:rPr>
              <a:t>out</a:t>
            </a:r>
            <a:endParaRPr lang="en-US" altLang="en-US" sz="2400">
              <a:solidFill>
                <a:srgbClr val="CC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4248" name="Line 76"/>
          <p:cNvSpPr>
            <a:spLocks noChangeShapeType="1"/>
          </p:cNvSpPr>
          <p:nvPr/>
        </p:nvSpPr>
        <p:spPr bwMode="auto">
          <a:xfrm>
            <a:off x="7672388" y="1627188"/>
            <a:ext cx="528637" cy="241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9" name="Line 77"/>
          <p:cNvSpPr>
            <a:spLocks noChangeShapeType="1"/>
          </p:cNvSpPr>
          <p:nvPr/>
        </p:nvSpPr>
        <p:spPr bwMode="auto">
          <a:xfrm flipH="1">
            <a:off x="6424613" y="2598738"/>
            <a:ext cx="333375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4250" name="Group 78"/>
          <p:cNvGrpSpPr>
            <a:grpSpLocks/>
          </p:cNvGrpSpPr>
          <p:nvPr/>
        </p:nvGrpSpPr>
        <p:grpSpPr bwMode="auto">
          <a:xfrm>
            <a:off x="5995988" y="2989263"/>
            <a:ext cx="673100" cy="266700"/>
            <a:chOff x="10808" y="10250"/>
            <a:chExt cx="1018" cy="403"/>
          </a:xfrm>
        </p:grpSpPr>
        <p:sp>
          <p:nvSpPr>
            <p:cNvPr id="94344" name="Rectangle 79"/>
            <p:cNvSpPr>
              <a:spLocks noChangeArrowheads="1"/>
            </p:cNvSpPr>
            <p:nvPr/>
          </p:nvSpPr>
          <p:spPr bwMode="auto">
            <a:xfrm>
              <a:off x="10832" y="10250"/>
              <a:ext cx="994" cy="403"/>
            </a:xfrm>
            <a:prstGeom prst="rect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4345" name="Freeform 80"/>
            <p:cNvSpPr>
              <a:spLocks/>
            </p:cNvSpPr>
            <p:nvPr/>
          </p:nvSpPr>
          <p:spPr bwMode="auto">
            <a:xfrm>
              <a:off x="11198" y="10272"/>
              <a:ext cx="610" cy="374"/>
            </a:xfrm>
            <a:custGeom>
              <a:avLst/>
              <a:gdLst>
                <a:gd name="T0" fmla="*/ 0 w 855"/>
                <a:gd name="T1" fmla="*/ 0 h 390"/>
                <a:gd name="T2" fmla="*/ 21 w 855"/>
                <a:gd name="T3" fmla="*/ 0 h 390"/>
                <a:gd name="T4" fmla="*/ 21 w 855"/>
                <a:gd name="T5" fmla="*/ 246 h 390"/>
                <a:gd name="T6" fmla="*/ 1 w 855"/>
                <a:gd name="T7" fmla="*/ 246 h 3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55" h="390">
                  <a:moveTo>
                    <a:pt x="0" y="0"/>
                  </a:moveTo>
                  <a:lnTo>
                    <a:pt x="855" y="0"/>
                  </a:lnTo>
                  <a:lnTo>
                    <a:pt x="855" y="390"/>
                  </a:lnTo>
                  <a:lnTo>
                    <a:pt x="45" y="39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46" name="Line 81"/>
            <p:cNvSpPr>
              <a:spLocks noChangeShapeType="1"/>
            </p:cNvSpPr>
            <p:nvPr/>
          </p:nvSpPr>
          <p:spPr bwMode="auto">
            <a:xfrm>
              <a:off x="10808" y="10272"/>
              <a:ext cx="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47" name="Line 82"/>
            <p:cNvSpPr>
              <a:spLocks noChangeShapeType="1"/>
            </p:cNvSpPr>
            <p:nvPr/>
          </p:nvSpPr>
          <p:spPr bwMode="auto">
            <a:xfrm>
              <a:off x="10830" y="10646"/>
              <a:ext cx="38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48" name="Line 83"/>
            <p:cNvSpPr>
              <a:spLocks noChangeShapeType="1"/>
            </p:cNvSpPr>
            <p:nvPr/>
          </p:nvSpPr>
          <p:spPr bwMode="auto">
            <a:xfrm>
              <a:off x="11744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49" name="Line 84"/>
            <p:cNvSpPr>
              <a:spLocks noChangeShapeType="1"/>
            </p:cNvSpPr>
            <p:nvPr/>
          </p:nvSpPr>
          <p:spPr bwMode="auto">
            <a:xfrm>
              <a:off x="11679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0" name="Line 85"/>
            <p:cNvSpPr>
              <a:spLocks noChangeShapeType="1"/>
            </p:cNvSpPr>
            <p:nvPr/>
          </p:nvSpPr>
          <p:spPr bwMode="auto">
            <a:xfrm>
              <a:off x="11614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1" name="Line 86"/>
            <p:cNvSpPr>
              <a:spLocks noChangeShapeType="1"/>
            </p:cNvSpPr>
            <p:nvPr/>
          </p:nvSpPr>
          <p:spPr bwMode="auto">
            <a:xfrm>
              <a:off x="11549" y="1032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2" name="Line 87"/>
            <p:cNvSpPr>
              <a:spLocks noChangeShapeType="1"/>
            </p:cNvSpPr>
            <p:nvPr/>
          </p:nvSpPr>
          <p:spPr bwMode="auto">
            <a:xfrm>
              <a:off x="11484" y="10322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3" name="Line 88"/>
            <p:cNvSpPr>
              <a:spLocks noChangeShapeType="1"/>
            </p:cNvSpPr>
            <p:nvPr/>
          </p:nvSpPr>
          <p:spPr bwMode="auto">
            <a:xfrm>
              <a:off x="11418" y="10322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4" name="Line 89"/>
            <p:cNvSpPr>
              <a:spLocks noChangeShapeType="1"/>
            </p:cNvSpPr>
            <p:nvPr/>
          </p:nvSpPr>
          <p:spPr bwMode="auto">
            <a:xfrm>
              <a:off x="10909" y="10452"/>
              <a:ext cx="417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51" name="Freeform 90"/>
          <p:cNvSpPr>
            <a:spLocks/>
          </p:cNvSpPr>
          <p:nvPr/>
        </p:nvSpPr>
        <p:spPr bwMode="auto">
          <a:xfrm>
            <a:off x="3900488" y="2713038"/>
            <a:ext cx="3952875" cy="952500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52" name="Freeform 91"/>
          <p:cNvSpPr>
            <a:spLocks/>
          </p:cNvSpPr>
          <p:nvPr/>
        </p:nvSpPr>
        <p:spPr bwMode="auto">
          <a:xfrm>
            <a:off x="4843463" y="1808163"/>
            <a:ext cx="3429000" cy="1276350"/>
          </a:xfrm>
          <a:custGeom>
            <a:avLst/>
            <a:gdLst>
              <a:gd name="T0" fmla="*/ 0 w 2160"/>
              <a:gd name="T1" fmla="*/ 0 h 804"/>
              <a:gd name="T2" fmla="*/ 0 w 2160"/>
              <a:gd name="T3" fmla="*/ 2147483646 h 804"/>
              <a:gd name="T4" fmla="*/ 2147483646 w 2160"/>
              <a:gd name="T5" fmla="*/ 2147483646 h 804"/>
              <a:gd name="T6" fmla="*/ 2147483646 w 2160"/>
              <a:gd name="T7" fmla="*/ 2147483646 h 804"/>
              <a:gd name="T8" fmla="*/ 2147483646 w 2160"/>
              <a:gd name="T9" fmla="*/ 2147483646 h 804"/>
              <a:gd name="T10" fmla="*/ 2147483646 w 2160"/>
              <a:gd name="T11" fmla="*/ 2147483646 h 804"/>
              <a:gd name="T12" fmla="*/ 2147483646 w 2160"/>
              <a:gd name="T13" fmla="*/ 2147483646 h 804"/>
              <a:gd name="T14" fmla="*/ 2147483646 w 2160"/>
              <a:gd name="T15" fmla="*/ 2147483646 h 8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60" h="804">
                <a:moveTo>
                  <a:pt x="0" y="0"/>
                </a:moveTo>
                <a:lnTo>
                  <a:pt x="0" y="594"/>
                </a:lnTo>
                <a:lnTo>
                  <a:pt x="402" y="600"/>
                </a:lnTo>
                <a:lnTo>
                  <a:pt x="216" y="804"/>
                </a:lnTo>
                <a:lnTo>
                  <a:pt x="1446" y="804"/>
                </a:lnTo>
                <a:lnTo>
                  <a:pt x="1770" y="524"/>
                </a:lnTo>
                <a:lnTo>
                  <a:pt x="2160" y="516"/>
                </a:lnTo>
                <a:lnTo>
                  <a:pt x="2160" y="48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4253" name="Group 107"/>
          <p:cNvGrpSpPr>
            <a:grpSpLocks/>
          </p:cNvGrpSpPr>
          <p:nvPr/>
        </p:nvGrpSpPr>
        <p:grpSpPr bwMode="auto">
          <a:xfrm>
            <a:off x="1628775" y="4102100"/>
            <a:ext cx="2333625" cy="1701800"/>
            <a:chOff x="837" y="2465"/>
            <a:chExt cx="1470" cy="1072"/>
          </a:xfrm>
        </p:grpSpPr>
        <p:sp>
          <p:nvSpPr>
            <p:cNvPr id="94333" name="Line 94"/>
            <p:cNvSpPr>
              <a:spLocks noChangeShapeType="1"/>
            </p:cNvSpPr>
            <p:nvPr/>
          </p:nvSpPr>
          <p:spPr bwMode="auto">
            <a:xfrm>
              <a:off x="1141" y="2507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34" name="Line 95"/>
            <p:cNvSpPr>
              <a:spLocks noChangeShapeType="1"/>
            </p:cNvSpPr>
            <p:nvPr/>
          </p:nvSpPr>
          <p:spPr bwMode="auto">
            <a:xfrm flipV="1">
              <a:off x="1135" y="3307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35" name="Line 96"/>
            <p:cNvSpPr>
              <a:spLocks noChangeShapeType="1"/>
            </p:cNvSpPr>
            <p:nvPr/>
          </p:nvSpPr>
          <p:spPr bwMode="auto">
            <a:xfrm>
              <a:off x="1855" y="2595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36" name="Freeform 97"/>
            <p:cNvSpPr>
              <a:spLocks/>
            </p:cNvSpPr>
            <p:nvPr/>
          </p:nvSpPr>
          <p:spPr bwMode="auto">
            <a:xfrm>
              <a:off x="1137" y="2573"/>
              <a:ext cx="1170" cy="732"/>
            </a:xfrm>
            <a:custGeom>
              <a:avLst/>
              <a:gdLst>
                <a:gd name="T0" fmla="*/ 0 w 1170"/>
                <a:gd name="T1" fmla="*/ 732 h 732"/>
                <a:gd name="T2" fmla="*/ 720 w 1170"/>
                <a:gd name="T3" fmla="*/ 0 h 732"/>
                <a:gd name="T4" fmla="*/ 1170 w 1170"/>
                <a:gd name="T5" fmla="*/ 0 h 73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70" h="732">
                  <a:moveTo>
                    <a:pt x="0" y="732"/>
                  </a:moveTo>
                  <a:lnTo>
                    <a:pt x="720" y="0"/>
                  </a:lnTo>
                  <a:lnTo>
                    <a:pt x="1170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37" name="Line 98"/>
            <p:cNvSpPr>
              <a:spLocks noChangeShapeType="1"/>
            </p:cNvSpPr>
            <p:nvPr/>
          </p:nvSpPr>
          <p:spPr bwMode="auto">
            <a:xfrm>
              <a:off x="1089" y="2573"/>
              <a:ext cx="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38" name="Line 99"/>
            <p:cNvSpPr>
              <a:spLocks noChangeShapeType="1"/>
            </p:cNvSpPr>
            <p:nvPr/>
          </p:nvSpPr>
          <p:spPr bwMode="auto">
            <a:xfrm>
              <a:off x="1853" y="3311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39" name="Text Box 100"/>
            <p:cNvSpPr txBox="1">
              <a:spLocks noChangeArrowheads="1"/>
            </p:cNvSpPr>
            <p:nvPr/>
          </p:nvSpPr>
          <p:spPr bwMode="auto">
            <a:xfrm>
              <a:off x="837" y="2465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94340" name="Text Box 101"/>
            <p:cNvSpPr txBox="1">
              <a:spLocks noChangeArrowheads="1"/>
            </p:cNvSpPr>
            <p:nvPr/>
          </p:nvSpPr>
          <p:spPr bwMode="auto">
            <a:xfrm>
              <a:off x="1721" y="3333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94341" name="Text Box 102"/>
            <p:cNvSpPr txBox="1">
              <a:spLocks noChangeArrowheads="1"/>
            </p:cNvSpPr>
            <p:nvPr/>
          </p:nvSpPr>
          <p:spPr bwMode="auto">
            <a:xfrm rot="-5400000">
              <a:off x="834" y="2840"/>
              <a:ext cx="3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anose="05050102010706020507" pitchFamily="18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out</a:t>
              </a:r>
            </a:p>
          </p:txBody>
        </p:sp>
        <p:sp>
          <p:nvSpPr>
            <p:cNvPr id="94342" name="Text Box 103"/>
            <p:cNvSpPr txBox="1">
              <a:spLocks noChangeArrowheads="1"/>
            </p:cNvSpPr>
            <p:nvPr/>
          </p:nvSpPr>
          <p:spPr bwMode="auto">
            <a:xfrm>
              <a:off x="1392" y="3287"/>
              <a:ext cx="2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anose="05050102010706020507" pitchFamily="18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in</a:t>
              </a:r>
            </a:p>
          </p:txBody>
        </p:sp>
        <p:sp>
          <p:nvSpPr>
            <p:cNvPr id="94343" name="Line 106"/>
            <p:cNvSpPr>
              <a:spLocks noChangeShapeType="1"/>
            </p:cNvSpPr>
            <p:nvPr/>
          </p:nvSpPr>
          <p:spPr bwMode="auto">
            <a:xfrm>
              <a:off x="1153" y="2574"/>
              <a:ext cx="6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4254" name="Group 120"/>
          <p:cNvGrpSpPr>
            <a:grpSpLocks/>
          </p:cNvGrpSpPr>
          <p:nvPr/>
        </p:nvGrpSpPr>
        <p:grpSpPr bwMode="auto">
          <a:xfrm>
            <a:off x="5373688" y="4000500"/>
            <a:ext cx="1871662" cy="1804988"/>
            <a:chOff x="4188" y="2667"/>
            <a:chExt cx="1179" cy="1137"/>
          </a:xfrm>
        </p:grpSpPr>
        <p:sp>
          <p:nvSpPr>
            <p:cNvPr id="94325" name="Line 109"/>
            <p:cNvSpPr>
              <a:spLocks noChangeShapeType="1"/>
            </p:cNvSpPr>
            <p:nvPr/>
          </p:nvSpPr>
          <p:spPr bwMode="auto">
            <a:xfrm>
              <a:off x="4451" y="2774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26" name="Line 110"/>
            <p:cNvSpPr>
              <a:spLocks noChangeShapeType="1"/>
            </p:cNvSpPr>
            <p:nvPr/>
          </p:nvSpPr>
          <p:spPr bwMode="auto">
            <a:xfrm flipV="1">
              <a:off x="4445" y="3574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27" name="Line 111"/>
            <p:cNvSpPr>
              <a:spLocks noChangeShapeType="1"/>
            </p:cNvSpPr>
            <p:nvPr/>
          </p:nvSpPr>
          <p:spPr bwMode="auto">
            <a:xfrm>
              <a:off x="5165" y="2862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28" name="Freeform 112"/>
            <p:cNvSpPr>
              <a:spLocks/>
            </p:cNvSpPr>
            <p:nvPr/>
          </p:nvSpPr>
          <p:spPr bwMode="auto">
            <a:xfrm>
              <a:off x="4447" y="2667"/>
              <a:ext cx="723" cy="905"/>
            </a:xfrm>
            <a:custGeom>
              <a:avLst/>
              <a:gdLst>
                <a:gd name="T0" fmla="*/ 0 w 723"/>
                <a:gd name="T1" fmla="*/ 905 h 905"/>
                <a:gd name="T2" fmla="*/ 573 w 723"/>
                <a:gd name="T3" fmla="*/ 732 h 905"/>
                <a:gd name="T4" fmla="*/ 680 w 723"/>
                <a:gd name="T5" fmla="*/ 0 h 9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3" h="905">
                  <a:moveTo>
                    <a:pt x="0" y="905"/>
                  </a:moveTo>
                  <a:cubicBezTo>
                    <a:pt x="95" y="876"/>
                    <a:pt x="460" y="883"/>
                    <a:pt x="573" y="732"/>
                  </a:cubicBezTo>
                  <a:cubicBezTo>
                    <a:pt x="723" y="490"/>
                    <a:pt x="658" y="152"/>
                    <a:pt x="680" y="0"/>
                  </a:cubicBez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29" name="Line 114"/>
            <p:cNvSpPr>
              <a:spLocks noChangeShapeType="1"/>
            </p:cNvSpPr>
            <p:nvPr/>
          </p:nvSpPr>
          <p:spPr bwMode="auto">
            <a:xfrm>
              <a:off x="5163" y="3578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30" name="Text Box 116"/>
            <p:cNvSpPr txBox="1">
              <a:spLocks noChangeArrowheads="1"/>
            </p:cNvSpPr>
            <p:nvPr/>
          </p:nvSpPr>
          <p:spPr bwMode="auto">
            <a:xfrm>
              <a:off x="5031" y="3600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94331" name="Text Box 117"/>
            <p:cNvSpPr txBox="1">
              <a:spLocks noChangeArrowheads="1"/>
            </p:cNvSpPr>
            <p:nvPr/>
          </p:nvSpPr>
          <p:spPr bwMode="auto">
            <a:xfrm rot="-5400000">
              <a:off x="4067" y="3099"/>
              <a:ext cx="4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delay</a:t>
              </a:r>
              <a:endParaRPr lang="en-US" altLang="en-US" sz="2000" baseline="-25000">
                <a:latin typeface="Arial" panose="020B0604020202020204" pitchFamily="34" charset="0"/>
              </a:endParaRPr>
            </a:p>
          </p:txBody>
        </p:sp>
        <p:sp>
          <p:nvSpPr>
            <p:cNvPr id="94332" name="Text Box 118"/>
            <p:cNvSpPr txBox="1">
              <a:spLocks noChangeArrowheads="1"/>
            </p:cNvSpPr>
            <p:nvPr/>
          </p:nvSpPr>
          <p:spPr bwMode="auto">
            <a:xfrm>
              <a:off x="4702" y="3554"/>
              <a:ext cx="2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anose="05050102010706020507" pitchFamily="18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in</a:t>
              </a:r>
            </a:p>
          </p:txBody>
        </p:sp>
      </p:grpSp>
      <p:sp>
        <p:nvSpPr>
          <p:cNvPr id="94255" name="Rectangle 121"/>
          <p:cNvSpPr>
            <a:spLocks noChangeArrowheads="1"/>
          </p:cNvSpPr>
          <p:nvPr/>
        </p:nvSpPr>
        <p:spPr bwMode="auto">
          <a:xfrm>
            <a:off x="4814888" y="5786438"/>
            <a:ext cx="360362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000">
                <a:latin typeface="Gill Sans MT" panose="020B0502020104020203" pitchFamily="34" charset="0"/>
              </a:rPr>
              <a:t>large delays as arrival rate, </a:t>
            </a:r>
            <a:r>
              <a:rPr lang="en-US" altLang="en-US" sz="2000"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latin typeface="Gill Sans MT" panose="020B0502020104020203" pitchFamily="34" charset="0"/>
              </a:rPr>
              <a:t>in</a:t>
            </a:r>
            <a:r>
              <a:rPr lang="en-US" altLang="en-US" sz="2000">
                <a:latin typeface="Gill Sans MT" panose="020B0502020104020203" pitchFamily="34" charset="0"/>
              </a:rPr>
              <a:t>, approaches capacity</a:t>
            </a:r>
          </a:p>
        </p:txBody>
      </p:sp>
      <p:grpSp>
        <p:nvGrpSpPr>
          <p:cNvPr id="94256" name="Group 127"/>
          <p:cNvGrpSpPr>
            <a:grpSpLocks/>
          </p:cNvGrpSpPr>
          <p:nvPr/>
        </p:nvGrpSpPr>
        <p:grpSpPr bwMode="auto">
          <a:xfrm>
            <a:off x="8693150" y="2430463"/>
            <a:ext cx="231775" cy="441325"/>
            <a:chOff x="4140" y="429"/>
            <a:chExt cx="1425" cy="2396"/>
          </a:xfrm>
        </p:grpSpPr>
        <p:sp>
          <p:nvSpPr>
            <p:cNvPr id="94293" name="Freeform 12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94" name="Rectangle 129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95" name="Freeform 13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96" name="Freeform 13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97" name="Rectangle 132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4298" name="Group 13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4323" name="AutoShape 134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324" name="AutoShape 135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4299" name="Rectangle 136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4300" name="Group 13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4321" name="AutoShape 138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322" name="AutoShape 139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4301" name="Rectangle 140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302" name="Rectangle 141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4303" name="Group 14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4319" name="AutoShape 14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320" name="AutoShape 144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4304" name="Freeform 14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4305" name="Group 14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4317" name="AutoShape 147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318" name="AutoShape 148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4306" name="Rectangle 149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307" name="Freeform 15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08" name="Freeform 15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09" name="Oval 152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310" name="Freeform 15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11" name="AutoShape 154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312" name="AutoShape 155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313" name="Oval 156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314" name="Oval 157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315" name="Oval 158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316" name="Rectangle 159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4257" name="Group 160"/>
          <p:cNvGrpSpPr>
            <a:grpSpLocks/>
          </p:cNvGrpSpPr>
          <p:nvPr/>
        </p:nvGrpSpPr>
        <p:grpSpPr bwMode="auto">
          <a:xfrm>
            <a:off x="3013075" y="3321050"/>
            <a:ext cx="525463" cy="434975"/>
            <a:chOff x="-44" y="1473"/>
            <a:chExt cx="981" cy="1105"/>
          </a:xfrm>
        </p:grpSpPr>
        <p:pic>
          <p:nvPicPr>
            <p:cNvPr id="94291" name="Picture 16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4292" name="Freeform 16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4258" name="Group 163"/>
          <p:cNvGrpSpPr>
            <a:grpSpLocks/>
          </p:cNvGrpSpPr>
          <p:nvPr/>
        </p:nvGrpSpPr>
        <p:grpSpPr bwMode="auto">
          <a:xfrm>
            <a:off x="8375650" y="3395663"/>
            <a:ext cx="231775" cy="441325"/>
            <a:chOff x="4140" y="429"/>
            <a:chExt cx="1425" cy="2396"/>
          </a:xfrm>
        </p:grpSpPr>
        <p:sp>
          <p:nvSpPr>
            <p:cNvPr id="94259" name="Freeform 16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60" name="Rectangle 165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61" name="Freeform 16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62" name="Freeform 16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63" name="Rectangle 168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4264" name="Group 16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4289" name="AutoShape 170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290" name="AutoShape 171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4265" name="Rectangle 172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4266" name="Group 17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4287" name="AutoShape 174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288" name="AutoShape 175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4267" name="Rectangle 176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68" name="Rectangle 177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4269" name="Group 17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4285" name="AutoShape 17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286" name="AutoShape 180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4270" name="Freeform 18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4271" name="Group 18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4283" name="AutoShape 183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4284" name="AutoShape 184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4272" name="Rectangle 185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73" name="Freeform 18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74" name="Freeform 18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75" name="Oval 188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76" name="Freeform 18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77" name="AutoShape 190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78" name="AutoShape 191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79" name="Oval 192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80" name="Oval 193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281" name="Oval 194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82" name="Rectangle 195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523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DDC68D4-E07E-432A-833F-635B8B6572A6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95236" name="Freeform 247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5237" name="Group 322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95390" name="Picture 32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5391" name="Freeform 32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5238" name="Freeform 254"/>
          <p:cNvSpPr>
            <a:spLocks/>
          </p:cNvSpPr>
          <p:nvPr/>
        </p:nvSpPr>
        <p:spPr bwMode="auto">
          <a:xfrm>
            <a:off x="6959600" y="4970463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39" name="Freeform 243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49275" y="1135063"/>
            <a:ext cx="7975600" cy="19050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one router, </a:t>
            </a:r>
            <a:r>
              <a:rPr lang="en-US" i="1">
                <a:solidFill>
                  <a:srgbClr val="000099"/>
                </a:solidFill>
                <a:ea typeface="ＭＳ Ｐゴシック" charset="0"/>
                <a:cs typeface="+mn-cs"/>
              </a:rPr>
              <a:t>finite</a:t>
            </a:r>
            <a:r>
              <a:rPr lang="en-US">
                <a:ea typeface="ＭＳ Ｐゴシック" charset="0"/>
                <a:cs typeface="+mn-cs"/>
              </a:rPr>
              <a:t> buffers 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sender retransmission of timed-out packet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application-layer input = application-layer output:</a:t>
            </a:r>
            <a:r>
              <a:rPr lang="en-US">
                <a:latin typeface="Symbol" charset="0"/>
                <a:ea typeface="ＭＳ Ｐゴシック" charset="0"/>
              </a:rPr>
              <a:t> l</a:t>
            </a:r>
            <a:r>
              <a:rPr lang="en-US" baseline="-25000">
                <a:latin typeface="Arial" charset="0"/>
                <a:ea typeface="ＭＳ Ｐゴシック" charset="0"/>
              </a:rPr>
              <a:t>in </a:t>
            </a:r>
            <a:r>
              <a:rPr lang="en-US">
                <a:latin typeface="Arial" charset="0"/>
                <a:ea typeface="ＭＳ Ｐゴシック" charset="0"/>
              </a:rPr>
              <a:t>= </a:t>
            </a:r>
            <a:r>
              <a:rPr lang="en-US">
                <a:latin typeface="Symbol" charset="0"/>
                <a:ea typeface="ＭＳ Ｐゴシック" charset="0"/>
              </a:rPr>
              <a:t>l</a:t>
            </a:r>
            <a:r>
              <a:rPr lang="en-US" baseline="-25000">
                <a:latin typeface="Arial" charset="0"/>
                <a:ea typeface="ＭＳ Ｐゴシック" charset="0"/>
              </a:rPr>
              <a:t>out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transport-layer input includes </a:t>
            </a:r>
            <a:r>
              <a:rPr lang="en-US" i="1">
                <a:ea typeface="ＭＳ Ｐゴシック" charset="0"/>
              </a:rPr>
              <a:t>retransmissions </a:t>
            </a:r>
            <a:r>
              <a:rPr lang="en-US">
                <a:ea typeface="ＭＳ Ｐゴシック" charset="0"/>
              </a:rPr>
              <a:t>:</a:t>
            </a:r>
            <a:r>
              <a:rPr lang="en-US">
                <a:latin typeface="Symbol" charset="0"/>
                <a:ea typeface="ＭＳ Ｐゴシック" charset="0"/>
              </a:rPr>
              <a:t> l</a:t>
            </a:r>
            <a:r>
              <a:rPr lang="en-US" baseline="-25000">
                <a:latin typeface="Arial" charset="0"/>
                <a:ea typeface="ＭＳ Ｐゴシック" charset="0"/>
              </a:rPr>
              <a:t>in </a:t>
            </a:r>
            <a:r>
              <a:rPr lang="en-US">
                <a:latin typeface="Arial" charset="0"/>
                <a:ea typeface="ＭＳ Ｐゴシック" charset="0"/>
              </a:rPr>
              <a:t>   </a:t>
            </a:r>
            <a:r>
              <a:rPr lang="en-US">
                <a:latin typeface="Symbol" charset="0"/>
                <a:ea typeface="ＭＳ Ｐゴシック" charset="0"/>
              </a:rPr>
              <a:t>l</a:t>
            </a:r>
            <a:r>
              <a:rPr lang="en-US" baseline="-25000">
                <a:latin typeface="Arial" charset="0"/>
                <a:ea typeface="ＭＳ Ｐゴシック" charset="0"/>
              </a:rPr>
              <a:t>in</a:t>
            </a:r>
            <a:endParaRPr lang="en-US" i="1">
              <a:ea typeface="ＭＳ Ｐゴシック" charset="0"/>
            </a:endParaRPr>
          </a:p>
          <a:p>
            <a:pPr>
              <a:buFont typeface="Wingdings" charset="2"/>
              <a:buChar char="§"/>
              <a:defRPr/>
            </a:pPr>
            <a:endParaRPr lang="en-US" sz="2400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95241" name="Oval 3"/>
          <p:cNvSpPr>
            <a:spLocks noChangeArrowheads="1"/>
          </p:cNvSpPr>
          <p:nvPr/>
        </p:nvSpPr>
        <p:spPr bwMode="auto">
          <a:xfrm>
            <a:off x="3795713" y="5326063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5242" name="Line 4"/>
          <p:cNvSpPr>
            <a:spLocks noChangeShapeType="1"/>
          </p:cNvSpPr>
          <p:nvPr/>
        </p:nvSpPr>
        <p:spPr bwMode="auto">
          <a:xfrm>
            <a:off x="3795713" y="5302250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3" name="Line 5"/>
          <p:cNvSpPr>
            <a:spLocks noChangeShapeType="1"/>
          </p:cNvSpPr>
          <p:nvPr/>
        </p:nvSpPr>
        <p:spPr bwMode="auto">
          <a:xfrm>
            <a:off x="5100638" y="5302250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4" name="Rectangle 6"/>
          <p:cNvSpPr>
            <a:spLocks noChangeArrowheads="1"/>
          </p:cNvSpPr>
          <p:nvPr/>
        </p:nvSpPr>
        <p:spPr bwMode="auto">
          <a:xfrm>
            <a:off x="3795713" y="5302250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5245" name="Rectangle 7"/>
          <p:cNvSpPr>
            <a:spLocks noChangeArrowheads="1"/>
          </p:cNvSpPr>
          <p:nvPr/>
        </p:nvSpPr>
        <p:spPr bwMode="auto">
          <a:xfrm>
            <a:off x="4705350" y="5289550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5246" name="Oval 8"/>
          <p:cNvSpPr>
            <a:spLocks noChangeArrowheads="1"/>
          </p:cNvSpPr>
          <p:nvPr/>
        </p:nvSpPr>
        <p:spPr bwMode="auto">
          <a:xfrm>
            <a:off x="3790950" y="5103813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95247" name="Group 9"/>
          <p:cNvGrpSpPr>
            <a:grpSpLocks/>
          </p:cNvGrpSpPr>
          <p:nvPr/>
        </p:nvGrpSpPr>
        <p:grpSpPr bwMode="auto">
          <a:xfrm>
            <a:off x="4097338" y="5160963"/>
            <a:ext cx="647700" cy="206375"/>
            <a:chOff x="2848" y="848"/>
            <a:chExt cx="140" cy="98"/>
          </a:xfrm>
        </p:grpSpPr>
        <p:sp>
          <p:nvSpPr>
            <p:cNvPr id="95387" name="Line 1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388" name="Line 1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389" name="Line 1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5248" name="Line 13"/>
          <p:cNvSpPr>
            <a:spLocks noChangeShapeType="1"/>
          </p:cNvSpPr>
          <p:nvPr/>
        </p:nvSpPr>
        <p:spPr bwMode="auto">
          <a:xfrm>
            <a:off x="4097338" y="5359400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9" name="Line 14"/>
          <p:cNvSpPr>
            <a:spLocks noChangeShapeType="1"/>
          </p:cNvSpPr>
          <p:nvPr/>
        </p:nvSpPr>
        <p:spPr bwMode="auto">
          <a:xfrm flipV="1">
            <a:off x="4541838" y="5159375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0" name="Line 15"/>
          <p:cNvSpPr>
            <a:spLocks noChangeShapeType="1"/>
          </p:cNvSpPr>
          <p:nvPr/>
        </p:nvSpPr>
        <p:spPr bwMode="auto">
          <a:xfrm flipV="1">
            <a:off x="4310063" y="5159375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1" name="Text Box 16"/>
          <p:cNvSpPr txBox="1">
            <a:spLocks noChangeArrowheads="1"/>
          </p:cNvSpPr>
          <p:nvPr/>
        </p:nvSpPr>
        <p:spPr bwMode="auto">
          <a:xfrm>
            <a:off x="2708275" y="5934075"/>
            <a:ext cx="2136775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finite shared output link buffers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5252" name="Line 17"/>
          <p:cNvSpPr>
            <a:spLocks noChangeShapeType="1"/>
          </p:cNvSpPr>
          <p:nvPr/>
        </p:nvSpPr>
        <p:spPr bwMode="auto">
          <a:xfrm flipH="1">
            <a:off x="242411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53" name="Line 18"/>
          <p:cNvSpPr>
            <a:spLocks noChangeShapeType="1"/>
          </p:cNvSpPr>
          <p:nvPr/>
        </p:nvSpPr>
        <p:spPr bwMode="auto">
          <a:xfrm flipH="1">
            <a:off x="3021013" y="4856163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5254" name="Group 59"/>
          <p:cNvGrpSpPr>
            <a:grpSpLocks/>
          </p:cNvGrpSpPr>
          <p:nvPr/>
        </p:nvGrpSpPr>
        <p:grpSpPr bwMode="auto">
          <a:xfrm>
            <a:off x="2351088" y="3541713"/>
            <a:ext cx="798512" cy="1166812"/>
            <a:chOff x="12762" y="10336"/>
            <a:chExt cx="1027" cy="1700"/>
          </a:xfrm>
        </p:grpSpPr>
        <p:sp>
          <p:nvSpPr>
            <p:cNvPr id="95381" name="Rectangle 6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5382" name="Rectangle 6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5383" name="Line 6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84" name="Line 6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85" name="Line 6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86" name="Line 6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55" name="Text Box 66"/>
          <p:cNvSpPr txBox="1">
            <a:spLocks noChangeArrowheads="1"/>
          </p:cNvSpPr>
          <p:nvPr/>
        </p:nvSpPr>
        <p:spPr bwMode="auto">
          <a:xfrm>
            <a:off x="2287588" y="4654550"/>
            <a:ext cx="852487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5256" name="Text Box 67"/>
          <p:cNvSpPr txBox="1">
            <a:spLocks noChangeArrowheads="1"/>
          </p:cNvSpPr>
          <p:nvPr/>
        </p:nvSpPr>
        <p:spPr bwMode="auto">
          <a:xfrm>
            <a:off x="3368675" y="3427413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5257" name="Line 68"/>
          <p:cNvSpPr>
            <a:spLocks noChangeShapeType="1"/>
          </p:cNvSpPr>
          <p:nvPr/>
        </p:nvSpPr>
        <p:spPr bwMode="auto">
          <a:xfrm flipH="1">
            <a:off x="1885950" y="5961063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5258" name="Group 109"/>
          <p:cNvGrpSpPr>
            <a:grpSpLocks/>
          </p:cNvGrpSpPr>
          <p:nvPr/>
        </p:nvGrpSpPr>
        <p:grpSpPr bwMode="auto">
          <a:xfrm>
            <a:off x="1298575" y="4695825"/>
            <a:ext cx="798513" cy="1166813"/>
            <a:chOff x="12762" y="10336"/>
            <a:chExt cx="1027" cy="1700"/>
          </a:xfrm>
        </p:grpSpPr>
        <p:sp>
          <p:nvSpPr>
            <p:cNvPr id="95375" name="Rectangle 1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5376" name="Rectangle 1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5377" name="Line 1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78" name="Line 1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79" name="Line 1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80" name="Line 1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59" name="Text Box 116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5260" name="Line 117"/>
          <p:cNvSpPr>
            <a:spLocks noChangeShapeType="1"/>
          </p:cNvSpPr>
          <p:nvPr/>
        </p:nvSpPr>
        <p:spPr bwMode="auto">
          <a:xfrm flipH="1">
            <a:off x="3021013" y="5372100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61" name="Line 118"/>
          <p:cNvSpPr>
            <a:spLocks noChangeShapeType="1"/>
          </p:cNvSpPr>
          <p:nvPr/>
        </p:nvSpPr>
        <p:spPr bwMode="auto">
          <a:xfrm flipH="1">
            <a:off x="5010150" y="5372100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62" name="Line 119"/>
          <p:cNvSpPr>
            <a:spLocks noChangeShapeType="1"/>
          </p:cNvSpPr>
          <p:nvPr/>
        </p:nvSpPr>
        <p:spPr bwMode="auto">
          <a:xfrm flipH="1">
            <a:off x="516096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63" name="Line 120"/>
          <p:cNvSpPr>
            <a:spLocks noChangeShapeType="1"/>
          </p:cNvSpPr>
          <p:nvPr/>
        </p:nvSpPr>
        <p:spPr bwMode="auto">
          <a:xfrm flipH="1">
            <a:off x="5149850" y="5973763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64" name="Line 121"/>
          <p:cNvSpPr>
            <a:spLocks noChangeShapeType="1"/>
          </p:cNvSpPr>
          <p:nvPr/>
        </p:nvSpPr>
        <p:spPr bwMode="auto">
          <a:xfrm flipH="1">
            <a:off x="6259513" y="4868863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5265" name="Group 162"/>
          <p:cNvGrpSpPr>
            <a:grpSpLocks/>
          </p:cNvGrpSpPr>
          <p:nvPr/>
        </p:nvGrpSpPr>
        <p:grpSpPr bwMode="auto">
          <a:xfrm>
            <a:off x="6643688" y="3676650"/>
            <a:ext cx="798512" cy="1166813"/>
            <a:chOff x="12762" y="10336"/>
            <a:chExt cx="1027" cy="1700"/>
          </a:xfrm>
        </p:grpSpPr>
        <p:sp>
          <p:nvSpPr>
            <p:cNvPr id="95369" name="Rectangle 163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5370" name="Rectangle 164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5371" name="Line 165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72" name="Line 166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73" name="Line 167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74" name="Line 168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66" name="Group 209"/>
          <p:cNvGrpSpPr>
            <a:grpSpLocks/>
          </p:cNvGrpSpPr>
          <p:nvPr/>
        </p:nvGrpSpPr>
        <p:grpSpPr bwMode="auto">
          <a:xfrm>
            <a:off x="6175375" y="4989513"/>
            <a:ext cx="798513" cy="1168400"/>
            <a:chOff x="12762" y="10336"/>
            <a:chExt cx="1027" cy="1700"/>
          </a:xfrm>
        </p:grpSpPr>
        <p:sp>
          <p:nvSpPr>
            <p:cNvPr id="95363" name="Rectangle 2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5364" name="Rectangle 2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5365" name="Line 2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66" name="Line 2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67" name="Line 2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68" name="Line 2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67" name="Oval 216"/>
          <p:cNvSpPr>
            <a:spLocks noChangeArrowheads="1"/>
          </p:cNvSpPr>
          <p:nvPr/>
        </p:nvSpPr>
        <p:spPr bwMode="auto">
          <a:xfrm>
            <a:off x="2763838" y="3616325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5268" name="Oval 217"/>
          <p:cNvSpPr>
            <a:spLocks noChangeArrowheads="1"/>
          </p:cNvSpPr>
          <p:nvPr/>
        </p:nvSpPr>
        <p:spPr bwMode="auto">
          <a:xfrm>
            <a:off x="1604963" y="4745038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5269" name="Text Box 218"/>
          <p:cNvSpPr txBox="1">
            <a:spLocks noChangeArrowheads="1"/>
          </p:cNvSpPr>
          <p:nvPr/>
        </p:nvSpPr>
        <p:spPr bwMode="auto">
          <a:xfrm>
            <a:off x="7583488" y="3629025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5270" name="Line 219"/>
          <p:cNvSpPr>
            <a:spLocks noChangeShapeType="1"/>
          </p:cNvSpPr>
          <p:nvPr/>
        </p:nvSpPr>
        <p:spPr bwMode="auto">
          <a:xfrm flipH="1" flipV="1">
            <a:off x="4592638" y="5580063"/>
            <a:ext cx="7937" cy="407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5271" name="Group 220"/>
          <p:cNvGrpSpPr>
            <a:grpSpLocks/>
          </p:cNvGrpSpPr>
          <p:nvPr/>
        </p:nvGrpSpPr>
        <p:grpSpPr bwMode="auto">
          <a:xfrm>
            <a:off x="4587875" y="5211763"/>
            <a:ext cx="385763" cy="319087"/>
            <a:chOff x="11283" y="10423"/>
            <a:chExt cx="475" cy="374"/>
          </a:xfrm>
        </p:grpSpPr>
        <p:sp>
          <p:nvSpPr>
            <p:cNvPr id="95356" name="Rectangle 221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5357" name="Line 222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58" name="Line 223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59" name="Line 224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60" name="Line 225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61" name="Line 226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62" name="Line 227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72" name="Line 228"/>
          <p:cNvSpPr>
            <a:spLocks noChangeShapeType="1"/>
          </p:cNvSpPr>
          <p:nvPr/>
        </p:nvSpPr>
        <p:spPr bwMode="auto">
          <a:xfrm>
            <a:off x="4845050" y="3995738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73" name="Freeform 229"/>
          <p:cNvSpPr>
            <a:spLocks/>
          </p:cNvSpPr>
          <p:nvPr/>
        </p:nvSpPr>
        <p:spPr bwMode="auto">
          <a:xfrm>
            <a:off x="1663700" y="4843463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74" name="Freeform 230"/>
          <p:cNvSpPr>
            <a:spLocks/>
          </p:cNvSpPr>
          <p:nvPr/>
        </p:nvSpPr>
        <p:spPr bwMode="auto">
          <a:xfrm>
            <a:off x="2822575" y="3676650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75" name="Oval 231"/>
          <p:cNvSpPr>
            <a:spLocks noChangeArrowheads="1"/>
          </p:cNvSpPr>
          <p:nvPr/>
        </p:nvSpPr>
        <p:spPr bwMode="auto">
          <a:xfrm>
            <a:off x="2763838" y="3849688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5276" name="Text Box 232"/>
          <p:cNvSpPr txBox="1">
            <a:spLocks noChangeArrowheads="1"/>
          </p:cNvSpPr>
          <p:nvPr/>
        </p:nvSpPr>
        <p:spPr bwMode="auto">
          <a:xfrm>
            <a:off x="3251200" y="3756025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5277" name="Line 233"/>
          <p:cNvSpPr>
            <a:spLocks noChangeShapeType="1"/>
          </p:cNvSpPr>
          <p:nvPr/>
        </p:nvSpPr>
        <p:spPr bwMode="auto">
          <a:xfrm>
            <a:off x="2909888" y="3916363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8" name="Line 234"/>
          <p:cNvSpPr>
            <a:spLocks noChangeShapeType="1"/>
          </p:cNvSpPr>
          <p:nvPr/>
        </p:nvSpPr>
        <p:spPr bwMode="auto">
          <a:xfrm>
            <a:off x="2905125" y="36830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9" name="Line 235"/>
          <p:cNvSpPr>
            <a:spLocks noChangeShapeType="1"/>
          </p:cNvSpPr>
          <p:nvPr/>
        </p:nvSpPr>
        <p:spPr bwMode="auto">
          <a:xfrm>
            <a:off x="7116763" y="38354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80" name="Text Box 236"/>
          <p:cNvSpPr txBox="1">
            <a:spLocks noChangeArrowheads="1"/>
          </p:cNvSpPr>
          <p:nvPr/>
        </p:nvSpPr>
        <p:spPr bwMode="auto">
          <a:xfrm>
            <a:off x="7099300" y="2657475"/>
            <a:ext cx="230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000" i="1">
                <a:latin typeface="Comic Sans MS" panose="030F0702030302020204" pitchFamily="66" charset="0"/>
              </a:rPr>
              <a:t>‘</a:t>
            </a:r>
            <a:endParaRPr lang="en-US" altLang="en-US" sz="2000" i="1">
              <a:latin typeface="Comic Sans MS" panose="030F0702030302020204" pitchFamily="66" charset="0"/>
            </a:endParaRPr>
          </a:p>
        </p:txBody>
      </p:sp>
      <p:grpSp>
        <p:nvGrpSpPr>
          <p:cNvPr id="95281" name="Group 237"/>
          <p:cNvGrpSpPr>
            <a:grpSpLocks/>
          </p:cNvGrpSpPr>
          <p:nvPr/>
        </p:nvGrpSpPr>
        <p:grpSpPr bwMode="auto">
          <a:xfrm>
            <a:off x="7421563" y="2886075"/>
            <a:ext cx="160337" cy="142875"/>
            <a:chOff x="174" y="3986"/>
            <a:chExt cx="51" cy="62"/>
          </a:xfrm>
        </p:grpSpPr>
        <p:sp>
          <p:nvSpPr>
            <p:cNvPr id="95354" name="Freeform 238"/>
            <p:cNvSpPr>
              <a:spLocks/>
            </p:cNvSpPr>
            <p:nvPr/>
          </p:nvSpPr>
          <p:spPr bwMode="auto">
            <a:xfrm>
              <a:off x="176" y="3986"/>
              <a:ext cx="49" cy="48"/>
            </a:xfrm>
            <a:custGeom>
              <a:avLst/>
              <a:gdLst>
                <a:gd name="T0" fmla="*/ 0 w 49"/>
                <a:gd name="T1" fmla="*/ 0 h 62"/>
                <a:gd name="T2" fmla="*/ 49 w 49"/>
                <a:gd name="T3" fmla="*/ 2 h 62"/>
                <a:gd name="T4" fmla="*/ 4 w 49"/>
                <a:gd name="T5" fmla="*/ 4 h 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" h="62">
                  <a:moveTo>
                    <a:pt x="0" y="0"/>
                  </a:moveTo>
                  <a:lnTo>
                    <a:pt x="49" y="32"/>
                  </a:lnTo>
                  <a:lnTo>
                    <a:pt x="4" y="62"/>
                  </a:lnTo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5355" name="Line 239"/>
            <p:cNvSpPr>
              <a:spLocks noChangeShapeType="1"/>
            </p:cNvSpPr>
            <p:nvPr/>
          </p:nvSpPr>
          <p:spPr bwMode="auto">
            <a:xfrm>
              <a:off x="174" y="4048"/>
              <a:ext cx="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95282" name="Picture 24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139" name="Rectangle 241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Causes/costs of congestion: scenario 2</a:t>
            </a:r>
            <a:r>
              <a:rPr lang="en-US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95284" name="Freeform 250"/>
          <p:cNvSpPr>
            <a:spLocks/>
          </p:cNvSpPr>
          <p:nvPr/>
        </p:nvSpPr>
        <p:spPr bwMode="auto">
          <a:xfrm>
            <a:off x="7416800" y="3665538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5285" name="Group 256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95322" name="Freeform 25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23" name="Rectangle 258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24" name="Freeform 25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25" name="Freeform 26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26" name="Rectangle 261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5327" name="Group 26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5352" name="AutoShape 263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53" name="AutoShape 264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5328" name="Rectangle 265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5329" name="Group 26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5350" name="AutoShape 267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51" name="AutoShape 268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5330" name="Rectangle 269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31" name="Rectangle 270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5332" name="Group 27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5348" name="AutoShape 272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49" name="AutoShape 273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5333" name="Freeform 27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5334" name="Group 27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5346" name="AutoShape 276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47" name="AutoShape 277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5335" name="Rectangle 278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36" name="Freeform 27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37" name="Freeform 28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38" name="Oval 281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39" name="Freeform 28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40" name="AutoShape 283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41" name="AutoShape 284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42" name="Oval 285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43" name="Oval 286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344" name="Oval 287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45" name="Rectangle 288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5286" name="Group 289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95290" name="Freeform 29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291" name="Rectangle 291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292" name="Freeform 29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293" name="Freeform 29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294" name="Rectangle 294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5295" name="Group 29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5320" name="AutoShape 296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21" name="AutoShape 297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5296" name="Rectangle 298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5297" name="Group 29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5318" name="AutoShape 300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19" name="AutoShape 301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5298" name="Rectangle 302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299" name="Rectangle 303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5300" name="Group 30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5316" name="AutoShape 305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17" name="AutoShape 306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5301" name="Freeform 30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5302" name="Group 30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5314" name="AutoShape 309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15" name="AutoShape 310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5303" name="Rectangle 311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04" name="Freeform 31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05" name="Freeform 31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06" name="Oval 314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07" name="Freeform 31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08" name="AutoShape 316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09" name="AutoShape 317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10" name="Oval 318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11" name="Oval 319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312" name="Oval 320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313" name="Rectangle 321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5287" name="Group 325"/>
          <p:cNvGrpSpPr>
            <a:grpSpLocks/>
          </p:cNvGrpSpPr>
          <p:nvPr/>
        </p:nvGrpSpPr>
        <p:grpSpPr bwMode="auto">
          <a:xfrm>
            <a:off x="661988" y="5594350"/>
            <a:ext cx="525462" cy="434975"/>
            <a:chOff x="-44" y="1473"/>
            <a:chExt cx="981" cy="1105"/>
          </a:xfrm>
        </p:grpSpPr>
        <p:pic>
          <p:nvPicPr>
            <p:cNvPr id="95288" name="Picture 326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5289" name="Freeform 3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625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06D4823A-3610-4E28-A97A-33A83BC87A1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96260" name="Freeform 305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6261" name="Group 380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96426" name="Picture 38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427" name="Freeform 3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6262" name="Freeform 376"/>
          <p:cNvSpPr>
            <a:spLocks/>
          </p:cNvSpPr>
          <p:nvPr/>
        </p:nvSpPr>
        <p:spPr bwMode="auto">
          <a:xfrm>
            <a:off x="6959600" y="4970463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3" name="Freeform 302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4" name="Freeform 299"/>
          <p:cNvSpPr>
            <a:spLocks/>
          </p:cNvSpPr>
          <p:nvPr/>
        </p:nvSpPr>
        <p:spPr bwMode="auto">
          <a:xfrm>
            <a:off x="7416800" y="3665538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9775" y="1387475"/>
            <a:ext cx="3743325" cy="1430338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400">
                <a:solidFill>
                  <a:srgbClr val="000099"/>
                </a:solidFill>
                <a:ea typeface="ＭＳ Ｐゴシック" charset="0"/>
                <a:cs typeface="+mn-cs"/>
              </a:rPr>
              <a:t>idealization: perfect knowledge</a:t>
            </a:r>
          </a:p>
          <a:p>
            <a:pPr>
              <a:lnSpc>
                <a:spcPct val="80000"/>
              </a:lnSpc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sender sends only when router buffers available </a:t>
            </a:r>
          </a:p>
          <a:p>
            <a:pPr>
              <a:lnSpc>
                <a:spcPct val="80000"/>
              </a:lnSpc>
              <a:buFont typeface="Wingdings" charset="2"/>
              <a:buChar char="§"/>
              <a:defRPr/>
            </a:pPr>
            <a:endParaRPr lang="en-US" sz="2400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96266" name="Oval 4"/>
          <p:cNvSpPr>
            <a:spLocks noChangeArrowheads="1"/>
          </p:cNvSpPr>
          <p:nvPr/>
        </p:nvSpPr>
        <p:spPr bwMode="auto">
          <a:xfrm>
            <a:off x="3795713" y="5326063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6267" name="Line 5"/>
          <p:cNvSpPr>
            <a:spLocks noChangeShapeType="1"/>
          </p:cNvSpPr>
          <p:nvPr/>
        </p:nvSpPr>
        <p:spPr bwMode="auto">
          <a:xfrm>
            <a:off x="3795713" y="5302250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68" name="Line 6"/>
          <p:cNvSpPr>
            <a:spLocks noChangeShapeType="1"/>
          </p:cNvSpPr>
          <p:nvPr/>
        </p:nvSpPr>
        <p:spPr bwMode="auto">
          <a:xfrm>
            <a:off x="5100638" y="5302250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69" name="Rectangle 7"/>
          <p:cNvSpPr>
            <a:spLocks noChangeArrowheads="1"/>
          </p:cNvSpPr>
          <p:nvPr/>
        </p:nvSpPr>
        <p:spPr bwMode="auto">
          <a:xfrm>
            <a:off x="3795713" y="5302250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6270" name="Rectangle 8"/>
          <p:cNvSpPr>
            <a:spLocks noChangeArrowheads="1"/>
          </p:cNvSpPr>
          <p:nvPr/>
        </p:nvSpPr>
        <p:spPr bwMode="auto">
          <a:xfrm>
            <a:off x="4705350" y="5289550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6271" name="Oval 9"/>
          <p:cNvSpPr>
            <a:spLocks noChangeArrowheads="1"/>
          </p:cNvSpPr>
          <p:nvPr/>
        </p:nvSpPr>
        <p:spPr bwMode="auto">
          <a:xfrm>
            <a:off x="3790950" y="5103813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96272" name="Group 10"/>
          <p:cNvGrpSpPr>
            <a:grpSpLocks/>
          </p:cNvGrpSpPr>
          <p:nvPr/>
        </p:nvGrpSpPr>
        <p:grpSpPr bwMode="auto">
          <a:xfrm>
            <a:off x="4097338" y="5160963"/>
            <a:ext cx="647700" cy="206375"/>
            <a:chOff x="2848" y="848"/>
            <a:chExt cx="140" cy="98"/>
          </a:xfrm>
        </p:grpSpPr>
        <p:sp>
          <p:nvSpPr>
            <p:cNvPr id="96423" name="Line 11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424" name="Line 12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425" name="Line 13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6273" name="Line 14"/>
          <p:cNvSpPr>
            <a:spLocks noChangeShapeType="1"/>
          </p:cNvSpPr>
          <p:nvPr/>
        </p:nvSpPr>
        <p:spPr bwMode="auto">
          <a:xfrm>
            <a:off x="4097338" y="5359400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4" name="Line 15"/>
          <p:cNvSpPr>
            <a:spLocks noChangeShapeType="1"/>
          </p:cNvSpPr>
          <p:nvPr/>
        </p:nvSpPr>
        <p:spPr bwMode="auto">
          <a:xfrm flipV="1">
            <a:off x="4541838" y="5159375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5" name="Line 16"/>
          <p:cNvSpPr>
            <a:spLocks noChangeShapeType="1"/>
          </p:cNvSpPr>
          <p:nvPr/>
        </p:nvSpPr>
        <p:spPr bwMode="auto">
          <a:xfrm flipV="1">
            <a:off x="4310063" y="5159375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76" name="Text Box 17"/>
          <p:cNvSpPr txBox="1">
            <a:spLocks noChangeArrowheads="1"/>
          </p:cNvSpPr>
          <p:nvPr/>
        </p:nvSpPr>
        <p:spPr bwMode="auto">
          <a:xfrm>
            <a:off x="2708275" y="5934075"/>
            <a:ext cx="2136775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finite shared output link buffers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6277" name="Line 18"/>
          <p:cNvSpPr>
            <a:spLocks noChangeShapeType="1"/>
          </p:cNvSpPr>
          <p:nvPr/>
        </p:nvSpPr>
        <p:spPr bwMode="auto">
          <a:xfrm flipH="1">
            <a:off x="242411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78" name="Line 19"/>
          <p:cNvSpPr>
            <a:spLocks noChangeShapeType="1"/>
          </p:cNvSpPr>
          <p:nvPr/>
        </p:nvSpPr>
        <p:spPr bwMode="auto">
          <a:xfrm flipH="1">
            <a:off x="3021013" y="4856163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6279" name="Group 60"/>
          <p:cNvGrpSpPr>
            <a:grpSpLocks/>
          </p:cNvGrpSpPr>
          <p:nvPr/>
        </p:nvGrpSpPr>
        <p:grpSpPr bwMode="auto">
          <a:xfrm>
            <a:off x="2351088" y="3541713"/>
            <a:ext cx="798512" cy="1166812"/>
            <a:chOff x="12762" y="10336"/>
            <a:chExt cx="1027" cy="1700"/>
          </a:xfrm>
        </p:grpSpPr>
        <p:sp>
          <p:nvSpPr>
            <p:cNvPr id="96417" name="Rectangle 61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6418" name="Rectangle 62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6419" name="Line 63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20" name="Line 64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21" name="Line 65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22" name="Line 66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280" name="Text Box 68"/>
          <p:cNvSpPr txBox="1">
            <a:spLocks noChangeArrowheads="1"/>
          </p:cNvSpPr>
          <p:nvPr/>
        </p:nvSpPr>
        <p:spPr bwMode="auto">
          <a:xfrm>
            <a:off x="3368675" y="3427413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6281" name="Line 69"/>
          <p:cNvSpPr>
            <a:spLocks noChangeShapeType="1"/>
          </p:cNvSpPr>
          <p:nvPr/>
        </p:nvSpPr>
        <p:spPr bwMode="auto">
          <a:xfrm flipH="1">
            <a:off x="1885950" y="5961063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6282" name="Group 110"/>
          <p:cNvGrpSpPr>
            <a:grpSpLocks/>
          </p:cNvGrpSpPr>
          <p:nvPr/>
        </p:nvGrpSpPr>
        <p:grpSpPr bwMode="auto">
          <a:xfrm>
            <a:off x="1298575" y="4695825"/>
            <a:ext cx="798513" cy="1166813"/>
            <a:chOff x="12762" y="10336"/>
            <a:chExt cx="1027" cy="1700"/>
          </a:xfrm>
        </p:grpSpPr>
        <p:sp>
          <p:nvSpPr>
            <p:cNvPr id="96411" name="Rectangle 111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6412" name="Rectangle 112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6413" name="Line 113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14" name="Line 114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15" name="Line 115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16" name="Line 116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283" name="Line 118"/>
          <p:cNvSpPr>
            <a:spLocks noChangeShapeType="1"/>
          </p:cNvSpPr>
          <p:nvPr/>
        </p:nvSpPr>
        <p:spPr bwMode="auto">
          <a:xfrm flipH="1">
            <a:off x="3021013" y="5372100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84" name="Line 119"/>
          <p:cNvSpPr>
            <a:spLocks noChangeShapeType="1"/>
          </p:cNvSpPr>
          <p:nvPr/>
        </p:nvSpPr>
        <p:spPr bwMode="auto">
          <a:xfrm flipH="1">
            <a:off x="5010150" y="5372100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85" name="Line 120"/>
          <p:cNvSpPr>
            <a:spLocks noChangeShapeType="1"/>
          </p:cNvSpPr>
          <p:nvPr/>
        </p:nvSpPr>
        <p:spPr bwMode="auto">
          <a:xfrm flipH="1">
            <a:off x="516096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86" name="Line 121"/>
          <p:cNvSpPr>
            <a:spLocks noChangeShapeType="1"/>
          </p:cNvSpPr>
          <p:nvPr/>
        </p:nvSpPr>
        <p:spPr bwMode="auto">
          <a:xfrm flipH="1">
            <a:off x="5149850" y="5973763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87" name="Line 122"/>
          <p:cNvSpPr>
            <a:spLocks noChangeShapeType="1"/>
          </p:cNvSpPr>
          <p:nvPr/>
        </p:nvSpPr>
        <p:spPr bwMode="auto">
          <a:xfrm flipH="1">
            <a:off x="6259513" y="4868863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6288" name="Group 163"/>
          <p:cNvGrpSpPr>
            <a:grpSpLocks/>
          </p:cNvGrpSpPr>
          <p:nvPr/>
        </p:nvGrpSpPr>
        <p:grpSpPr bwMode="auto">
          <a:xfrm>
            <a:off x="6643688" y="3676650"/>
            <a:ext cx="798512" cy="1166813"/>
            <a:chOff x="12762" y="10336"/>
            <a:chExt cx="1027" cy="1700"/>
          </a:xfrm>
        </p:grpSpPr>
        <p:sp>
          <p:nvSpPr>
            <p:cNvPr id="96405" name="Rectangle 164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6406" name="Rectangle 165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6407" name="Line 166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08" name="Line 167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09" name="Line 168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10" name="Line 169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6289" name="Group 210"/>
          <p:cNvGrpSpPr>
            <a:grpSpLocks/>
          </p:cNvGrpSpPr>
          <p:nvPr/>
        </p:nvGrpSpPr>
        <p:grpSpPr bwMode="auto">
          <a:xfrm>
            <a:off x="6175375" y="4989513"/>
            <a:ext cx="798513" cy="1168400"/>
            <a:chOff x="12762" y="10336"/>
            <a:chExt cx="1027" cy="1700"/>
          </a:xfrm>
        </p:grpSpPr>
        <p:sp>
          <p:nvSpPr>
            <p:cNvPr id="96399" name="Rectangle 211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6400" name="Rectangle 212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6401" name="Line 213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02" name="Line 214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03" name="Line 215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404" name="Line 216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290" name="Oval 217"/>
          <p:cNvSpPr>
            <a:spLocks noChangeArrowheads="1"/>
          </p:cNvSpPr>
          <p:nvPr/>
        </p:nvSpPr>
        <p:spPr bwMode="auto">
          <a:xfrm>
            <a:off x="2763838" y="3616325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6291" name="Oval 218"/>
          <p:cNvSpPr>
            <a:spLocks noChangeArrowheads="1"/>
          </p:cNvSpPr>
          <p:nvPr/>
        </p:nvSpPr>
        <p:spPr bwMode="auto">
          <a:xfrm>
            <a:off x="1604963" y="4745038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6292" name="Text Box 219"/>
          <p:cNvSpPr txBox="1">
            <a:spLocks noChangeArrowheads="1"/>
          </p:cNvSpPr>
          <p:nvPr/>
        </p:nvSpPr>
        <p:spPr bwMode="auto">
          <a:xfrm>
            <a:off x="7583488" y="3629025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6293" name="Line 220"/>
          <p:cNvSpPr>
            <a:spLocks noChangeShapeType="1"/>
          </p:cNvSpPr>
          <p:nvPr/>
        </p:nvSpPr>
        <p:spPr bwMode="auto">
          <a:xfrm flipH="1" flipV="1">
            <a:off x="4592638" y="5580063"/>
            <a:ext cx="7937" cy="407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6294" name="Group 221"/>
          <p:cNvGrpSpPr>
            <a:grpSpLocks/>
          </p:cNvGrpSpPr>
          <p:nvPr/>
        </p:nvGrpSpPr>
        <p:grpSpPr bwMode="auto">
          <a:xfrm>
            <a:off x="4587875" y="5211763"/>
            <a:ext cx="385763" cy="319087"/>
            <a:chOff x="11283" y="10423"/>
            <a:chExt cx="475" cy="374"/>
          </a:xfrm>
        </p:grpSpPr>
        <p:sp>
          <p:nvSpPr>
            <p:cNvPr id="96392" name="Rectangle 222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6393" name="Line 223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94" name="Line 224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95" name="Line 225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96" name="Line 226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97" name="Line 227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98" name="Line 228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295" name="Line 229"/>
          <p:cNvSpPr>
            <a:spLocks noChangeShapeType="1"/>
          </p:cNvSpPr>
          <p:nvPr/>
        </p:nvSpPr>
        <p:spPr bwMode="auto">
          <a:xfrm>
            <a:off x="4845050" y="3995738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96" name="Freeform 230"/>
          <p:cNvSpPr>
            <a:spLocks/>
          </p:cNvSpPr>
          <p:nvPr/>
        </p:nvSpPr>
        <p:spPr bwMode="auto">
          <a:xfrm>
            <a:off x="1663700" y="4843463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97" name="Freeform 231"/>
          <p:cNvSpPr>
            <a:spLocks/>
          </p:cNvSpPr>
          <p:nvPr/>
        </p:nvSpPr>
        <p:spPr bwMode="auto">
          <a:xfrm>
            <a:off x="2822575" y="3676650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98" name="Oval 232"/>
          <p:cNvSpPr>
            <a:spLocks noChangeArrowheads="1"/>
          </p:cNvSpPr>
          <p:nvPr/>
        </p:nvSpPr>
        <p:spPr bwMode="auto">
          <a:xfrm>
            <a:off x="2763838" y="3849688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6299" name="Text Box 233"/>
          <p:cNvSpPr txBox="1">
            <a:spLocks noChangeArrowheads="1"/>
          </p:cNvSpPr>
          <p:nvPr/>
        </p:nvSpPr>
        <p:spPr bwMode="auto">
          <a:xfrm>
            <a:off x="3251200" y="3756025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6300" name="Line 234"/>
          <p:cNvSpPr>
            <a:spLocks noChangeShapeType="1"/>
          </p:cNvSpPr>
          <p:nvPr/>
        </p:nvSpPr>
        <p:spPr bwMode="auto">
          <a:xfrm>
            <a:off x="2909888" y="3916363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01" name="Line 235"/>
          <p:cNvSpPr>
            <a:spLocks noChangeShapeType="1"/>
          </p:cNvSpPr>
          <p:nvPr/>
        </p:nvSpPr>
        <p:spPr bwMode="auto">
          <a:xfrm>
            <a:off x="2905125" y="36830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02" name="Line 236"/>
          <p:cNvSpPr>
            <a:spLocks noChangeShapeType="1"/>
          </p:cNvSpPr>
          <p:nvPr/>
        </p:nvSpPr>
        <p:spPr bwMode="auto">
          <a:xfrm>
            <a:off x="7116763" y="38354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5569" name="Rectangle 241"/>
          <p:cNvSpPr>
            <a:spLocks noChangeArrowheads="1"/>
          </p:cNvSpPr>
          <p:nvPr/>
        </p:nvSpPr>
        <p:spPr bwMode="auto">
          <a:xfrm>
            <a:off x="2711450" y="3590925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55570" name="Rectangle 242"/>
          <p:cNvSpPr>
            <a:spLocks noChangeArrowheads="1"/>
          </p:cNvSpPr>
          <p:nvPr/>
        </p:nvSpPr>
        <p:spPr bwMode="auto">
          <a:xfrm>
            <a:off x="2381250" y="3824288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55571" name="Text Box 243"/>
          <p:cNvSpPr txBox="1">
            <a:spLocks noChangeArrowheads="1"/>
          </p:cNvSpPr>
          <p:nvPr/>
        </p:nvSpPr>
        <p:spPr bwMode="auto">
          <a:xfrm>
            <a:off x="1757363" y="3714750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Arial" panose="020B0604020202020204" pitchFamily="34" charset="0"/>
              </a:rPr>
              <a:t>copy</a:t>
            </a:r>
          </a:p>
        </p:txBody>
      </p:sp>
      <p:sp>
        <p:nvSpPr>
          <p:cNvPr id="355587" name="Text Box 259"/>
          <p:cNvSpPr txBox="1">
            <a:spLocks noChangeArrowheads="1"/>
          </p:cNvSpPr>
          <p:nvPr/>
        </p:nvSpPr>
        <p:spPr bwMode="auto">
          <a:xfrm>
            <a:off x="3722688" y="4783138"/>
            <a:ext cx="176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6600"/>
                </a:solidFill>
                <a:latin typeface="Arial" panose="020B0604020202020204" pitchFamily="34" charset="0"/>
              </a:rPr>
              <a:t>free buffer space!</a:t>
            </a:r>
          </a:p>
        </p:txBody>
      </p:sp>
      <p:grpSp>
        <p:nvGrpSpPr>
          <p:cNvPr id="355617" name="Group 289"/>
          <p:cNvGrpSpPr>
            <a:grpSpLocks/>
          </p:cNvGrpSpPr>
          <p:nvPr/>
        </p:nvGrpSpPr>
        <p:grpSpPr bwMode="auto">
          <a:xfrm>
            <a:off x="4970463" y="1201738"/>
            <a:ext cx="1936750" cy="1701800"/>
            <a:chOff x="2974" y="778"/>
            <a:chExt cx="1220" cy="1072"/>
          </a:xfrm>
        </p:grpSpPr>
        <p:sp>
          <p:nvSpPr>
            <p:cNvPr id="96381" name="Line 278"/>
            <p:cNvSpPr>
              <a:spLocks noChangeShapeType="1"/>
            </p:cNvSpPr>
            <p:nvPr/>
          </p:nvSpPr>
          <p:spPr bwMode="auto">
            <a:xfrm>
              <a:off x="3278" y="820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382" name="Line 279"/>
            <p:cNvSpPr>
              <a:spLocks noChangeShapeType="1"/>
            </p:cNvSpPr>
            <p:nvPr/>
          </p:nvSpPr>
          <p:spPr bwMode="auto">
            <a:xfrm flipV="1">
              <a:off x="3272" y="1620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383" name="Line 280"/>
            <p:cNvSpPr>
              <a:spLocks noChangeShapeType="1"/>
            </p:cNvSpPr>
            <p:nvPr/>
          </p:nvSpPr>
          <p:spPr bwMode="auto">
            <a:xfrm>
              <a:off x="3992" y="908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384" name="Freeform 281"/>
            <p:cNvSpPr>
              <a:spLocks/>
            </p:cNvSpPr>
            <p:nvPr/>
          </p:nvSpPr>
          <p:spPr bwMode="auto">
            <a:xfrm>
              <a:off x="3274" y="886"/>
              <a:ext cx="720" cy="732"/>
            </a:xfrm>
            <a:custGeom>
              <a:avLst/>
              <a:gdLst>
                <a:gd name="T0" fmla="*/ 0 w 720"/>
                <a:gd name="T1" fmla="*/ 732 h 732"/>
                <a:gd name="T2" fmla="*/ 720 w 720"/>
                <a:gd name="T3" fmla="*/ 0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20" h="732">
                  <a:moveTo>
                    <a:pt x="0" y="732"/>
                  </a:moveTo>
                  <a:lnTo>
                    <a:pt x="720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385" name="Line 282"/>
            <p:cNvSpPr>
              <a:spLocks noChangeShapeType="1"/>
            </p:cNvSpPr>
            <p:nvPr/>
          </p:nvSpPr>
          <p:spPr bwMode="auto">
            <a:xfrm>
              <a:off x="3226" y="886"/>
              <a:ext cx="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386" name="Line 283"/>
            <p:cNvSpPr>
              <a:spLocks noChangeShapeType="1"/>
            </p:cNvSpPr>
            <p:nvPr/>
          </p:nvSpPr>
          <p:spPr bwMode="auto">
            <a:xfrm>
              <a:off x="3990" y="1624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387" name="Text Box 284"/>
            <p:cNvSpPr txBox="1">
              <a:spLocks noChangeArrowheads="1"/>
            </p:cNvSpPr>
            <p:nvPr/>
          </p:nvSpPr>
          <p:spPr bwMode="auto">
            <a:xfrm>
              <a:off x="2974" y="778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96388" name="Text Box 285"/>
            <p:cNvSpPr txBox="1">
              <a:spLocks noChangeArrowheads="1"/>
            </p:cNvSpPr>
            <p:nvPr/>
          </p:nvSpPr>
          <p:spPr bwMode="auto">
            <a:xfrm>
              <a:off x="3858" y="1646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96389" name="Text Box 286"/>
            <p:cNvSpPr txBox="1">
              <a:spLocks noChangeArrowheads="1"/>
            </p:cNvSpPr>
            <p:nvPr/>
          </p:nvSpPr>
          <p:spPr bwMode="auto">
            <a:xfrm rot="-5400000">
              <a:off x="2963" y="1145"/>
              <a:ext cx="3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anose="05050102010706020507" pitchFamily="18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out</a:t>
              </a:r>
            </a:p>
          </p:txBody>
        </p:sp>
        <p:sp>
          <p:nvSpPr>
            <p:cNvPr id="96390" name="Text Box 287"/>
            <p:cNvSpPr txBox="1">
              <a:spLocks noChangeArrowheads="1"/>
            </p:cNvSpPr>
            <p:nvPr/>
          </p:nvSpPr>
          <p:spPr bwMode="auto">
            <a:xfrm>
              <a:off x="3529" y="1600"/>
              <a:ext cx="2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anose="05050102010706020507" pitchFamily="18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in</a:t>
              </a:r>
            </a:p>
          </p:txBody>
        </p:sp>
        <p:sp>
          <p:nvSpPr>
            <p:cNvPr id="96391" name="Line 288"/>
            <p:cNvSpPr>
              <a:spLocks noChangeShapeType="1"/>
            </p:cNvSpPr>
            <p:nvPr/>
          </p:nvSpPr>
          <p:spPr bwMode="auto">
            <a:xfrm>
              <a:off x="3290" y="887"/>
              <a:ext cx="6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96308" name="Picture 29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65" name="Rectangle 294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Causes/costs of congestion: scenario 2</a:t>
            </a:r>
            <a:r>
              <a:rPr lang="en-US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96310" name="Text Box 308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6311" name="Text Box 309"/>
          <p:cNvSpPr txBox="1">
            <a:spLocks noChangeArrowheads="1"/>
          </p:cNvSpPr>
          <p:nvPr/>
        </p:nvSpPr>
        <p:spPr bwMode="auto">
          <a:xfrm>
            <a:off x="2298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96312" name="Group 310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96349" name="Freeform 31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50" name="Rectangle 312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51" name="Freeform 31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52" name="Freeform 31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53" name="Rectangle 315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6354" name="Group 31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6379" name="AutoShape 317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80" name="AutoShape 318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55" name="Rectangle 319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6356" name="Group 32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6377" name="AutoShape 321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78" name="AutoShape 322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57" name="Rectangle 323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58" name="Rectangle 324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6359" name="Group 32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6375" name="AutoShape 326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76" name="AutoShape 327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60" name="Freeform 32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6361" name="Group 32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6373" name="AutoShape 330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74" name="AutoShape 331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62" name="Rectangle 332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63" name="Freeform 33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64" name="Freeform 33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65" name="Oval 335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66" name="Freeform 33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67" name="AutoShape 337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68" name="AutoShape 338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69" name="Oval 339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70" name="Oval 340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371" name="Oval 341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72" name="Rectangle 342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6313" name="Group 343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96317" name="Freeform 3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18" name="Rectangle 345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19" name="Freeform 3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20" name="Freeform 3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21" name="Rectangle 348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6322" name="Group 3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6347" name="AutoShape 350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48" name="AutoShape 351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23" name="Rectangle 352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6324" name="Group 3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6345" name="AutoShape 354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46" name="AutoShape 355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25" name="Rectangle 356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26" name="Rectangle 357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6327" name="Group 3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6343" name="AutoShape 35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44" name="AutoShape 360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28" name="Freeform 3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6329" name="Group 3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6341" name="AutoShape 363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6342" name="AutoShape 364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6330" name="Rectangle 365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31" name="Freeform 3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32" name="Freeform 3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33" name="Oval 368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34" name="Freeform 3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35" name="AutoShape 370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36" name="AutoShape 371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37" name="Oval 372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38" name="Oval 373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339" name="Oval 374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340" name="Rectangle 375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6314" name="Group 377"/>
          <p:cNvGrpSpPr>
            <a:grpSpLocks/>
          </p:cNvGrpSpPr>
          <p:nvPr/>
        </p:nvGrpSpPr>
        <p:grpSpPr bwMode="auto">
          <a:xfrm>
            <a:off x="661988" y="5605463"/>
            <a:ext cx="525462" cy="434975"/>
            <a:chOff x="-44" y="1473"/>
            <a:chExt cx="981" cy="1105"/>
          </a:xfrm>
        </p:grpSpPr>
        <p:pic>
          <p:nvPicPr>
            <p:cNvPr id="96315" name="Picture 37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316" name="Freeform 37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255 L -5.55556E-7 0.0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5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3542 L 0.0007 0.17802 L 0.08681 0.17894 L 0.04723 0.24191 L 0.19584 0.2419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55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2419 L 0.23889 0.24214 " pathEditMode="relative" ptsTypes="AA">
                                      <p:cBhvr>
                                        <p:cTn id="30" dur="3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55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6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888 0.24213 L 0.30624 0.24213 L 0.37083 0.15324 L 0.46041 0.15324 L 0.45902 0.01343 " pathEditMode="relative" ptsTypes="AAAAA">
                                      <p:cBhvr>
                                        <p:cTn id="37" dur="2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9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55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55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569" grpId="0" animBg="1"/>
      <p:bldP spid="355569" grpId="1" animBg="1"/>
      <p:bldP spid="355569" grpId="2" animBg="1"/>
      <p:bldP spid="355569" grpId="3" animBg="1"/>
      <p:bldP spid="355569" grpId="4" animBg="1"/>
      <p:bldP spid="355569" grpId="5" animBg="1"/>
      <p:bldP spid="355570" grpId="0" animBg="1"/>
      <p:bldP spid="355570" grpId="1" animBg="1"/>
      <p:bldP spid="355571" grpId="0"/>
      <p:bldP spid="355571" grpId="1"/>
      <p:bldP spid="355587" grpId="0"/>
      <p:bldP spid="35558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728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CCF6BE46-75F8-4F5A-A741-FE5A9B432CD1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97284" name="Freeform 249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7285" name="Group 328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97437" name="Picture 329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7438" name="Freeform 3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402434" name="Picture 2" descr="garbage_c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913" y="5775325"/>
            <a:ext cx="487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287" name="Oval 3"/>
          <p:cNvSpPr>
            <a:spLocks noChangeArrowheads="1"/>
          </p:cNvSpPr>
          <p:nvPr/>
        </p:nvSpPr>
        <p:spPr bwMode="auto">
          <a:xfrm>
            <a:off x="3795713" y="5348288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7288" name="Line 4"/>
          <p:cNvSpPr>
            <a:spLocks noChangeShapeType="1"/>
          </p:cNvSpPr>
          <p:nvPr/>
        </p:nvSpPr>
        <p:spPr bwMode="auto">
          <a:xfrm>
            <a:off x="3795713" y="5324475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9" name="Line 5"/>
          <p:cNvSpPr>
            <a:spLocks noChangeShapeType="1"/>
          </p:cNvSpPr>
          <p:nvPr/>
        </p:nvSpPr>
        <p:spPr bwMode="auto">
          <a:xfrm>
            <a:off x="5100638" y="5324475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0" name="Rectangle 6"/>
          <p:cNvSpPr>
            <a:spLocks noChangeArrowheads="1"/>
          </p:cNvSpPr>
          <p:nvPr/>
        </p:nvSpPr>
        <p:spPr bwMode="auto">
          <a:xfrm>
            <a:off x="3795713" y="5324475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7291" name="Rectangle 7"/>
          <p:cNvSpPr>
            <a:spLocks noChangeArrowheads="1"/>
          </p:cNvSpPr>
          <p:nvPr/>
        </p:nvSpPr>
        <p:spPr bwMode="auto">
          <a:xfrm>
            <a:off x="4705350" y="5311775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7292" name="Oval 8"/>
          <p:cNvSpPr>
            <a:spLocks noChangeArrowheads="1"/>
          </p:cNvSpPr>
          <p:nvPr/>
        </p:nvSpPr>
        <p:spPr bwMode="auto">
          <a:xfrm>
            <a:off x="3790950" y="5126038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97293" name="Group 9"/>
          <p:cNvGrpSpPr>
            <a:grpSpLocks/>
          </p:cNvGrpSpPr>
          <p:nvPr/>
        </p:nvGrpSpPr>
        <p:grpSpPr bwMode="auto">
          <a:xfrm>
            <a:off x="4097338" y="5183188"/>
            <a:ext cx="647700" cy="206375"/>
            <a:chOff x="2848" y="848"/>
            <a:chExt cx="140" cy="98"/>
          </a:xfrm>
        </p:grpSpPr>
        <p:sp>
          <p:nvSpPr>
            <p:cNvPr id="97434" name="Line 1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435" name="Line 1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436" name="Line 1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7294" name="Line 13"/>
          <p:cNvSpPr>
            <a:spLocks noChangeShapeType="1"/>
          </p:cNvSpPr>
          <p:nvPr/>
        </p:nvSpPr>
        <p:spPr bwMode="auto">
          <a:xfrm>
            <a:off x="4097338" y="5381625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5" name="Line 14"/>
          <p:cNvSpPr>
            <a:spLocks noChangeShapeType="1"/>
          </p:cNvSpPr>
          <p:nvPr/>
        </p:nvSpPr>
        <p:spPr bwMode="auto">
          <a:xfrm flipV="1">
            <a:off x="4541838" y="5181600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6" name="Line 15"/>
          <p:cNvSpPr>
            <a:spLocks noChangeShapeType="1"/>
          </p:cNvSpPr>
          <p:nvPr/>
        </p:nvSpPr>
        <p:spPr bwMode="auto">
          <a:xfrm flipV="1">
            <a:off x="4310063" y="5181600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7" name="Line 16"/>
          <p:cNvSpPr>
            <a:spLocks noChangeShapeType="1"/>
          </p:cNvSpPr>
          <p:nvPr/>
        </p:nvSpPr>
        <p:spPr bwMode="auto">
          <a:xfrm flipH="1">
            <a:off x="242411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8" name="Line 17"/>
          <p:cNvSpPr>
            <a:spLocks noChangeShapeType="1"/>
          </p:cNvSpPr>
          <p:nvPr/>
        </p:nvSpPr>
        <p:spPr bwMode="auto">
          <a:xfrm flipH="1">
            <a:off x="3021013" y="4878388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7299" name="Group 58"/>
          <p:cNvGrpSpPr>
            <a:grpSpLocks/>
          </p:cNvGrpSpPr>
          <p:nvPr/>
        </p:nvGrpSpPr>
        <p:grpSpPr bwMode="auto">
          <a:xfrm>
            <a:off x="2351088" y="3563938"/>
            <a:ext cx="798512" cy="1166812"/>
            <a:chOff x="12762" y="10336"/>
            <a:chExt cx="1027" cy="1700"/>
          </a:xfrm>
        </p:grpSpPr>
        <p:sp>
          <p:nvSpPr>
            <p:cNvPr id="97428" name="Rectangle 5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7429" name="Rectangle 6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7430" name="Line 6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31" name="Line 6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32" name="Line 6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33" name="Line 6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00" name="Text Box 66"/>
          <p:cNvSpPr txBox="1">
            <a:spLocks noChangeArrowheads="1"/>
          </p:cNvSpPr>
          <p:nvPr/>
        </p:nvSpPr>
        <p:spPr bwMode="auto">
          <a:xfrm>
            <a:off x="3368675" y="3449638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7301" name="Line 67"/>
          <p:cNvSpPr>
            <a:spLocks noChangeShapeType="1"/>
          </p:cNvSpPr>
          <p:nvPr/>
        </p:nvSpPr>
        <p:spPr bwMode="auto">
          <a:xfrm flipH="1">
            <a:off x="1885950" y="5983288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7302" name="Group 108"/>
          <p:cNvGrpSpPr>
            <a:grpSpLocks/>
          </p:cNvGrpSpPr>
          <p:nvPr/>
        </p:nvGrpSpPr>
        <p:grpSpPr bwMode="auto">
          <a:xfrm>
            <a:off x="1298575" y="4718050"/>
            <a:ext cx="798513" cy="1166813"/>
            <a:chOff x="12762" y="10336"/>
            <a:chExt cx="1027" cy="1700"/>
          </a:xfrm>
        </p:grpSpPr>
        <p:sp>
          <p:nvSpPr>
            <p:cNvPr id="97422" name="Rectangle 1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7423" name="Rectangle 1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7424" name="Line 1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25" name="Line 1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26" name="Line 1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27" name="Line 1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03" name="Line 116"/>
          <p:cNvSpPr>
            <a:spLocks noChangeShapeType="1"/>
          </p:cNvSpPr>
          <p:nvPr/>
        </p:nvSpPr>
        <p:spPr bwMode="auto">
          <a:xfrm flipH="1">
            <a:off x="3021013" y="5394325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04" name="Line 117"/>
          <p:cNvSpPr>
            <a:spLocks noChangeShapeType="1"/>
          </p:cNvSpPr>
          <p:nvPr/>
        </p:nvSpPr>
        <p:spPr bwMode="auto">
          <a:xfrm flipH="1">
            <a:off x="5010150" y="5394325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05" name="Line 118"/>
          <p:cNvSpPr>
            <a:spLocks noChangeShapeType="1"/>
          </p:cNvSpPr>
          <p:nvPr/>
        </p:nvSpPr>
        <p:spPr bwMode="auto">
          <a:xfrm flipH="1">
            <a:off x="516096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06" name="Line 119"/>
          <p:cNvSpPr>
            <a:spLocks noChangeShapeType="1"/>
          </p:cNvSpPr>
          <p:nvPr/>
        </p:nvSpPr>
        <p:spPr bwMode="auto">
          <a:xfrm flipH="1">
            <a:off x="5149850" y="5995988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07" name="Line 120"/>
          <p:cNvSpPr>
            <a:spLocks noChangeShapeType="1"/>
          </p:cNvSpPr>
          <p:nvPr/>
        </p:nvSpPr>
        <p:spPr bwMode="auto">
          <a:xfrm flipH="1">
            <a:off x="6259513" y="4891088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7308" name="Group 161"/>
          <p:cNvGrpSpPr>
            <a:grpSpLocks/>
          </p:cNvGrpSpPr>
          <p:nvPr/>
        </p:nvGrpSpPr>
        <p:grpSpPr bwMode="auto">
          <a:xfrm>
            <a:off x="6643688" y="3698875"/>
            <a:ext cx="798512" cy="1166813"/>
            <a:chOff x="12762" y="10336"/>
            <a:chExt cx="1027" cy="1700"/>
          </a:xfrm>
        </p:grpSpPr>
        <p:sp>
          <p:nvSpPr>
            <p:cNvPr id="97416" name="Rectangle 16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7417" name="Rectangle 16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7418" name="Line 16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19" name="Line 16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20" name="Line 16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21" name="Line 16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7309" name="Group 208"/>
          <p:cNvGrpSpPr>
            <a:grpSpLocks/>
          </p:cNvGrpSpPr>
          <p:nvPr/>
        </p:nvGrpSpPr>
        <p:grpSpPr bwMode="auto">
          <a:xfrm>
            <a:off x="6175375" y="5011738"/>
            <a:ext cx="798513" cy="1168400"/>
            <a:chOff x="12762" y="10336"/>
            <a:chExt cx="1027" cy="1700"/>
          </a:xfrm>
        </p:grpSpPr>
        <p:sp>
          <p:nvSpPr>
            <p:cNvPr id="97410" name="Rectangle 2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7411" name="Rectangle 2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7412" name="Line 2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13" name="Line 2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14" name="Line 2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15" name="Line 2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10" name="Oval 215"/>
          <p:cNvSpPr>
            <a:spLocks noChangeArrowheads="1"/>
          </p:cNvSpPr>
          <p:nvPr/>
        </p:nvSpPr>
        <p:spPr bwMode="auto">
          <a:xfrm>
            <a:off x="2763838" y="3638550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7311" name="Oval 216"/>
          <p:cNvSpPr>
            <a:spLocks noChangeArrowheads="1"/>
          </p:cNvSpPr>
          <p:nvPr/>
        </p:nvSpPr>
        <p:spPr bwMode="auto">
          <a:xfrm>
            <a:off x="1604963" y="4767263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7312" name="Text Box 217"/>
          <p:cNvSpPr txBox="1">
            <a:spLocks noChangeArrowheads="1"/>
          </p:cNvSpPr>
          <p:nvPr/>
        </p:nvSpPr>
        <p:spPr bwMode="auto">
          <a:xfrm>
            <a:off x="7583488" y="3651250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97313" name="Group 218"/>
          <p:cNvGrpSpPr>
            <a:grpSpLocks/>
          </p:cNvGrpSpPr>
          <p:nvPr/>
        </p:nvGrpSpPr>
        <p:grpSpPr bwMode="auto">
          <a:xfrm>
            <a:off x="4587875" y="5233988"/>
            <a:ext cx="385763" cy="319087"/>
            <a:chOff x="11283" y="10423"/>
            <a:chExt cx="475" cy="374"/>
          </a:xfrm>
        </p:grpSpPr>
        <p:sp>
          <p:nvSpPr>
            <p:cNvPr id="97403" name="Rectangle 219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7404" name="Line 220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05" name="Line 221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06" name="Line 222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07" name="Line 223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08" name="Line 224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409" name="Line 225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14" name="Line 226"/>
          <p:cNvSpPr>
            <a:spLocks noChangeShapeType="1"/>
          </p:cNvSpPr>
          <p:nvPr/>
        </p:nvSpPr>
        <p:spPr bwMode="auto">
          <a:xfrm>
            <a:off x="4845050" y="4017963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15" name="Freeform 227"/>
          <p:cNvSpPr>
            <a:spLocks/>
          </p:cNvSpPr>
          <p:nvPr/>
        </p:nvSpPr>
        <p:spPr bwMode="auto">
          <a:xfrm>
            <a:off x="1663700" y="4865688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16" name="Freeform 228"/>
          <p:cNvSpPr>
            <a:spLocks/>
          </p:cNvSpPr>
          <p:nvPr/>
        </p:nvSpPr>
        <p:spPr bwMode="auto">
          <a:xfrm>
            <a:off x="2822575" y="3698875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17" name="Oval 229"/>
          <p:cNvSpPr>
            <a:spLocks noChangeArrowheads="1"/>
          </p:cNvSpPr>
          <p:nvPr/>
        </p:nvSpPr>
        <p:spPr bwMode="auto">
          <a:xfrm>
            <a:off x="2763838" y="3871913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7318" name="Text Box 230"/>
          <p:cNvSpPr txBox="1">
            <a:spLocks noChangeArrowheads="1"/>
          </p:cNvSpPr>
          <p:nvPr/>
        </p:nvSpPr>
        <p:spPr bwMode="auto">
          <a:xfrm>
            <a:off x="3251200" y="3778250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7319" name="Line 231"/>
          <p:cNvSpPr>
            <a:spLocks noChangeShapeType="1"/>
          </p:cNvSpPr>
          <p:nvPr/>
        </p:nvSpPr>
        <p:spPr bwMode="auto">
          <a:xfrm>
            <a:off x="2909888" y="3938588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320" name="Line 232"/>
          <p:cNvSpPr>
            <a:spLocks noChangeShapeType="1"/>
          </p:cNvSpPr>
          <p:nvPr/>
        </p:nvSpPr>
        <p:spPr bwMode="auto">
          <a:xfrm>
            <a:off x="2905125" y="37052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321" name="Line 233"/>
          <p:cNvSpPr>
            <a:spLocks noChangeShapeType="1"/>
          </p:cNvSpPr>
          <p:nvPr/>
        </p:nvSpPr>
        <p:spPr bwMode="auto">
          <a:xfrm>
            <a:off x="7116763" y="38576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2666" name="Rectangle 234"/>
          <p:cNvSpPr>
            <a:spLocks noChangeArrowheads="1"/>
          </p:cNvSpPr>
          <p:nvPr/>
        </p:nvSpPr>
        <p:spPr bwMode="auto">
          <a:xfrm>
            <a:off x="2711450" y="3613150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02667" name="Rectangle 235"/>
          <p:cNvSpPr>
            <a:spLocks noChangeArrowheads="1"/>
          </p:cNvSpPr>
          <p:nvPr/>
        </p:nvSpPr>
        <p:spPr bwMode="auto">
          <a:xfrm>
            <a:off x="2381250" y="3846513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02668" name="Text Box 236"/>
          <p:cNvSpPr txBox="1">
            <a:spLocks noChangeArrowheads="1"/>
          </p:cNvSpPr>
          <p:nvPr/>
        </p:nvSpPr>
        <p:spPr bwMode="auto">
          <a:xfrm>
            <a:off x="1757363" y="3736975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Arial" panose="020B0604020202020204" pitchFamily="34" charset="0"/>
              </a:rPr>
              <a:t>copy</a:t>
            </a:r>
          </a:p>
        </p:txBody>
      </p:sp>
      <p:sp>
        <p:nvSpPr>
          <p:cNvPr id="402669" name="Text Box 237"/>
          <p:cNvSpPr txBox="1">
            <a:spLocks noChangeArrowheads="1"/>
          </p:cNvSpPr>
          <p:nvPr/>
        </p:nvSpPr>
        <p:spPr bwMode="auto">
          <a:xfrm>
            <a:off x="3786188" y="4805363"/>
            <a:ext cx="16430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6600"/>
                </a:solidFill>
                <a:latin typeface="Arial" panose="020B0604020202020204" pitchFamily="34" charset="0"/>
              </a:rPr>
              <a:t>no buffer space!</a:t>
            </a:r>
          </a:p>
        </p:txBody>
      </p:sp>
      <p:sp>
        <p:nvSpPr>
          <p:cNvPr id="91182" name="Rectangle 238"/>
          <p:cNvSpPr>
            <a:spLocks noGrp="1" noChangeArrowheads="1"/>
          </p:cNvSpPr>
          <p:nvPr>
            <p:ph type="body" sz="half" idx="1"/>
          </p:nvPr>
        </p:nvSpPr>
        <p:spPr>
          <a:xfrm>
            <a:off x="560388" y="1116013"/>
            <a:ext cx="3536950" cy="1916112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000099"/>
                </a:solidFill>
                <a:ea typeface="ＭＳ Ｐゴシック" charset="0"/>
                <a:cs typeface="+mn-cs"/>
              </a:rPr>
              <a:t>Idealization: </a:t>
            </a: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known loss</a:t>
            </a:r>
            <a:r>
              <a:rPr lang="en-US" sz="2400">
                <a:ea typeface="ＭＳ Ｐゴシック" charset="0"/>
                <a:cs typeface="+mn-cs"/>
              </a:rPr>
              <a:t> packets can be lost, dropped at router due  to full buffers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sender only resends if packet </a:t>
            </a:r>
            <a:r>
              <a:rPr lang="en-US" sz="2400" i="1">
                <a:ea typeface="ＭＳ Ｐゴシック" charset="0"/>
                <a:cs typeface="+mn-cs"/>
              </a:rPr>
              <a:t>known</a:t>
            </a:r>
            <a:r>
              <a:rPr lang="en-US" sz="2400">
                <a:ea typeface="ＭＳ Ｐゴシック" charset="0"/>
                <a:cs typeface="+mn-cs"/>
              </a:rPr>
              <a:t> to be lost</a:t>
            </a: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pic>
        <p:nvPicPr>
          <p:cNvPr id="97327" name="Picture 243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84" name="Rectangle 244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Causes/costs of congestion: scenario 2</a:t>
            </a:r>
            <a:r>
              <a:rPr lang="en-US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97329" name="Freeform 246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30" name="Freeform 252"/>
          <p:cNvSpPr>
            <a:spLocks/>
          </p:cNvSpPr>
          <p:nvPr/>
        </p:nvSpPr>
        <p:spPr bwMode="auto">
          <a:xfrm>
            <a:off x="7416800" y="3665538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31" name="Freeform 255"/>
          <p:cNvSpPr>
            <a:spLocks/>
          </p:cNvSpPr>
          <p:nvPr/>
        </p:nvSpPr>
        <p:spPr bwMode="auto">
          <a:xfrm>
            <a:off x="6937375" y="4981575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332" name="Text Box 257"/>
          <p:cNvSpPr txBox="1">
            <a:spLocks noChangeArrowheads="1"/>
          </p:cNvSpPr>
          <p:nvPr/>
        </p:nvSpPr>
        <p:spPr bwMode="auto">
          <a:xfrm>
            <a:off x="2298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7333" name="Text Box 258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97334" name="Group 259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97371" name="Freeform 26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72" name="Rectangle 261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73" name="Freeform 26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74" name="Freeform 26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75" name="Rectangle 264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7376" name="Group 26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7401" name="AutoShape 266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7402" name="AutoShape 267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7377" name="Rectangle 268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7378" name="Group 26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7399" name="AutoShape 270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7400" name="AutoShape 271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7379" name="Rectangle 272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80" name="Rectangle 273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7381" name="Group 27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7397" name="AutoShape 275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7398" name="AutoShape 276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7382" name="Freeform 27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7383" name="Group 27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7395" name="AutoShape 279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7396" name="AutoShape 280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7384" name="Rectangle 281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85" name="Freeform 28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86" name="Freeform 28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87" name="Oval 284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88" name="Freeform 28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89" name="AutoShape 286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90" name="AutoShape 287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91" name="Oval 288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92" name="Oval 289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393" name="Oval 290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94" name="Rectangle 291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7335" name="Group 292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97339" name="Freeform 293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40" name="Rectangle 294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41" name="Freeform 295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42" name="Freeform 296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43" name="Rectangle 297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7344" name="Group 298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7369" name="AutoShape 299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7370" name="AutoShape 300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7345" name="Rectangle 301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7346" name="Group 302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7367" name="AutoShape 303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7368" name="AutoShape 304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7347" name="Rectangle 305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48" name="Rectangle 306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7349" name="Group 307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7365" name="AutoShape 308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7366" name="AutoShape 309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7350" name="Freeform 310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7351" name="Group 311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7363" name="AutoShape 312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7364" name="AutoShape 313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7352" name="Rectangle 314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53" name="Freeform 315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54" name="Freeform 316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55" name="Oval 317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56" name="Freeform 318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57" name="AutoShape 319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58" name="AutoShape 320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59" name="Oval 321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60" name="Oval 322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361" name="Oval 323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362" name="Rectangle 324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7336" name="Group 325"/>
          <p:cNvGrpSpPr>
            <a:grpSpLocks/>
          </p:cNvGrpSpPr>
          <p:nvPr/>
        </p:nvGrpSpPr>
        <p:grpSpPr bwMode="auto">
          <a:xfrm>
            <a:off x="661988" y="5605463"/>
            <a:ext cx="525462" cy="434975"/>
            <a:chOff x="-44" y="1473"/>
            <a:chExt cx="981" cy="1105"/>
          </a:xfrm>
        </p:grpSpPr>
        <p:pic>
          <p:nvPicPr>
            <p:cNvPr id="97337" name="Picture 326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7338" name="Freeform 3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255 L -5.55556E-7 0.0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02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2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3542 L 0.0007 0.17802 L 0.08681 0.17894 L 0.04723 0.24191 L 0.19584 0.2419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402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2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2419 L 0.19808 0.35139 " pathEditMode="relative" ptsTypes="AA">
                                      <p:cBhvr>
                                        <p:cTn id="34" dur="2000" fill="hold"/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02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9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0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666" grpId="0" animBg="1"/>
      <p:bldP spid="402666" grpId="1" animBg="1"/>
      <p:bldP spid="402666" grpId="2" animBg="1"/>
      <p:bldP spid="402666" grpId="3" animBg="1"/>
      <p:bldP spid="402666" grpId="4" animBg="1"/>
      <p:bldP spid="402667" grpId="0" animBg="1"/>
      <p:bldP spid="402668" grpId="0"/>
      <p:bldP spid="402668" grpId="1"/>
      <p:bldP spid="402669" grpId="0"/>
      <p:bldP spid="40266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830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F3F42632-05FB-439D-A67D-2DADDC1C526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98308" name="Freeform 270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8309" name="Group 350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98477" name="Picture 35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8478" name="Freeform 35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98310" name="Picture 2" descr="garbage_c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913" y="5775325"/>
            <a:ext cx="487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11" name="Oval 4"/>
          <p:cNvSpPr>
            <a:spLocks noChangeArrowheads="1"/>
          </p:cNvSpPr>
          <p:nvPr/>
        </p:nvSpPr>
        <p:spPr bwMode="auto">
          <a:xfrm>
            <a:off x="3795713" y="5348288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8312" name="Line 5"/>
          <p:cNvSpPr>
            <a:spLocks noChangeShapeType="1"/>
          </p:cNvSpPr>
          <p:nvPr/>
        </p:nvSpPr>
        <p:spPr bwMode="auto">
          <a:xfrm>
            <a:off x="3795713" y="5324475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3" name="Line 6"/>
          <p:cNvSpPr>
            <a:spLocks noChangeShapeType="1"/>
          </p:cNvSpPr>
          <p:nvPr/>
        </p:nvSpPr>
        <p:spPr bwMode="auto">
          <a:xfrm>
            <a:off x="5100638" y="5324475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Rectangle 7"/>
          <p:cNvSpPr>
            <a:spLocks noChangeArrowheads="1"/>
          </p:cNvSpPr>
          <p:nvPr/>
        </p:nvSpPr>
        <p:spPr bwMode="auto">
          <a:xfrm>
            <a:off x="3795713" y="5324475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8315" name="Rectangle 8"/>
          <p:cNvSpPr>
            <a:spLocks noChangeArrowheads="1"/>
          </p:cNvSpPr>
          <p:nvPr/>
        </p:nvSpPr>
        <p:spPr bwMode="auto">
          <a:xfrm>
            <a:off x="4705350" y="5311775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8316" name="Oval 9"/>
          <p:cNvSpPr>
            <a:spLocks noChangeArrowheads="1"/>
          </p:cNvSpPr>
          <p:nvPr/>
        </p:nvSpPr>
        <p:spPr bwMode="auto">
          <a:xfrm>
            <a:off x="3790950" y="5126038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98317" name="Group 10"/>
          <p:cNvGrpSpPr>
            <a:grpSpLocks/>
          </p:cNvGrpSpPr>
          <p:nvPr/>
        </p:nvGrpSpPr>
        <p:grpSpPr bwMode="auto">
          <a:xfrm>
            <a:off x="4097338" y="5183188"/>
            <a:ext cx="647700" cy="206375"/>
            <a:chOff x="2848" y="848"/>
            <a:chExt cx="140" cy="98"/>
          </a:xfrm>
        </p:grpSpPr>
        <p:sp>
          <p:nvSpPr>
            <p:cNvPr id="98474" name="Line 11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475" name="Line 12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476" name="Line 13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318" name="Line 14"/>
          <p:cNvSpPr>
            <a:spLocks noChangeShapeType="1"/>
          </p:cNvSpPr>
          <p:nvPr/>
        </p:nvSpPr>
        <p:spPr bwMode="auto">
          <a:xfrm>
            <a:off x="4097338" y="5381625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9" name="Line 15"/>
          <p:cNvSpPr>
            <a:spLocks noChangeShapeType="1"/>
          </p:cNvSpPr>
          <p:nvPr/>
        </p:nvSpPr>
        <p:spPr bwMode="auto">
          <a:xfrm flipV="1">
            <a:off x="4541838" y="5181600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0" name="Line 16"/>
          <p:cNvSpPr>
            <a:spLocks noChangeShapeType="1"/>
          </p:cNvSpPr>
          <p:nvPr/>
        </p:nvSpPr>
        <p:spPr bwMode="auto">
          <a:xfrm flipV="1">
            <a:off x="4310063" y="5181600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1" name="Line 17"/>
          <p:cNvSpPr>
            <a:spLocks noChangeShapeType="1"/>
          </p:cNvSpPr>
          <p:nvPr/>
        </p:nvSpPr>
        <p:spPr bwMode="auto">
          <a:xfrm flipH="1">
            <a:off x="242411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2" name="Line 18"/>
          <p:cNvSpPr>
            <a:spLocks noChangeShapeType="1"/>
          </p:cNvSpPr>
          <p:nvPr/>
        </p:nvSpPr>
        <p:spPr bwMode="auto">
          <a:xfrm flipH="1">
            <a:off x="3021013" y="4878388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8323" name="Group 59"/>
          <p:cNvGrpSpPr>
            <a:grpSpLocks/>
          </p:cNvGrpSpPr>
          <p:nvPr/>
        </p:nvGrpSpPr>
        <p:grpSpPr bwMode="auto">
          <a:xfrm>
            <a:off x="2351088" y="3563938"/>
            <a:ext cx="798512" cy="1166812"/>
            <a:chOff x="12762" y="10336"/>
            <a:chExt cx="1027" cy="1700"/>
          </a:xfrm>
        </p:grpSpPr>
        <p:sp>
          <p:nvSpPr>
            <p:cNvPr id="98468" name="Rectangle 6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69" name="Rectangle 6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70" name="Line 6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71" name="Line 6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72" name="Line 6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73" name="Line 6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8324" name="Text Box 67"/>
          <p:cNvSpPr txBox="1">
            <a:spLocks noChangeArrowheads="1"/>
          </p:cNvSpPr>
          <p:nvPr/>
        </p:nvSpPr>
        <p:spPr bwMode="auto">
          <a:xfrm>
            <a:off x="3368675" y="3449638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8325" name="Line 68"/>
          <p:cNvSpPr>
            <a:spLocks noChangeShapeType="1"/>
          </p:cNvSpPr>
          <p:nvPr/>
        </p:nvSpPr>
        <p:spPr bwMode="auto">
          <a:xfrm flipH="1">
            <a:off x="1885950" y="5983288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8326" name="Group 109"/>
          <p:cNvGrpSpPr>
            <a:grpSpLocks/>
          </p:cNvGrpSpPr>
          <p:nvPr/>
        </p:nvGrpSpPr>
        <p:grpSpPr bwMode="auto">
          <a:xfrm>
            <a:off x="1298575" y="4718050"/>
            <a:ext cx="798513" cy="1166813"/>
            <a:chOff x="12762" y="10336"/>
            <a:chExt cx="1027" cy="1700"/>
          </a:xfrm>
        </p:grpSpPr>
        <p:sp>
          <p:nvSpPr>
            <p:cNvPr id="98462" name="Rectangle 1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63" name="Rectangle 1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64" name="Line 1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65" name="Line 1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66" name="Line 1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67" name="Line 1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8327" name="Line 117"/>
          <p:cNvSpPr>
            <a:spLocks noChangeShapeType="1"/>
          </p:cNvSpPr>
          <p:nvPr/>
        </p:nvSpPr>
        <p:spPr bwMode="auto">
          <a:xfrm flipH="1">
            <a:off x="3021013" y="5394325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8" name="Line 118"/>
          <p:cNvSpPr>
            <a:spLocks noChangeShapeType="1"/>
          </p:cNvSpPr>
          <p:nvPr/>
        </p:nvSpPr>
        <p:spPr bwMode="auto">
          <a:xfrm flipH="1">
            <a:off x="5010150" y="5394325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9" name="Line 119"/>
          <p:cNvSpPr>
            <a:spLocks noChangeShapeType="1"/>
          </p:cNvSpPr>
          <p:nvPr/>
        </p:nvSpPr>
        <p:spPr bwMode="auto">
          <a:xfrm flipH="1">
            <a:off x="516096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0" name="Line 120"/>
          <p:cNvSpPr>
            <a:spLocks noChangeShapeType="1"/>
          </p:cNvSpPr>
          <p:nvPr/>
        </p:nvSpPr>
        <p:spPr bwMode="auto">
          <a:xfrm flipH="1">
            <a:off x="5149850" y="5995988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1" name="Line 121"/>
          <p:cNvSpPr>
            <a:spLocks noChangeShapeType="1"/>
          </p:cNvSpPr>
          <p:nvPr/>
        </p:nvSpPr>
        <p:spPr bwMode="auto">
          <a:xfrm flipH="1">
            <a:off x="6259513" y="4891088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8332" name="Group 162"/>
          <p:cNvGrpSpPr>
            <a:grpSpLocks/>
          </p:cNvGrpSpPr>
          <p:nvPr/>
        </p:nvGrpSpPr>
        <p:grpSpPr bwMode="auto">
          <a:xfrm>
            <a:off x="6643688" y="3698875"/>
            <a:ext cx="798512" cy="1166813"/>
            <a:chOff x="12762" y="10336"/>
            <a:chExt cx="1027" cy="1700"/>
          </a:xfrm>
        </p:grpSpPr>
        <p:sp>
          <p:nvSpPr>
            <p:cNvPr id="98456" name="Rectangle 163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57" name="Rectangle 164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58" name="Line 165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59" name="Line 166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60" name="Line 167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61" name="Line 168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8333" name="Group 209"/>
          <p:cNvGrpSpPr>
            <a:grpSpLocks/>
          </p:cNvGrpSpPr>
          <p:nvPr/>
        </p:nvGrpSpPr>
        <p:grpSpPr bwMode="auto">
          <a:xfrm>
            <a:off x="6175375" y="5011738"/>
            <a:ext cx="798513" cy="1168400"/>
            <a:chOff x="12762" y="10336"/>
            <a:chExt cx="1027" cy="1700"/>
          </a:xfrm>
        </p:grpSpPr>
        <p:sp>
          <p:nvSpPr>
            <p:cNvPr id="98450" name="Rectangle 2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51" name="Rectangle 2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52" name="Line 2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53" name="Line 2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54" name="Line 2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55" name="Line 2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8334" name="Oval 216"/>
          <p:cNvSpPr>
            <a:spLocks noChangeArrowheads="1"/>
          </p:cNvSpPr>
          <p:nvPr/>
        </p:nvSpPr>
        <p:spPr bwMode="auto">
          <a:xfrm>
            <a:off x="2763838" y="3638550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8335" name="Oval 217"/>
          <p:cNvSpPr>
            <a:spLocks noChangeArrowheads="1"/>
          </p:cNvSpPr>
          <p:nvPr/>
        </p:nvSpPr>
        <p:spPr bwMode="auto">
          <a:xfrm>
            <a:off x="1604963" y="4767263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8336" name="Text Box 218"/>
          <p:cNvSpPr txBox="1">
            <a:spLocks noChangeArrowheads="1"/>
          </p:cNvSpPr>
          <p:nvPr/>
        </p:nvSpPr>
        <p:spPr bwMode="auto">
          <a:xfrm>
            <a:off x="7583488" y="3651250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98337" name="Group 219"/>
          <p:cNvGrpSpPr>
            <a:grpSpLocks/>
          </p:cNvGrpSpPr>
          <p:nvPr/>
        </p:nvGrpSpPr>
        <p:grpSpPr bwMode="auto">
          <a:xfrm>
            <a:off x="4587875" y="5233988"/>
            <a:ext cx="385763" cy="319087"/>
            <a:chOff x="11283" y="10423"/>
            <a:chExt cx="475" cy="374"/>
          </a:xfrm>
        </p:grpSpPr>
        <p:sp>
          <p:nvSpPr>
            <p:cNvPr id="98443" name="Rectangle 220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8444" name="Line 221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45" name="Line 222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46" name="Line 223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47" name="Line 224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48" name="Line 225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49" name="Line 226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8338" name="Line 227"/>
          <p:cNvSpPr>
            <a:spLocks noChangeShapeType="1"/>
          </p:cNvSpPr>
          <p:nvPr/>
        </p:nvSpPr>
        <p:spPr bwMode="auto">
          <a:xfrm>
            <a:off x="4845050" y="4017963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9" name="Freeform 228"/>
          <p:cNvSpPr>
            <a:spLocks/>
          </p:cNvSpPr>
          <p:nvPr/>
        </p:nvSpPr>
        <p:spPr bwMode="auto">
          <a:xfrm>
            <a:off x="1663700" y="4865688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40" name="Freeform 229"/>
          <p:cNvSpPr>
            <a:spLocks/>
          </p:cNvSpPr>
          <p:nvPr/>
        </p:nvSpPr>
        <p:spPr bwMode="auto">
          <a:xfrm>
            <a:off x="2822575" y="3698875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41" name="Oval 230"/>
          <p:cNvSpPr>
            <a:spLocks noChangeArrowheads="1"/>
          </p:cNvSpPr>
          <p:nvPr/>
        </p:nvSpPr>
        <p:spPr bwMode="auto">
          <a:xfrm>
            <a:off x="2763838" y="3871913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8342" name="Text Box 231"/>
          <p:cNvSpPr txBox="1">
            <a:spLocks noChangeArrowheads="1"/>
          </p:cNvSpPr>
          <p:nvPr/>
        </p:nvSpPr>
        <p:spPr bwMode="auto">
          <a:xfrm>
            <a:off x="3251200" y="3778250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8343" name="Line 232"/>
          <p:cNvSpPr>
            <a:spLocks noChangeShapeType="1"/>
          </p:cNvSpPr>
          <p:nvPr/>
        </p:nvSpPr>
        <p:spPr bwMode="auto">
          <a:xfrm>
            <a:off x="2909888" y="3938588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8344" name="Line 233"/>
          <p:cNvSpPr>
            <a:spLocks noChangeShapeType="1"/>
          </p:cNvSpPr>
          <p:nvPr/>
        </p:nvSpPr>
        <p:spPr bwMode="auto">
          <a:xfrm>
            <a:off x="2905125" y="37052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8345" name="Line 234"/>
          <p:cNvSpPr>
            <a:spLocks noChangeShapeType="1"/>
          </p:cNvSpPr>
          <p:nvPr/>
        </p:nvSpPr>
        <p:spPr bwMode="auto">
          <a:xfrm>
            <a:off x="7116763" y="38576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3691" name="Rectangle 235"/>
          <p:cNvSpPr>
            <a:spLocks noChangeArrowheads="1"/>
          </p:cNvSpPr>
          <p:nvPr/>
        </p:nvSpPr>
        <p:spPr bwMode="auto">
          <a:xfrm>
            <a:off x="2381250" y="3846513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03692" name="Text Box 236"/>
          <p:cNvSpPr txBox="1">
            <a:spLocks noChangeArrowheads="1"/>
          </p:cNvSpPr>
          <p:nvPr/>
        </p:nvSpPr>
        <p:spPr bwMode="auto">
          <a:xfrm>
            <a:off x="3725863" y="4805363"/>
            <a:ext cx="176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6600"/>
                </a:solidFill>
                <a:latin typeface="Arial" panose="020B0604020202020204" pitchFamily="34" charset="0"/>
              </a:rPr>
              <a:t>free buffer space!</a:t>
            </a:r>
          </a:p>
        </p:txBody>
      </p:sp>
      <p:sp>
        <p:nvSpPr>
          <p:cNvPr id="403693" name="Rectangle 237"/>
          <p:cNvSpPr>
            <a:spLocks noChangeArrowheads="1"/>
          </p:cNvSpPr>
          <p:nvPr/>
        </p:nvSpPr>
        <p:spPr bwMode="auto">
          <a:xfrm>
            <a:off x="2381250" y="3844925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pic>
        <p:nvPicPr>
          <p:cNvPr id="98349" name="Picture 260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6" name="Rectangle 261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Causes/costs of congestion: scenario 2</a:t>
            </a:r>
            <a:r>
              <a:rPr lang="en-US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92207" name="Rectangle 264"/>
          <p:cNvSpPr>
            <a:spLocks noGrp="1" noChangeArrowheads="1"/>
          </p:cNvSpPr>
          <p:nvPr>
            <p:ph type="body" sz="half" idx="1"/>
          </p:nvPr>
        </p:nvSpPr>
        <p:spPr>
          <a:xfrm>
            <a:off x="560388" y="1116013"/>
            <a:ext cx="3536950" cy="1916112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000099"/>
                </a:solidFill>
                <a:ea typeface="ＭＳ Ｐゴシック" charset="0"/>
                <a:cs typeface="+mn-cs"/>
              </a:rPr>
              <a:t>Idealization: </a:t>
            </a: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known loss</a:t>
            </a:r>
            <a:r>
              <a:rPr lang="en-US" sz="2400">
                <a:ea typeface="ＭＳ Ｐゴシック" charset="0"/>
                <a:cs typeface="+mn-cs"/>
              </a:rPr>
              <a:t> packets can be lost, dropped at router due  to full buffers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sender only resends if packet </a:t>
            </a:r>
            <a:r>
              <a:rPr lang="en-US" sz="2400" i="1">
                <a:ea typeface="ＭＳ Ｐゴシック" charset="0"/>
                <a:cs typeface="+mn-cs"/>
              </a:rPr>
              <a:t>known</a:t>
            </a:r>
            <a:r>
              <a:rPr lang="en-US" sz="2400">
                <a:ea typeface="ＭＳ Ｐゴシック" charset="0"/>
                <a:cs typeface="+mn-cs"/>
              </a:rPr>
              <a:t> to be lost</a:t>
            </a: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grpSp>
        <p:nvGrpSpPr>
          <p:cNvPr id="403736" name="Group 280"/>
          <p:cNvGrpSpPr>
            <a:grpSpLocks/>
          </p:cNvGrpSpPr>
          <p:nvPr/>
        </p:nvGrpSpPr>
        <p:grpSpPr bwMode="auto">
          <a:xfrm>
            <a:off x="4600575" y="1244600"/>
            <a:ext cx="4306888" cy="2076450"/>
            <a:chOff x="2898" y="784"/>
            <a:chExt cx="2713" cy="1308"/>
          </a:xfrm>
        </p:grpSpPr>
        <p:sp>
          <p:nvSpPr>
            <p:cNvPr id="98427" name="Line 239"/>
            <p:cNvSpPr>
              <a:spLocks noChangeShapeType="1"/>
            </p:cNvSpPr>
            <p:nvPr/>
          </p:nvSpPr>
          <p:spPr bwMode="auto">
            <a:xfrm>
              <a:off x="3208" y="784"/>
              <a:ext cx="0" cy="10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28" name="Line 240"/>
            <p:cNvSpPr>
              <a:spLocks noChangeShapeType="1"/>
            </p:cNvSpPr>
            <p:nvPr/>
          </p:nvSpPr>
          <p:spPr bwMode="auto">
            <a:xfrm rot="5400000">
              <a:off x="3771" y="1303"/>
              <a:ext cx="0" cy="11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29" name="Text Box 241"/>
            <p:cNvSpPr txBox="1">
              <a:spLocks noChangeArrowheads="1"/>
            </p:cNvSpPr>
            <p:nvPr/>
          </p:nvSpPr>
          <p:spPr bwMode="auto">
            <a:xfrm>
              <a:off x="2938" y="814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  <a:cs typeface="Arial" panose="020B0604020202020204" pitchFamily="34" charset="0"/>
                </a:rPr>
                <a:t>R/2</a:t>
              </a:r>
            </a:p>
          </p:txBody>
        </p:sp>
        <p:sp>
          <p:nvSpPr>
            <p:cNvPr id="98430" name="Line 242"/>
            <p:cNvSpPr>
              <a:spLocks noChangeShapeType="1"/>
            </p:cNvSpPr>
            <p:nvPr/>
          </p:nvSpPr>
          <p:spPr bwMode="auto">
            <a:xfrm rot="5400000">
              <a:off x="4054" y="72"/>
              <a:ext cx="0" cy="1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31" name="Line 243"/>
            <p:cNvSpPr>
              <a:spLocks noChangeShapeType="1"/>
            </p:cNvSpPr>
            <p:nvPr/>
          </p:nvSpPr>
          <p:spPr bwMode="auto">
            <a:xfrm rot="10800000">
              <a:off x="4196" y="932"/>
              <a:ext cx="0" cy="9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32" name="Text Box 244"/>
            <p:cNvSpPr txBox="1">
              <a:spLocks noChangeArrowheads="1"/>
            </p:cNvSpPr>
            <p:nvPr/>
          </p:nvSpPr>
          <p:spPr bwMode="auto">
            <a:xfrm>
              <a:off x="4063" y="1846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  <a:cs typeface="Arial" panose="020B0604020202020204" pitchFamily="34" charset="0"/>
                </a:rPr>
                <a:t>R/2</a:t>
              </a:r>
            </a:p>
          </p:txBody>
        </p:sp>
        <p:sp>
          <p:nvSpPr>
            <p:cNvPr id="98433" name="Freeform 245"/>
            <p:cNvSpPr>
              <a:spLocks/>
            </p:cNvSpPr>
            <p:nvPr/>
          </p:nvSpPr>
          <p:spPr bwMode="auto">
            <a:xfrm>
              <a:off x="3211" y="913"/>
              <a:ext cx="1636" cy="955"/>
            </a:xfrm>
            <a:custGeom>
              <a:avLst/>
              <a:gdLst>
                <a:gd name="T0" fmla="*/ 0 w 1636"/>
                <a:gd name="T1" fmla="*/ 955 h 955"/>
                <a:gd name="T2" fmla="*/ 758 w 1636"/>
                <a:gd name="T3" fmla="*/ 246 h 955"/>
                <a:gd name="T4" fmla="*/ 1636 w 1636"/>
                <a:gd name="T5" fmla="*/ 7 h 9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6" h="955">
                  <a:moveTo>
                    <a:pt x="0" y="955"/>
                  </a:moveTo>
                  <a:cubicBezTo>
                    <a:pt x="126" y="837"/>
                    <a:pt x="27" y="927"/>
                    <a:pt x="758" y="246"/>
                  </a:cubicBezTo>
                  <a:cubicBezTo>
                    <a:pt x="1095" y="0"/>
                    <a:pt x="1453" y="57"/>
                    <a:pt x="1636" y="7"/>
                  </a:cubicBezTo>
                </a:path>
              </a:pathLst>
            </a:custGeom>
            <a:noFill/>
            <a:ln w="28575" cmpd="sng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8434" name="Group 246"/>
            <p:cNvGrpSpPr>
              <a:grpSpLocks/>
            </p:cNvGrpSpPr>
            <p:nvPr/>
          </p:nvGrpSpPr>
          <p:grpSpPr bwMode="auto">
            <a:xfrm>
              <a:off x="3563" y="1861"/>
              <a:ext cx="269" cy="231"/>
              <a:chOff x="3655" y="1791"/>
              <a:chExt cx="269" cy="231"/>
            </a:xfrm>
          </p:grpSpPr>
          <p:sp>
            <p:nvSpPr>
              <p:cNvPr id="98441" name="Text Box 247"/>
              <p:cNvSpPr txBox="1">
                <a:spLocks noChangeArrowheads="1"/>
              </p:cNvSpPr>
              <p:nvPr/>
            </p:nvSpPr>
            <p:spPr bwMode="auto">
              <a:xfrm>
                <a:off x="3655" y="1791"/>
                <a:ext cx="26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Symbol" panose="05050102010706020507" pitchFamily="18" charset="2"/>
                    <a:cs typeface="Arial" panose="020B0604020202020204" pitchFamily="34" charset="0"/>
                  </a:rPr>
                  <a:t>l</a:t>
                </a:r>
                <a:r>
                  <a:rPr lang="en-US" altLang="en-US" sz="1800" baseline="-25000">
                    <a:latin typeface="Arial" panose="020B0604020202020204" pitchFamily="34" charset="0"/>
                    <a:cs typeface="Arial" panose="020B0604020202020204" pitchFamily="34" charset="0"/>
                  </a:rPr>
                  <a:t>in</a:t>
                </a:r>
              </a:p>
            </p:txBody>
          </p:sp>
          <p:sp>
            <p:nvSpPr>
              <p:cNvPr id="98442" name="Line 248"/>
              <p:cNvSpPr>
                <a:spLocks noChangeShapeType="1"/>
              </p:cNvSpPr>
              <p:nvPr/>
            </p:nvSpPr>
            <p:spPr bwMode="auto">
              <a:xfrm flipV="1">
                <a:off x="3810" y="1846"/>
                <a:ext cx="24" cy="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8435" name="Text Box 249"/>
            <p:cNvSpPr txBox="1">
              <a:spLocks noChangeArrowheads="1"/>
            </p:cNvSpPr>
            <p:nvPr/>
          </p:nvSpPr>
          <p:spPr bwMode="auto">
            <a:xfrm rot="-5400000">
              <a:off x="2819" y="1277"/>
              <a:ext cx="3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Symbol" panose="05050102010706020507" pitchFamily="18" charset="2"/>
                  <a:cs typeface="Arial" panose="020B0604020202020204" pitchFamily="34" charset="0"/>
                </a:rPr>
                <a:t>l</a:t>
              </a:r>
              <a:r>
                <a:rPr lang="en-US" altLang="en-US" sz="1800" baseline="-25000">
                  <a:latin typeface="Arial" panose="020B0604020202020204" pitchFamily="34" charset="0"/>
                  <a:cs typeface="Arial" panose="020B0604020202020204" pitchFamily="34" charset="0"/>
                </a:rPr>
                <a:t>out</a:t>
              </a:r>
            </a:p>
          </p:txBody>
        </p:sp>
        <p:sp>
          <p:nvSpPr>
            <p:cNvPr id="98436" name="Line 250"/>
            <p:cNvSpPr>
              <a:spLocks noChangeShapeType="1"/>
            </p:cNvSpPr>
            <p:nvPr/>
          </p:nvSpPr>
          <p:spPr bwMode="auto">
            <a:xfrm rot="10800000" flipH="1">
              <a:off x="3182" y="922"/>
              <a:ext cx="1019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37" name="Oval 251"/>
            <p:cNvSpPr>
              <a:spLocks noChangeArrowheads="1"/>
            </p:cNvSpPr>
            <p:nvPr/>
          </p:nvSpPr>
          <p:spPr bwMode="auto">
            <a:xfrm>
              <a:off x="4173" y="1005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38" name="Text Box 252"/>
            <p:cNvSpPr txBox="1">
              <a:spLocks noChangeArrowheads="1"/>
            </p:cNvSpPr>
            <p:nvPr/>
          </p:nvSpPr>
          <p:spPr bwMode="auto">
            <a:xfrm>
              <a:off x="4426" y="1106"/>
              <a:ext cx="1185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when sending at R/2, some packets are retransmissions but asymptotic goodput is still R/2 (why?)</a:t>
              </a:r>
            </a:p>
          </p:txBody>
        </p:sp>
        <p:sp>
          <p:nvSpPr>
            <p:cNvPr id="98439" name="Line 253"/>
            <p:cNvSpPr>
              <a:spLocks noChangeShapeType="1"/>
            </p:cNvSpPr>
            <p:nvPr/>
          </p:nvSpPr>
          <p:spPr bwMode="auto">
            <a:xfrm flipH="1" flipV="1">
              <a:off x="4201" y="1033"/>
              <a:ext cx="245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8440" name="Line 265"/>
            <p:cNvSpPr>
              <a:spLocks noChangeShapeType="1"/>
            </p:cNvSpPr>
            <p:nvPr/>
          </p:nvSpPr>
          <p:spPr bwMode="auto">
            <a:xfrm flipV="1">
              <a:off x="4722" y="946"/>
              <a:ext cx="121" cy="6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8353" name="Freeform 267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54" name="Freeform 273"/>
          <p:cNvSpPr>
            <a:spLocks/>
          </p:cNvSpPr>
          <p:nvPr/>
        </p:nvSpPr>
        <p:spPr bwMode="auto">
          <a:xfrm>
            <a:off x="7416800" y="3665538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55" name="Freeform 276"/>
          <p:cNvSpPr>
            <a:spLocks/>
          </p:cNvSpPr>
          <p:nvPr/>
        </p:nvSpPr>
        <p:spPr bwMode="auto">
          <a:xfrm>
            <a:off x="6948488" y="4981575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56" name="Text Box 278"/>
          <p:cNvSpPr txBox="1">
            <a:spLocks noChangeArrowheads="1"/>
          </p:cNvSpPr>
          <p:nvPr/>
        </p:nvSpPr>
        <p:spPr bwMode="auto">
          <a:xfrm>
            <a:off x="2298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8357" name="Text Box 279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98358" name="Group 281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98395" name="Freeform 28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96" name="Rectangle 283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97" name="Freeform 28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98" name="Freeform 28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99" name="Rectangle 286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8400" name="Group 28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8425" name="AutoShape 288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26" name="AutoShape 289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8401" name="Rectangle 290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8402" name="Group 29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8423" name="AutoShape 292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24" name="AutoShape 293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8403" name="Rectangle 294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04" name="Rectangle 295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8405" name="Group 29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8421" name="AutoShape 29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22" name="AutoShape 298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8406" name="Freeform 29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8407" name="Group 30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8419" name="AutoShape 301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420" name="AutoShape 302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8408" name="Rectangle 303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09" name="Freeform 30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10" name="Freeform 30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11" name="Oval 306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12" name="Freeform 30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413" name="AutoShape 30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14" name="AutoShape 309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15" name="Oval 310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16" name="Oval 311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417" name="Oval 312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418" name="Rectangle 313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8359" name="Group 314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98363" name="Freeform 31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64" name="Rectangle 316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65" name="Freeform 31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66" name="Freeform 31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67" name="Rectangle 319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8368" name="Group 32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8393" name="AutoShape 321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94" name="AutoShape 322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8369" name="Rectangle 323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8370" name="Group 32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8391" name="AutoShape 325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92" name="AutoShape 326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8371" name="Rectangle 327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72" name="Rectangle 328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8373" name="Group 32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8389" name="AutoShape 33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90" name="AutoShape 331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8374" name="Freeform 33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8375" name="Group 33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8387" name="AutoShape 334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8388" name="AutoShape 335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8376" name="Rectangle 336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77" name="Freeform 33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78" name="Freeform 33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79" name="Oval 339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80" name="Freeform 34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81" name="AutoShape 341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82" name="AutoShape 342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83" name="Oval 343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84" name="Oval 344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385" name="Oval 345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386" name="Rectangle 346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8360" name="Group 347"/>
          <p:cNvGrpSpPr>
            <a:grpSpLocks/>
          </p:cNvGrpSpPr>
          <p:nvPr/>
        </p:nvGrpSpPr>
        <p:grpSpPr bwMode="auto">
          <a:xfrm>
            <a:off x="661988" y="5605463"/>
            <a:ext cx="525462" cy="434975"/>
            <a:chOff x="-44" y="1473"/>
            <a:chExt cx="981" cy="1105"/>
          </a:xfrm>
        </p:grpSpPr>
        <p:pic>
          <p:nvPicPr>
            <p:cNvPr id="98361" name="Picture 34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8362" name="Freeform 34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0.03333 4.44444E-6 L 0.03333 0.14583 L 0.1191 0.14583 L 0.07969 0.20625 L 0.22622 0.20625 " pathEditMode="relative" ptsTypes="AAAAAA">
                                      <p:cBhvr>
                                        <p:cTn id="6" dur="2000" fill="hold"/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3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622 0.20625 L 0.275 0.20648 " pathEditMode="relative" ptsTypes="AA">
                                      <p:cBhvr>
                                        <p:cTn id="13" dur="3000" fill="hold"/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03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 0.20649 L 0.34289 0.20649 L 0.40834 0.11598 L 0.49775 0.12084 L 0.49775 -0.011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2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403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403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691" grpId="0" animBg="1"/>
      <p:bldP spid="403691" grpId="1" animBg="1"/>
      <p:bldP spid="403691" grpId="2" animBg="1"/>
      <p:bldP spid="403691" grpId="3" animBg="1"/>
      <p:bldP spid="403692" grpId="0"/>
      <p:bldP spid="4036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933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06805040-D81B-45E1-81C8-66E6EF995AF9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99332" name="Freeform 273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9333" name="Group 357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99506" name="Picture 35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9507" name="Freeform 35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9334" name="Oval 3"/>
          <p:cNvSpPr>
            <a:spLocks noChangeArrowheads="1"/>
          </p:cNvSpPr>
          <p:nvPr/>
        </p:nvSpPr>
        <p:spPr bwMode="auto">
          <a:xfrm>
            <a:off x="3795713" y="5348288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9335" name="Line 4"/>
          <p:cNvSpPr>
            <a:spLocks noChangeShapeType="1"/>
          </p:cNvSpPr>
          <p:nvPr/>
        </p:nvSpPr>
        <p:spPr bwMode="auto">
          <a:xfrm>
            <a:off x="3795713" y="5324475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6" name="Line 5"/>
          <p:cNvSpPr>
            <a:spLocks noChangeShapeType="1"/>
          </p:cNvSpPr>
          <p:nvPr/>
        </p:nvSpPr>
        <p:spPr bwMode="auto">
          <a:xfrm>
            <a:off x="5100638" y="5324475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7" name="Rectangle 6"/>
          <p:cNvSpPr>
            <a:spLocks noChangeArrowheads="1"/>
          </p:cNvSpPr>
          <p:nvPr/>
        </p:nvSpPr>
        <p:spPr bwMode="auto">
          <a:xfrm>
            <a:off x="3795713" y="5324475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9338" name="Rectangle 7"/>
          <p:cNvSpPr>
            <a:spLocks noChangeArrowheads="1"/>
          </p:cNvSpPr>
          <p:nvPr/>
        </p:nvSpPr>
        <p:spPr bwMode="auto">
          <a:xfrm>
            <a:off x="4705350" y="5311775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9339" name="Oval 8"/>
          <p:cNvSpPr>
            <a:spLocks noChangeArrowheads="1"/>
          </p:cNvSpPr>
          <p:nvPr/>
        </p:nvSpPr>
        <p:spPr bwMode="auto">
          <a:xfrm>
            <a:off x="3790950" y="5126038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99340" name="Group 9"/>
          <p:cNvGrpSpPr>
            <a:grpSpLocks/>
          </p:cNvGrpSpPr>
          <p:nvPr/>
        </p:nvGrpSpPr>
        <p:grpSpPr bwMode="auto">
          <a:xfrm>
            <a:off x="4097338" y="5183188"/>
            <a:ext cx="647700" cy="206375"/>
            <a:chOff x="2848" y="848"/>
            <a:chExt cx="140" cy="98"/>
          </a:xfrm>
        </p:grpSpPr>
        <p:sp>
          <p:nvSpPr>
            <p:cNvPr id="99503" name="Line 1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504" name="Line 1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505" name="Line 1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9341" name="Line 13"/>
          <p:cNvSpPr>
            <a:spLocks noChangeShapeType="1"/>
          </p:cNvSpPr>
          <p:nvPr/>
        </p:nvSpPr>
        <p:spPr bwMode="auto">
          <a:xfrm>
            <a:off x="4097338" y="5381625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2" name="Line 14"/>
          <p:cNvSpPr>
            <a:spLocks noChangeShapeType="1"/>
          </p:cNvSpPr>
          <p:nvPr/>
        </p:nvSpPr>
        <p:spPr bwMode="auto">
          <a:xfrm flipV="1">
            <a:off x="4541838" y="5181600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3" name="Line 15"/>
          <p:cNvSpPr>
            <a:spLocks noChangeShapeType="1"/>
          </p:cNvSpPr>
          <p:nvPr/>
        </p:nvSpPr>
        <p:spPr bwMode="auto">
          <a:xfrm flipV="1">
            <a:off x="4310063" y="5181600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4" name="Line 16"/>
          <p:cNvSpPr>
            <a:spLocks noChangeShapeType="1"/>
          </p:cNvSpPr>
          <p:nvPr/>
        </p:nvSpPr>
        <p:spPr bwMode="auto">
          <a:xfrm flipH="1">
            <a:off x="242411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45" name="Line 17"/>
          <p:cNvSpPr>
            <a:spLocks noChangeShapeType="1"/>
          </p:cNvSpPr>
          <p:nvPr/>
        </p:nvSpPr>
        <p:spPr bwMode="auto">
          <a:xfrm flipH="1">
            <a:off x="3021013" y="4878388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9346" name="Group 58"/>
          <p:cNvGrpSpPr>
            <a:grpSpLocks/>
          </p:cNvGrpSpPr>
          <p:nvPr/>
        </p:nvGrpSpPr>
        <p:grpSpPr bwMode="auto">
          <a:xfrm>
            <a:off x="2351088" y="3563938"/>
            <a:ext cx="798512" cy="1166812"/>
            <a:chOff x="12762" y="10336"/>
            <a:chExt cx="1027" cy="1700"/>
          </a:xfrm>
        </p:grpSpPr>
        <p:sp>
          <p:nvSpPr>
            <p:cNvPr id="99497" name="Rectangle 5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9498" name="Rectangle 6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9499" name="Line 6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500" name="Line 6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501" name="Line 6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502" name="Line 6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47" name="Text Box 65"/>
          <p:cNvSpPr txBox="1">
            <a:spLocks noChangeArrowheads="1"/>
          </p:cNvSpPr>
          <p:nvPr/>
        </p:nvSpPr>
        <p:spPr bwMode="auto">
          <a:xfrm>
            <a:off x="2298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9348" name="Text Box 66"/>
          <p:cNvSpPr txBox="1">
            <a:spLocks noChangeArrowheads="1"/>
          </p:cNvSpPr>
          <p:nvPr/>
        </p:nvSpPr>
        <p:spPr bwMode="auto">
          <a:xfrm>
            <a:off x="3368675" y="3449638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9349" name="Line 67"/>
          <p:cNvSpPr>
            <a:spLocks noChangeShapeType="1"/>
          </p:cNvSpPr>
          <p:nvPr/>
        </p:nvSpPr>
        <p:spPr bwMode="auto">
          <a:xfrm flipH="1">
            <a:off x="1885950" y="5983288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9350" name="Group 108"/>
          <p:cNvGrpSpPr>
            <a:grpSpLocks/>
          </p:cNvGrpSpPr>
          <p:nvPr/>
        </p:nvGrpSpPr>
        <p:grpSpPr bwMode="auto">
          <a:xfrm>
            <a:off x="1298575" y="4718050"/>
            <a:ext cx="798513" cy="1166813"/>
            <a:chOff x="12762" y="10336"/>
            <a:chExt cx="1027" cy="1700"/>
          </a:xfrm>
        </p:grpSpPr>
        <p:sp>
          <p:nvSpPr>
            <p:cNvPr id="99491" name="Rectangle 1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9492" name="Rectangle 1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9493" name="Line 1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94" name="Line 1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95" name="Line 1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96" name="Line 1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51" name="Line 116"/>
          <p:cNvSpPr>
            <a:spLocks noChangeShapeType="1"/>
          </p:cNvSpPr>
          <p:nvPr/>
        </p:nvSpPr>
        <p:spPr bwMode="auto">
          <a:xfrm flipH="1">
            <a:off x="3021013" y="5394325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52" name="Line 117"/>
          <p:cNvSpPr>
            <a:spLocks noChangeShapeType="1"/>
          </p:cNvSpPr>
          <p:nvPr/>
        </p:nvSpPr>
        <p:spPr bwMode="auto">
          <a:xfrm flipH="1">
            <a:off x="5010150" y="5394325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53" name="Line 118"/>
          <p:cNvSpPr>
            <a:spLocks noChangeShapeType="1"/>
          </p:cNvSpPr>
          <p:nvPr/>
        </p:nvSpPr>
        <p:spPr bwMode="auto">
          <a:xfrm flipH="1">
            <a:off x="516096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54" name="Line 119"/>
          <p:cNvSpPr>
            <a:spLocks noChangeShapeType="1"/>
          </p:cNvSpPr>
          <p:nvPr/>
        </p:nvSpPr>
        <p:spPr bwMode="auto">
          <a:xfrm flipH="1">
            <a:off x="5149850" y="5995988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55" name="Line 120"/>
          <p:cNvSpPr>
            <a:spLocks noChangeShapeType="1"/>
          </p:cNvSpPr>
          <p:nvPr/>
        </p:nvSpPr>
        <p:spPr bwMode="auto">
          <a:xfrm flipH="1">
            <a:off x="6259513" y="4891088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9356" name="Group 161"/>
          <p:cNvGrpSpPr>
            <a:grpSpLocks/>
          </p:cNvGrpSpPr>
          <p:nvPr/>
        </p:nvGrpSpPr>
        <p:grpSpPr bwMode="auto">
          <a:xfrm>
            <a:off x="6643688" y="3698875"/>
            <a:ext cx="798512" cy="1166813"/>
            <a:chOff x="12762" y="10336"/>
            <a:chExt cx="1027" cy="1700"/>
          </a:xfrm>
        </p:grpSpPr>
        <p:sp>
          <p:nvSpPr>
            <p:cNvPr id="99485" name="Rectangle 16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9486" name="Rectangle 16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9487" name="Line 16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88" name="Line 16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89" name="Line 16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90" name="Line 16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9357" name="Group 208"/>
          <p:cNvGrpSpPr>
            <a:grpSpLocks/>
          </p:cNvGrpSpPr>
          <p:nvPr/>
        </p:nvGrpSpPr>
        <p:grpSpPr bwMode="auto">
          <a:xfrm>
            <a:off x="6175375" y="5011738"/>
            <a:ext cx="798513" cy="1168400"/>
            <a:chOff x="12762" y="10336"/>
            <a:chExt cx="1027" cy="1700"/>
          </a:xfrm>
        </p:grpSpPr>
        <p:sp>
          <p:nvSpPr>
            <p:cNvPr id="99479" name="Rectangle 2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9480" name="Rectangle 2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9481" name="Line 2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82" name="Line 2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83" name="Line 2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84" name="Line 2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58" name="Oval 215"/>
          <p:cNvSpPr>
            <a:spLocks noChangeArrowheads="1"/>
          </p:cNvSpPr>
          <p:nvPr/>
        </p:nvSpPr>
        <p:spPr bwMode="auto">
          <a:xfrm>
            <a:off x="2763838" y="3638550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9359" name="Oval 216"/>
          <p:cNvSpPr>
            <a:spLocks noChangeArrowheads="1"/>
          </p:cNvSpPr>
          <p:nvPr/>
        </p:nvSpPr>
        <p:spPr bwMode="auto">
          <a:xfrm>
            <a:off x="1604963" y="4767263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9360" name="Text Box 217"/>
          <p:cNvSpPr txBox="1">
            <a:spLocks noChangeArrowheads="1"/>
          </p:cNvSpPr>
          <p:nvPr/>
        </p:nvSpPr>
        <p:spPr bwMode="auto">
          <a:xfrm>
            <a:off x="7583488" y="3651250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99361" name="Group 218"/>
          <p:cNvGrpSpPr>
            <a:grpSpLocks/>
          </p:cNvGrpSpPr>
          <p:nvPr/>
        </p:nvGrpSpPr>
        <p:grpSpPr bwMode="auto">
          <a:xfrm>
            <a:off x="4587875" y="5233988"/>
            <a:ext cx="385763" cy="319087"/>
            <a:chOff x="11283" y="10423"/>
            <a:chExt cx="475" cy="374"/>
          </a:xfrm>
        </p:grpSpPr>
        <p:sp>
          <p:nvSpPr>
            <p:cNvPr id="99472" name="Rectangle 219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9473" name="Line 220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74" name="Line 221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75" name="Line 222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76" name="Line 223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77" name="Line 224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78" name="Line 225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62" name="Line 226"/>
          <p:cNvSpPr>
            <a:spLocks noChangeShapeType="1"/>
          </p:cNvSpPr>
          <p:nvPr/>
        </p:nvSpPr>
        <p:spPr bwMode="auto">
          <a:xfrm>
            <a:off x="4845050" y="4017963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63" name="Freeform 227"/>
          <p:cNvSpPr>
            <a:spLocks/>
          </p:cNvSpPr>
          <p:nvPr/>
        </p:nvSpPr>
        <p:spPr bwMode="auto">
          <a:xfrm>
            <a:off x="1663700" y="4865688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64" name="Freeform 228"/>
          <p:cNvSpPr>
            <a:spLocks/>
          </p:cNvSpPr>
          <p:nvPr/>
        </p:nvSpPr>
        <p:spPr bwMode="auto">
          <a:xfrm>
            <a:off x="2822575" y="3698875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65" name="Oval 229"/>
          <p:cNvSpPr>
            <a:spLocks noChangeArrowheads="1"/>
          </p:cNvSpPr>
          <p:nvPr/>
        </p:nvSpPr>
        <p:spPr bwMode="auto">
          <a:xfrm>
            <a:off x="2763838" y="3871913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9366" name="Text Box 230"/>
          <p:cNvSpPr txBox="1">
            <a:spLocks noChangeArrowheads="1"/>
          </p:cNvSpPr>
          <p:nvPr/>
        </p:nvSpPr>
        <p:spPr bwMode="auto">
          <a:xfrm>
            <a:off x="3362325" y="3778250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anose="05050102010706020507" pitchFamily="18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9367" name="Line 231"/>
          <p:cNvSpPr>
            <a:spLocks noChangeShapeType="1"/>
          </p:cNvSpPr>
          <p:nvPr/>
        </p:nvSpPr>
        <p:spPr bwMode="auto">
          <a:xfrm>
            <a:off x="2909888" y="3938588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68" name="Line 232"/>
          <p:cNvSpPr>
            <a:spLocks noChangeShapeType="1"/>
          </p:cNvSpPr>
          <p:nvPr/>
        </p:nvSpPr>
        <p:spPr bwMode="auto">
          <a:xfrm>
            <a:off x="2905125" y="37052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69" name="Line 233"/>
          <p:cNvSpPr>
            <a:spLocks noChangeShapeType="1"/>
          </p:cNvSpPr>
          <p:nvPr/>
        </p:nvSpPr>
        <p:spPr bwMode="auto">
          <a:xfrm>
            <a:off x="7116763" y="38576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8634" name="Rectangle 234"/>
          <p:cNvSpPr>
            <a:spLocks noChangeArrowheads="1"/>
          </p:cNvSpPr>
          <p:nvPr/>
        </p:nvSpPr>
        <p:spPr bwMode="auto">
          <a:xfrm>
            <a:off x="2711450" y="3613150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58635" name="Rectangle 235"/>
          <p:cNvSpPr>
            <a:spLocks noChangeArrowheads="1"/>
          </p:cNvSpPr>
          <p:nvPr/>
        </p:nvSpPr>
        <p:spPr bwMode="auto">
          <a:xfrm>
            <a:off x="2381250" y="3846513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58636" name="Text Box 236"/>
          <p:cNvSpPr txBox="1">
            <a:spLocks noChangeArrowheads="1"/>
          </p:cNvSpPr>
          <p:nvPr/>
        </p:nvSpPr>
        <p:spPr bwMode="auto">
          <a:xfrm>
            <a:off x="1757363" y="3736975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Arial" panose="020B0604020202020204" pitchFamily="34" charset="0"/>
              </a:rPr>
              <a:t>copy</a:t>
            </a:r>
          </a:p>
        </p:txBody>
      </p:sp>
      <p:sp>
        <p:nvSpPr>
          <p:cNvPr id="358637" name="Text Box 237"/>
          <p:cNvSpPr txBox="1">
            <a:spLocks noChangeArrowheads="1"/>
          </p:cNvSpPr>
          <p:nvPr/>
        </p:nvSpPr>
        <p:spPr bwMode="auto">
          <a:xfrm>
            <a:off x="3724275" y="4805363"/>
            <a:ext cx="176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6600"/>
                </a:solidFill>
                <a:latin typeface="Arial" panose="020B0604020202020204" pitchFamily="34" charset="0"/>
              </a:rPr>
              <a:t>free buffer space!</a:t>
            </a:r>
          </a:p>
        </p:txBody>
      </p:sp>
      <p:grpSp>
        <p:nvGrpSpPr>
          <p:cNvPr id="358640" name="Group 240"/>
          <p:cNvGrpSpPr>
            <a:grpSpLocks/>
          </p:cNvGrpSpPr>
          <p:nvPr/>
        </p:nvGrpSpPr>
        <p:grpSpPr bwMode="auto">
          <a:xfrm>
            <a:off x="1376363" y="3300413"/>
            <a:ext cx="947737" cy="869950"/>
            <a:chOff x="3283" y="2142"/>
            <a:chExt cx="597" cy="548"/>
          </a:xfrm>
        </p:grpSpPr>
        <p:grpSp>
          <p:nvGrpSpPr>
            <p:cNvPr id="99467" name="Group 241"/>
            <p:cNvGrpSpPr>
              <a:grpSpLocks/>
            </p:cNvGrpSpPr>
            <p:nvPr/>
          </p:nvGrpSpPr>
          <p:grpSpPr bwMode="auto">
            <a:xfrm>
              <a:off x="3283" y="2387"/>
              <a:ext cx="597" cy="303"/>
              <a:chOff x="990" y="4570"/>
              <a:chExt cx="597" cy="380"/>
            </a:xfrm>
          </p:grpSpPr>
          <p:pic>
            <p:nvPicPr>
              <p:cNvPr id="99470" name="Picture 24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0" y="4570"/>
                <a:ext cx="597" cy="3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471" name="Rectangle 243"/>
              <p:cNvSpPr>
                <a:spLocks noChangeArrowheads="1"/>
              </p:cNvSpPr>
              <p:nvPr/>
            </p:nvSpPr>
            <p:spPr bwMode="auto">
              <a:xfrm>
                <a:off x="1124" y="4679"/>
                <a:ext cx="360" cy="148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9468" name="Text Box 244"/>
            <p:cNvSpPr txBox="1">
              <a:spLocks noChangeArrowheads="1"/>
            </p:cNvSpPr>
            <p:nvPr/>
          </p:nvSpPr>
          <p:spPr bwMode="auto">
            <a:xfrm>
              <a:off x="3343" y="2461"/>
              <a:ext cx="479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 i="1">
                  <a:solidFill>
                    <a:schemeClr val="accent2"/>
                  </a:solidFill>
                  <a:latin typeface="Comic Sans MS" panose="030F0702030302020204" pitchFamily="66" charset="0"/>
                </a:rPr>
                <a:t>timeout</a:t>
              </a:r>
            </a:p>
          </p:txBody>
        </p:sp>
        <p:pic>
          <p:nvPicPr>
            <p:cNvPr id="99469" name="Picture 24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19" y="2142"/>
              <a:ext cx="262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58646" name="Line 246"/>
          <p:cNvSpPr>
            <a:spLocks noChangeShapeType="1"/>
          </p:cNvSpPr>
          <p:nvPr/>
        </p:nvSpPr>
        <p:spPr bwMode="auto">
          <a:xfrm>
            <a:off x="5092700" y="1244600"/>
            <a:ext cx="0" cy="1716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7" name="Line 247"/>
          <p:cNvSpPr>
            <a:spLocks noChangeShapeType="1"/>
          </p:cNvSpPr>
          <p:nvPr/>
        </p:nvSpPr>
        <p:spPr bwMode="auto">
          <a:xfrm rot="5400000">
            <a:off x="5985669" y="2067719"/>
            <a:ext cx="0" cy="179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8" name="Text Box 248"/>
          <p:cNvSpPr txBox="1">
            <a:spLocks noChangeArrowheads="1"/>
          </p:cNvSpPr>
          <p:nvPr/>
        </p:nvSpPr>
        <p:spPr bwMode="auto">
          <a:xfrm>
            <a:off x="4664075" y="1303338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t>R/2</a:t>
            </a:r>
          </a:p>
        </p:txBody>
      </p:sp>
      <p:sp>
        <p:nvSpPr>
          <p:cNvPr id="358649" name="Line 249"/>
          <p:cNvSpPr>
            <a:spLocks noChangeShapeType="1"/>
          </p:cNvSpPr>
          <p:nvPr/>
        </p:nvSpPr>
        <p:spPr bwMode="auto">
          <a:xfrm rot="5400000">
            <a:off x="6435725" y="114300"/>
            <a:ext cx="0" cy="2698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51" name="Text Box 251"/>
          <p:cNvSpPr txBox="1">
            <a:spLocks noChangeArrowheads="1"/>
          </p:cNvSpPr>
          <p:nvPr/>
        </p:nvSpPr>
        <p:spPr bwMode="auto">
          <a:xfrm>
            <a:off x="6450013" y="2919413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t>R/2</a:t>
            </a:r>
          </a:p>
        </p:txBody>
      </p:sp>
      <p:grpSp>
        <p:nvGrpSpPr>
          <p:cNvPr id="358653" name="Group 253"/>
          <p:cNvGrpSpPr>
            <a:grpSpLocks/>
          </p:cNvGrpSpPr>
          <p:nvPr/>
        </p:nvGrpSpPr>
        <p:grpSpPr bwMode="auto">
          <a:xfrm>
            <a:off x="5656263" y="2954338"/>
            <a:ext cx="427037" cy="366712"/>
            <a:chOff x="3655" y="1791"/>
            <a:chExt cx="269" cy="231"/>
          </a:xfrm>
        </p:grpSpPr>
        <p:sp>
          <p:nvSpPr>
            <p:cNvPr id="99465" name="Text Box 254"/>
            <p:cNvSpPr txBox="1">
              <a:spLocks noChangeArrowheads="1"/>
            </p:cNvSpPr>
            <p:nvPr/>
          </p:nvSpPr>
          <p:spPr bwMode="auto">
            <a:xfrm>
              <a:off x="3655" y="1791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Symbol" panose="05050102010706020507" pitchFamily="18" charset="2"/>
                  <a:cs typeface="Arial" panose="020B0604020202020204" pitchFamily="34" charset="0"/>
                </a:rPr>
                <a:t>l</a:t>
              </a:r>
              <a:r>
                <a:rPr lang="en-US" altLang="en-US" sz="1800" baseline="-25000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99466" name="Line 255"/>
            <p:cNvSpPr>
              <a:spLocks noChangeShapeType="1"/>
            </p:cNvSpPr>
            <p:nvPr/>
          </p:nvSpPr>
          <p:spPr bwMode="auto">
            <a:xfrm flipV="1">
              <a:off x="3810" y="1846"/>
              <a:ext cx="24" cy="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656" name="Text Box 256"/>
          <p:cNvSpPr txBox="1">
            <a:spLocks noChangeArrowheads="1"/>
          </p:cNvSpPr>
          <p:nvPr/>
        </p:nvSpPr>
        <p:spPr bwMode="auto">
          <a:xfrm rot="-5400000">
            <a:off x="4475163" y="2027237"/>
            <a:ext cx="6175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  <a:r>
              <a:rPr lang="en-US" altLang="en-US" sz="1800" baseline="-25000">
                <a:latin typeface="Arial" panose="020B0604020202020204" pitchFamily="34" charset="0"/>
                <a:cs typeface="Arial" panose="020B0604020202020204" pitchFamily="34" charset="0"/>
              </a:rPr>
              <a:t>out</a:t>
            </a:r>
          </a:p>
        </p:txBody>
      </p:sp>
      <p:sp>
        <p:nvSpPr>
          <p:cNvPr id="358657" name="Line 257"/>
          <p:cNvSpPr>
            <a:spLocks noChangeShapeType="1"/>
          </p:cNvSpPr>
          <p:nvPr/>
        </p:nvSpPr>
        <p:spPr bwMode="auto">
          <a:xfrm rot="10800000" flipH="1">
            <a:off x="5051425" y="1463675"/>
            <a:ext cx="1617663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662" name="Group 262"/>
          <p:cNvGrpSpPr>
            <a:grpSpLocks/>
          </p:cNvGrpSpPr>
          <p:nvPr/>
        </p:nvGrpSpPr>
        <p:grpSpPr bwMode="auto">
          <a:xfrm>
            <a:off x="6646863" y="1479550"/>
            <a:ext cx="2260600" cy="1479550"/>
            <a:chOff x="4187" y="932"/>
            <a:chExt cx="1424" cy="932"/>
          </a:xfrm>
        </p:grpSpPr>
        <p:sp>
          <p:nvSpPr>
            <p:cNvPr id="99461" name="Line 250"/>
            <p:cNvSpPr>
              <a:spLocks noChangeShapeType="1"/>
            </p:cNvSpPr>
            <p:nvPr/>
          </p:nvSpPr>
          <p:spPr bwMode="auto">
            <a:xfrm rot="10800000">
              <a:off x="4196" y="932"/>
              <a:ext cx="0" cy="9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62" name="Oval 258"/>
            <p:cNvSpPr>
              <a:spLocks noChangeArrowheads="1"/>
            </p:cNvSpPr>
            <p:nvPr/>
          </p:nvSpPr>
          <p:spPr bwMode="auto">
            <a:xfrm>
              <a:off x="4187" y="1026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63" name="Text Box 259"/>
            <p:cNvSpPr txBox="1">
              <a:spLocks noChangeArrowheads="1"/>
            </p:cNvSpPr>
            <p:nvPr/>
          </p:nvSpPr>
          <p:spPr bwMode="auto">
            <a:xfrm>
              <a:off x="4426" y="1106"/>
              <a:ext cx="1185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when sending at R/2, some packets are retransmissions including duplicated that are delivered!</a:t>
              </a:r>
            </a:p>
          </p:txBody>
        </p:sp>
        <p:sp>
          <p:nvSpPr>
            <p:cNvPr id="99464" name="Line 260"/>
            <p:cNvSpPr>
              <a:spLocks noChangeShapeType="1"/>
            </p:cNvSpPr>
            <p:nvPr/>
          </p:nvSpPr>
          <p:spPr bwMode="auto">
            <a:xfrm flipH="1" flipV="1">
              <a:off x="4201" y="1033"/>
              <a:ext cx="245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58661" name="Freeform 261"/>
          <p:cNvSpPr>
            <a:spLocks/>
          </p:cNvSpPr>
          <p:nvPr/>
        </p:nvSpPr>
        <p:spPr bwMode="auto">
          <a:xfrm>
            <a:off x="5089525" y="1571625"/>
            <a:ext cx="2535238" cy="1382713"/>
          </a:xfrm>
          <a:custGeom>
            <a:avLst/>
            <a:gdLst>
              <a:gd name="T0" fmla="*/ 0 w 1597"/>
              <a:gd name="T1" fmla="*/ 2147483646 h 871"/>
              <a:gd name="T2" fmla="*/ 2147483646 w 1597"/>
              <a:gd name="T3" fmla="*/ 2147483646 h 871"/>
              <a:gd name="T4" fmla="*/ 2147483646 w 1597"/>
              <a:gd name="T5" fmla="*/ 2147483646 h 871"/>
              <a:gd name="T6" fmla="*/ 2147483646 w 1597"/>
              <a:gd name="T7" fmla="*/ 2147483646 h 8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97" h="871">
                <a:moveTo>
                  <a:pt x="0" y="871"/>
                </a:moveTo>
                <a:cubicBezTo>
                  <a:pt x="166" y="737"/>
                  <a:pt x="664" y="154"/>
                  <a:pt x="994" y="66"/>
                </a:cubicBezTo>
                <a:cubicBezTo>
                  <a:pt x="1172" y="20"/>
                  <a:pt x="1158" y="4"/>
                  <a:pt x="1466" y="2"/>
                </a:cubicBezTo>
                <a:cubicBezTo>
                  <a:pt x="1596" y="0"/>
                  <a:pt x="1570" y="3"/>
                  <a:pt x="1597" y="3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85" name="Freeform 264"/>
          <p:cNvSpPr>
            <a:spLocks/>
          </p:cNvSpPr>
          <p:nvPr/>
        </p:nvSpPr>
        <p:spPr bwMode="auto">
          <a:xfrm>
            <a:off x="6937375" y="4981575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86" name="Freeform 267"/>
          <p:cNvSpPr>
            <a:spLocks/>
          </p:cNvSpPr>
          <p:nvPr/>
        </p:nvSpPr>
        <p:spPr bwMode="auto">
          <a:xfrm>
            <a:off x="7416800" y="3676650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87" name="Freeform 270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88" name="Text Box 275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93245" name="Rectangle 281"/>
          <p:cNvSpPr>
            <a:spLocks noChangeArrowheads="1"/>
          </p:cNvSpPr>
          <p:nvPr/>
        </p:nvSpPr>
        <p:spPr bwMode="auto">
          <a:xfrm>
            <a:off x="377825" y="1039813"/>
            <a:ext cx="4310063" cy="191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i="1" dirty="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Realistic: </a:t>
            </a:r>
            <a:r>
              <a:rPr lang="en-US" sz="2800" i="1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duplicates</a:t>
            </a:r>
            <a:r>
              <a:rPr lang="en-US" sz="2400" dirty="0">
                <a:latin typeface="Gill Sans MT" charset="0"/>
                <a:ea typeface="ＭＳ Ｐゴシック" charset="0"/>
              </a:rPr>
              <a:t> 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packets can be lost, dropped at router due  to full buffers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sender times out prematurely, sending </a:t>
            </a:r>
            <a:r>
              <a:rPr lang="en-US" sz="2400" i="1" dirty="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two</a:t>
            </a:r>
            <a:r>
              <a:rPr lang="en-US" sz="2400" i="1" dirty="0">
                <a:latin typeface="Gill Sans MT" charset="0"/>
                <a:ea typeface="ＭＳ Ｐゴシック" charset="0"/>
              </a:rPr>
              <a:t> </a:t>
            </a:r>
            <a:r>
              <a:rPr lang="en-US" sz="2400" dirty="0">
                <a:latin typeface="Gill Sans MT" charset="0"/>
                <a:ea typeface="ＭＳ Ｐゴシック" charset="0"/>
              </a:rPr>
              <a:t>copies, both of which are delivered</a:t>
            </a:r>
            <a:endParaRPr lang="en-US" sz="2800" dirty="0">
              <a:latin typeface="Gill Sans MT" charset="0"/>
              <a:ea typeface="ＭＳ Ｐゴシック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Gill Sans MT" charset="0"/>
              <a:ea typeface="ＭＳ Ｐゴシック" charset="0"/>
            </a:endParaRPr>
          </a:p>
        </p:txBody>
      </p:sp>
      <p:pic>
        <p:nvPicPr>
          <p:cNvPr id="99390" name="Picture 286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247" name="Rectangle 287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Causes/costs of congestion: scenario 2</a:t>
            </a:r>
            <a:r>
              <a:rPr lang="en-US">
                <a:ea typeface="ＭＳ Ｐゴシック" charset="0"/>
                <a:cs typeface="+mj-cs"/>
              </a:rPr>
              <a:t> </a:t>
            </a:r>
          </a:p>
        </p:txBody>
      </p:sp>
      <p:grpSp>
        <p:nvGrpSpPr>
          <p:cNvPr id="99392" name="Group 288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99429" name="Freeform 28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30" name="Rectangle 290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31" name="Freeform 29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32" name="Freeform 29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33" name="Rectangle 293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9434" name="Group 29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9459" name="AutoShape 295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460" name="AutoShape 296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9435" name="Rectangle 297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9436" name="Group 29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9457" name="AutoShape 299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458" name="AutoShape 300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9437" name="Rectangle 301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38" name="Rectangle 302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9439" name="Group 30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9455" name="AutoShape 304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456" name="AutoShape 305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9440" name="Freeform 30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9441" name="Group 30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9453" name="AutoShape 308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454" name="AutoShape 309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9442" name="Rectangle 310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43" name="Freeform 31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44" name="Freeform 31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45" name="Oval 313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46" name="Freeform 31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47" name="AutoShape 315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48" name="AutoShape 316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49" name="Oval 317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50" name="Oval 318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451" name="Oval 319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52" name="Rectangle 320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9393" name="Group 321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99397" name="Freeform 32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98" name="Rectangle 323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399" name="Freeform 32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00" name="Freeform 32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01" name="Rectangle 326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9402" name="Group 32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9427" name="AutoShape 328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428" name="AutoShape 329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9403" name="Rectangle 330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9404" name="Group 33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9425" name="AutoShape 332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426" name="AutoShape 333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9405" name="Rectangle 334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06" name="Rectangle 335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9407" name="Group 33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9423" name="AutoShape 33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424" name="AutoShape 338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9408" name="Freeform 33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9409" name="Group 34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9421" name="AutoShape 341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9422" name="AutoShape 342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9410" name="Rectangle 343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11" name="Freeform 34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12" name="Freeform 34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13" name="Oval 346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14" name="Freeform 34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415" name="AutoShape 34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16" name="AutoShape 349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17" name="Oval 350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18" name="Oval 351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419" name="Oval 352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420" name="Rectangle 353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9394" name="Group 354"/>
          <p:cNvGrpSpPr>
            <a:grpSpLocks/>
          </p:cNvGrpSpPr>
          <p:nvPr/>
        </p:nvGrpSpPr>
        <p:grpSpPr bwMode="auto">
          <a:xfrm>
            <a:off x="661988" y="5605463"/>
            <a:ext cx="525462" cy="434975"/>
            <a:chOff x="-44" y="1473"/>
            <a:chExt cx="981" cy="1105"/>
          </a:xfrm>
        </p:grpSpPr>
        <p:pic>
          <p:nvPicPr>
            <p:cNvPr id="99395" name="Picture 35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9396" name="Freeform 35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255 L -5.55556E-7 0.0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5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3542 L 0.0007 0.17802 L 0.08681 0.17894 L 0.04723 0.24191 L 0.19584 0.2419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58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2419 L 0.23593 0.24144 " pathEditMode="relative" rAng="0" ptsTypes="AA">
                                      <p:cBhvr>
                                        <p:cTn id="30" dur="3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281 0.24075 L 0.30833 0.24075 L 0.34982 0.18056 " pathEditMode="relative" rAng="0" ptsTypes="AAA">
                                      <p:cBhvr>
                                        <p:cTn id="33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300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58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5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2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982 0.18056 L 0.3743 0.15278 L 0.46198 0.15278 L 0.46076 0.01621 " pathEditMode="relative" rAng="0" ptsTypes="AAAA">
                                      <p:cBhvr>
                                        <p:cTn id="43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8" y="-821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58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0.03542 -1.11111E-6 L 0.03785 0.14306 L 0.11719 0.14468 L 0.0842 0.20648 L 0.34271 0.20648 L 0.4099 0.1169 L 0.49635 0.11852 L 0.49635 -0.01805 " pathEditMode="relative" ptsTypes="AAAAAAAAA">
                                      <p:cBhvr>
                                        <p:cTn id="48" dur="2000" fill="hold"/>
                                        <p:tgtEl>
                                          <p:spTgt spid="3586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50" presetID="9" presetClass="exit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58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58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5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5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58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5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58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58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5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5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5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4" grpId="0" animBg="1"/>
      <p:bldP spid="358634" grpId="1" animBg="1"/>
      <p:bldP spid="358634" grpId="2" animBg="1"/>
      <p:bldP spid="358634" grpId="3" animBg="1"/>
      <p:bldP spid="358634" grpId="4" animBg="1"/>
      <p:bldP spid="358634" grpId="5" animBg="1"/>
      <p:bldP spid="358634" grpId="6" animBg="1"/>
      <p:bldP spid="358635" grpId="0" animBg="1"/>
      <p:bldP spid="358635" grpId="1" animBg="1"/>
      <p:bldP spid="358636" grpId="0"/>
      <p:bldP spid="358636" grpId="1"/>
      <p:bldP spid="358637" grpId="0"/>
      <p:bldP spid="358637" grpId="1"/>
      <p:bldP spid="358646" grpId="0" animBg="1"/>
      <p:bldP spid="358647" grpId="0" animBg="1"/>
      <p:bldP spid="358648" grpId="0"/>
      <p:bldP spid="358649" grpId="0" animBg="1"/>
      <p:bldP spid="358651" grpId="0"/>
      <p:bldP spid="358656" grpId="0"/>
      <p:bldP spid="358657" grpId="0" animBg="1"/>
      <p:bldP spid="35866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035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93F08CF-E055-4377-8F1B-362C72FA04FF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0356" name="Line 245"/>
          <p:cNvSpPr>
            <a:spLocks noChangeShapeType="1"/>
          </p:cNvSpPr>
          <p:nvPr/>
        </p:nvSpPr>
        <p:spPr bwMode="auto">
          <a:xfrm>
            <a:off x="5092700" y="1244600"/>
            <a:ext cx="0" cy="1716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57" name="Text Box 247"/>
          <p:cNvSpPr txBox="1">
            <a:spLocks noChangeArrowheads="1"/>
          </p:cNvSpPr>
          <p:nvPr/>
        </p:nvSpPr>
        <p:spPr bwMode="auto">
          <a:xfrm>
            <a:off x="4697413" y="1292225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t>R/2</a:t>
            </a:r>
          </a:p>
        </p:txBody>
      </p:sp>
      <p:sp>
        <p:nvSpPr>
          <p:cNvPr id="100358" name="Line 248"/>
          <p:cNvSpPr>
            <a:spLocks noChangeShapeType="1"/>
          </p:cNvSpPr>
          <p:nvPr/>
        </p:nvSpPr>
        <p:spPr bwMode="auto">
          <a:xfrm rot="5400000">
            <a:off x="6435725" y="114300"/>
            <a:ext cx="0" cy="2698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59" name="Text Box 253"/>
          <p:cNvSpPr txBox="1">
            <a:spLocks noChangeArrowheads="1"/>
          </p:cNvSpPr>
          <p:nvPr/>
        </p:nvSpPr>
        <p:spPr bwMode="auto">
          <a:xfrm rot="-5400000">
            <a:off x="4475163" y="2027237"/>
            <a:ext cx="6175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l</a:t>
            </a:r>
            <a:r>
              <a:rPr lang="en-US" altLang="en-US" sz="1800" baseline="-25000">
                <a:latin typeface="Arial" panose="020B0604020202020204" pitchFamily="34" charset="0"/>
                <a:cs typeface="Arial" panose="020B0604020202020204" pitchFamily="34" charset="0"/>
              </a:rPr>
              <a:t>out</a:t>
            </a:r>
          </a:p>
        </p:txBody>
      </p:sp>
      <p:sp>
        <p:nvSpPr>
          <p:cNvPr id="100360" name="Line 254"/>
          <p:cNvSpPr>
            <a:spLocks noChangeShapeType="1"/>
          </p:cNvSpPr>
          <p:nvPr/>
        </p:nvSpPr>
        <p:spPr bwMode="auto">
          <a:xfrm rot="10800000" flipH="1">
            <a:off x="5051425" y="1463675"/>
            <a:ext cx="1617663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0361" name="Group 255"/>
          <p:cNvGrpSpPr>
            <a:grpSpLocks/>
          </p:cNvGrpSpPr>
          <p:nvPr/>
        </p:nvGrpSpPr>
        <p:grpSpPr bwMode="auto">
          <a:xfrm>
            <a:off x="6646863" y="1479550"/>
            <a:ext cx="2260600" cy="1479550"/>
            <a:chOff x="4187" y="932"/>
            <a:chExt cx="1424" cy="932"/>
          </a:xfrm>
        </p:grpSpPr>
        <p:sp>
          <p:nvSpPr>
            <p:cNvPr id="100372" name="Line 256"/>
            <p:cNvSpPr>
              <a:spLocks noChangeShapeType="1"/>
            </p:cNvSpPr>
            <p:nvPr/>
          </p:nvSpPr>
          <p:spPr bwMode="auto">
            <a:xfrm rot="10800000">
              <a:off x="4196" y="932"/>
              <a:ext cx="0" cy="9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373" name="Oval 257"/>
            <p:cNvSpPr>
              <a:spLocks noChangeArrowheads="1"/>
            </p:cNvSpPr>
            <p:nvPr/>
          </p:nvSpPr>
          <p:spPr bwMode="auto">
            <a:xfrm>
              <a:off x="4187" y="1026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0374" name="Text Box 258"/>
            <p:cNvSpPr txBox="1">
              <a:spLocks noChangeArrowheads="1"/>
            </p:cNvSpPr>
            <p:nvPr/>
          </p:nvSpPr>
          <p:spPr bwMode="auto">
            <a:xfrm>
              <a:off x="4426" y="1106"/>
              <a:ext cx="1185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when sending at R/2, some packets are retransmissions including duplicated that are delivered!</a:t>
              </a:r>
            </a:p>
          </p:txBody>
        </p:sp>
        <p:sp>
          <p:nvSpPr>
            <p:cNvPr id="100375" name="Line 259"/>
            <p:cNvSpPr>
              <a:spLocks noChangeShapeType="1"/>
            </p:cNvSpPr>
            <p:nvPr/>
          </p:nvSpPr>
          <p:spPr bwMode="auto">
            <a:xfrm flipH="1" flipV="1">
              <a:off x="4201" y="1033"/>
              <a:ext cx="245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0362" name="Freeform 260"/>
          <p:cNvSpPr>
            <a:spLocks/>
          </p:cNvSpPr>
          <p:nvPr/>
        </p:nvSpPr>
        <p:spPr bwMode="auto">
          <a:xfrm>
            <a:off x="5089525" y="1571625"/>
            <a:ext cx="2535238" cy="1382713"/>
          </a:xfrm>
          <a:custGeom>
            <a:avLst/>
            <a:gdLst>
              <a:gd name="T0" fmla="*/ 0 w 1597"/>
              <a:gd name="T1" fmla="*/ 2147483646 h 871"/>
              <a:gd name="T2" fmla="*/ 2147483646 w 1597"/>
              <a:gd name="T3" fmla="*/ 2147483646 h 871"/>
              <a:gd name="T4" fmla="*/ 2147483646 w 1597"/>
              <a:gd name="T5" fmla="*/ 2147483646 h 871"/>
              <a:gd name="T6" fmla="*/ 2147483646 w 1597"/>
              <a:gd name="T7" fmla="*/ 2147483646 h 8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97" h="871">
                <a:moveTo>
                  <a:pt x="0" y="871"/>
                </a:moveTo>
                <a:cubicBezTo>
                  <a:pt x="166" y="737"/>
                  <a:pt x="664" y="154"/>
                  <a:pt x="994" y="66"/>
                </a:cubicBezTo>
                <a:cubicBezTo>
                  <a:pt x="1172" y="20"/>
                  <a:pt x="1158" y="4"/>
                  <a:pt x="1466" y="2"/>
                </a:cubicBezTo>
                <a:cubicBezTo>
                  <a:pt x="1596" y="0"/>
                  <a:pt x="1570" y="3"/>
                  <a:pt x="1597" y="3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3" name="Rectangle 261"/>
          <p:cNvSpPr>
            <a:spLocks noChangeArrowheads="1"/>
          </p:cNvSpPr>
          <p:nvPr/>
        </p:nvSpPr>
        <p:spPr bwMode="auto">
          <a:xfrm>
            <a:off x="627063" y="3836988"/>
            <a:ext cx="81438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685800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SzPct val="65000"/>
              <a:buFont typeface="Wingdings" panose="05000000000000000000" pitchFamily="2" charset="2"/>
              <a:buNone/>
            </a:pPr>
            <a:r>
              <a:rPr lang="ja-JP" altLang="en-US" sz="2800">
                <a:solidFill>
                  <a:srgbClr val="CC0000"/>
                </a:solidFill>
              </a:rPr>
              <a:t>“</a:t>
            </a:r>
            <a:r>
              <a:rPr lang="en-US" altLang="ja-JP" sz="2800">
                <a:solidFill>
                  <a:srgbClr val="CC0000"/>
                </a:solidFill>
              </a:rPr>
              <a:t>costs</a:t>
            </a:r>
            <a:r>
              <a:rPr lang="ja-JP" altLang="en-US" sz="2800">
                <a:solidFill>
                  <a:srgbClr val="CC0000"/>
                </a:solidFill>
              </a:rPr>
              <a:t>”</a:t>
            </a:r>
            <a:r>
              <a:rPr lang="en-US" altLang="ja-JP" sz="2800">
                <a:solidFill>
                  <a:srgbClr val="CC0000"/>
                </a:solidFill>
              </a:rPr>
              <a:t> of congestion:</a:t>
            </a:r>
            <a:r>
              <a:rPr lang="en-US" altLang="ja-JP" sz="2800"/>
              <a:t> </a:t>
            </a:r>
          </a:p>
          <a:p>
            <a:r>
              <a:rPr lang="en-US" altLang="en-US" sz="2400"/>
              <a:t>more work (retrans) for given </a:t>
            </a:r>
            <a:r>
              <a:rPr lang="ja-JP" altLang="en-US" sz="2400"/>
              <a:t>“</a:t>
            </a:r>
            <a:r>
              <a:rPr lang="en-US" altLang="ja-JP" sz="2400"/>
              <a:t>goodput</a:t>
            </a:r>
            <a:r>
              <a:rPr lang="ja-JP" altLang="en-US" sz="2400"/>
              <a:t>”</a:t>
            </a:r>
            <a:endParaRPr lang="en-US" altLang="ja-JP" sz="2400"/>
          </a:p>
          <a:p>
            <a:r>
              <a:rPr lang="en-US" altLang="en-US" sz="2400"/>
              <a:t>unneeded retransmissions: link carries multiple copies of pkt</a:t>
            </a:r>
          </a:p>
          <a:p>
            <a:pPr lvl="1"/>
            <a:r>
              <a:rPr lang="en-US" altLang="en-US" sz="2400"/>
              <a:t>decreasing goodput</a:t>
            </a:r>
          </a:p>
          <a:p>
            <a:pPr>
              <a:buSzPct val="65000"/>
              <a:buFont typeface="Wingdings" panose="05000000000000000000" pitchFamily="2" charset="2"/>
              <a:buChar char="v"/>
            </a:pPr>
            <a:endParaRPr lang="en-US" altLang="en-US" sz="2400"/>
          </a:p>
        </p:txBody>
      </p:sp>
      <p:sp>
        <p:nvSpPr>
          <p:cNvPr id="100364" name="Line 262"/>
          <p:cNvSpPr>
            <a:spLocks noChangeShapeType="1"/>
          </p:cNvSpPr>
          <p:nvPr/>
        </p:nvSpPr>
        <p:spPr bwMode="auto">
          <a:xfrm rot="5400000">
            <a:off x="5985669" y="2067719"/>
            <a:ext cx="0" cy="179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5" name="Text Box 263"/>
          <p:cNvSpPr txBox="1">
            <a:spLocks noChangeArrowheads="1"/>
          </p:cNvSpPr>
          <p:nvPr/>
        </p:nvSpPr>
        <p:spPr bwMode="auto">
          <a:xfrm>
            <a:off x="6450013" y="2930525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t>R/2</a:t>
            </a:r>
          </a:p>
        </p:txBody>
      </p:sp>
      <p:grpSp>
        <p:nvGrpSpPr>
          <p:cNvPr id="100366" name="Group 264"/>
          <p:cNvGrpSpPr>
            <a:grpSpLocks/>
          </p:cNvGrpSpPr>
          <p:nvPr/>
        </p:nvGrpSpPr>
        <p:grpSpPr bwMode="auto">
          <a:xfrm>
            <a:off x="5656263" y="2954338"/>
            <a:ext cx="427037" cy="366712"/>
            <a:chOff x="3655" y="1791"/>
            <a:chExt cx="269" cy="231"/>
          </a:xfrm>
        </p:grpSpPr>
        <p:sp>
          <p:nvSpPr>
            <p:cNvPr id="100370" name="Text Box 265"/>
            <p:cNvSpPr txBox="1">
              <a:spLocks noChangeArrowheads="1"/>
            </p:cNvSpPr>
            <p:nvPr/>
          </p:nvSpPr>
          <p:spPr bwMode="auto">
            <a:xfrm>
              <a:off x="3655" y="1791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Symbol" panose="05050102010706020507" pitchFamily="18" charset="2"/>
                  <a:cs typeface="Arial" panose="020B0604020202020204" pitchFamily="34" charset="0"/>
                </a:rPr>
                <a:t>l</a:t>
              </a:r>
              <a:r>
                <a:rPr lang="en-US" altLang="en-US" sz="1800" baseline="-25000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100371" name="Line 266"/>
            <p:cNvSpPr>
              <a:spLocks noChangeShapeType="1"/>
            </p:cNvSpPr>
            <p:nvPr/>
          </p:nvSpPr>
          <p:spPr bwMode="auto">
            <a:xfrm flipV="1">
              <a:off x="3810" y="1846"/>
              <a:ext cx="24" cy="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0367" name="Picture 27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24" name="Rectangle 271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Causes/costs of congestion: scenario 2</a:t>
            </a:r>
            <a:r>
              <a:rPr lang="en-US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24" name="Rectangle 281"/>
          <p:cNvSpPr>
            <a:spLocks noChangeArrowheads="1"/>
          </p:cNvSpPr>
          <p:nvPr/>
        </p:nvSpPr>
        <p:spPr bwMode="auto">
          <a:xfrm>
            <a:off x="377825" y="1039813"/>
            <a:ext cx="4310063" cy="191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i="1" dirty="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Realistic: </a:t>
            </a:r>
            <a:r>
              <a:rPr lang="en-US" sz="2800" i="1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duplicates</a:t>
            </a:r>
            <a:r>
              <a:rPr lang="en-US" sz="2400" dirty="0">
                <a:latin typeface="Gill Sans MT" charset="0"/>
                <a:ea typeface="ＭＳ Ｐゴシック" charset="0"/>
              </a:rPr>
              <a:t> 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packets can be lost, dropped at router due  to full buffers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sender times out prematurely, sending </a:t>
            </a:r>
            <a:r>
              <a:rPr lang="en-US" sz="2400" i="1" dirty="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two</a:t>
            </a:r>
            <a:r>
              <a:rPr lang="en-US" sz="2400" i="1" dirty="0">
                <a:latin typeface="Gill Sans MT" charset="0"/>
                <a:ea typeface="ＭＳ Ｐゴシック" charset="0"/>
              </a:rPr>
              <a:t> </a:t>
            </a:r>
            <a:r>
              <a:rPr lang="en-US" sz="2400" dirty="0">
                <a:latin typeface="Gill Sans MT" charset="0"/>
                <a:ea typeface="ＭＳ Ｐゴシック" charset="0"/>
              </a:rPr>
              <a:t>copies, both of which are delivered</a:t>
            </a:r>
            <a:endParaRPr lang="en-US" sz="2800" dirty="0">
              <a:latin typeface="Gill Sans MT" charset="0"/>
              <a:ea typeface="ＭＳ Ｐゴシック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Gill Sans MT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tx1"/>
          </a:solidFill>
        </a:ln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17729</TotalTime>
  <Words>1689</Words>
  <Application>Microsoft Office PowerPoint</Application>
  <PresentationFormat>On-screen Show (4:3)</PresentationFormat>
  <Paragraphs>430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8" baseType="lpstr">
      <vt:lpstr>Tahoma</vt:lpstr>
      <vt:lpstr>MS PGothic</vt:lpstr>
      <vt:lpstr>Arial</vt:lpstr>
      <vt:lpstr>Gill Sans MT</vt:lpstr>
      <vt:lpstr>Wingdings</vt:lpstr>
      <vt:lpstr>Times New Roman</vt:lpstr>
      <vt:lpstr>Comic Sans MS</vt:lpstr>
      <vt:lpstr>Courier New</vt:lpstr>
      <vt:lpstr>Symbol</vt:lpstr>
      <vt:lpstr>Arial Narrow</vt:lpstr>
      <vt:lpstr>Wingdings 3</vt:lpstr>
      <vt:lpstr>MS Mincho</vt:lpstr>
      <vt:lpstr>Default Design</vt:lpstr>
      <vt:lpstr>Chapter 3 outline</vt:lpstr>
      <vt:lpstr>Principles of congestion control</vt:lpstr>
      <vt:lpstr>Causes/costs of congestion: scenario 1 </vt:lpstr>
      <vt:lpstr>Causes/costs of congestion: scenario 2 </vt:lpstr>
      <vt:lpstr>Causes/costs of congestion: scenario 2 </vt:lpstr>
      <vt:lpstr>Causes/costs of congestion: scenario 2 </vt:lpstr>
      <vt:lpstr>Causes/costs of congestion: scenario 2 </vt:lpstr>
      <vt:lpstr>Causes/costs of congestion: scenario 2 </vt:lpstr>
      <vt:lpstr>Causes/costs of congestion: scenario 2 </vt:lpstr>
      <vt:lpstr>Causes/costs of congestion: scenario 3 </vt:lpstr>
      <vt:lpstr>Causes/costs of congestion: scenario 3 </vt:lpstr>
      <vt:lpstr>Chapter 3 outline</vt:lpstr>
      <vt:lpstr>TCP congestion control: additive increase multiplicative decrease</vt:lpstr>
      <vt:lpstr>TCP Congestion Control: details</vt:lpstr>
      <vt:lpstr>TCP Slow Start </vt:lpstr>
      <vt:lpstr>TCP: detecting, reacting to loss</vt:lpstr>
      <vt:lpstr>TCP: switching from slow start to CA</vt:lpstr>
      <vt:lpstr>Summary: TCP Congestion Control</vt:lpstr>
      <vt:lpstr>TCP throughput</vt:lpstr>
      <vt:lpstr>TCP Futures: TCP over “long, fat pipes”</vt:lpstr>
      <vt:lpstr>TCP Fairness</vt:lpstr>
      <vt:lpstr>Why is TCP fair?</vt:lpstr>
      <vt:lpstr>Fairness (more)</vt:lpstr>
      <vt:lpstr>Explicit Congestion Notification (ECN)</vt:lpstr>
      <vt:lpstr>Chapter 3: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3</dc:title>
  <dc:creator>Jim Kurose &amp; Keith Ross</dc:creator>
  <cp:lastModifiedBy>John Magee IV</cp:lastModifiedBy>
  <cp:revision>287</cp:revision>
  <cp:lastPrinted>2000-04-27T09:23:27Z</cp:lastPrinted>
  <dcterms:created xsi:type="dcterms:W3CDTF">1999-10-08T19:08:27Z</dcterms:created>
  <dcterms:modified xsi:type="dcterms:W3CDTF">2016-10-19T19:59:08Z</dcterms:modified>
</cp:coreProperties>
</file>