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471" r:id="rId2"/>
    <p:sldId id="408" r:id="rId3"/>
    <p:sldId id="446" r:id="rId4"/>
    <p:sldId id="447" r:id="rId5"/>
    <p:sldId id="409" r:id="rId6"/>
    <p:sldId id="410" r:id="rId7"/>
    <p:sldId id="411" r:id="rId8"/>
    <p:sldId id="412" r:id="rId9"/>
    <p:sldId id="477" r:id="rId10"/>
    <p:sldId id="413" r:id="rId11"/>
    <p:sldId id="414" r:id="rId12"/>
    <p:sldId id="415" r:id="rId13"/>
    <p:sldId id="454" r:id="rId14"/>
    <p:sldId id="417" r:id="rId15"/>
    <p:sldId id="418" r:id="rId16"/>
    <p:sldId id="419" r:id="rId17"/>
    <p:sldId id="420" r:id="rId18"/>
    <p:sldId id="453" r:id="rId19"/>
    <p:sldId id="452" r:id="rId20"/>
    <p:sldId id="423" r:id="rId21"/>
    <p:sldId id="472" r:id="rId22"/>
    <p:sldId id="473" r:id="rId23"/>
    <p:sldId id="456" r:id="rId24"/>
    <p:sldId id="427" r:id="rId25"/>
    <p:sldId id="428" r:id="rId26"/>
    <p:sldId id="429" r:id="rId27"/>
    <p:sldId id="457" r:id="rId28"/>
    <p:sldId id="458" r:id="rId29"/>
    <p:sldId id="431" r:id="rId30"/>
    <p:sldId id="432" r:id="rId31"/>
    <p:sldId id="433" r:id="rId32"/>
    <p:sldId id="434" r:id="rId33"/>
    <p:sldId id="459" r:id="rId34"/>
    <p:sldId id="436" r:id="rId35"/>
    <p:sldId id="437" r:id="rId36"/>
    <p:sldId id="474" r:id="rId37"/>
  </p:sldIdLst>
  <p:sldSz cx="9144000" cy="6858000" type="screen4x3"/>
  <p:notesSz cx="70485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DDDDD"/>
    <a:srgbClr val="FFCCFF"/>
    <a:srgbClr val="FF99CC"/>
    <a:srgbClr val="000099"/>
    <a:srgbClr val="CC0000"/>
    <a:srgbClr val="FF66FF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0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435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>
            <a:lvl1pPr algn="l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4150" y="0"/>
            <a:ext cx="305435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5435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b" anchorCtr="0" compatLnSpc="1">
            <a:prstTxWarp prst="textNoShape">
              <a:avLst/>
            </a:prstTxWarp>
          </a:bodyPr>
          <a:lstStyle>
            <a:lvl1pPr algn="l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4150" y="8831263"/>
            <a:ext cx="305435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7D0ECD9-1F60-4CBD-9238-4DDB1917C4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7732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435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>
            <a:lvl1pPr algn="l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4150" y="0"/>
            <a:ext cx="305435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9800" y="4416425"/>
            <a:ext cx="516890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5435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b" anchorCtr="0" compatLnSpc="1">
            <a:prstTxWarp prst="textNoShape">
              <a:avLst/>
            </a:prstTxWarp>
          </a:bodyPr>
          <a:lstStyle>
            <a:lvl1pPr algn="l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4150" y="8831263"/>
            <a:ext cx="305435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D4641B-2F5F-4D12-8B5D-4DED2BE481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4809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3C0E76BF-2C8D-4DD8-A3F7-A03B7987B6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37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688CDCAB-6CF8-47F4-AE9C-EC32175DEA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6551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6C7975B9-20BF-47B8-A219-2E34832F98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3957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142044B8-1E19-4814-8AC0-C984C95B0F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5387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77FF96C3-19F9-4C97-A5FF-0E614879AB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8294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72517CF1-6ED8-4240-9BB9-3F4E01A689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83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E71536E0-EB04-4E8A-8791-2F4F149581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9364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E5C376E9-FDC3-4EB3-8BD4-0D4E482D69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334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DDC67112-C20C-4432-A1A1-AAC07822E6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4693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CAA36BF3-65E1-4442-B494-2D1F44DBED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3165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5641E411-DAC9-4DBA-8C43-6A060B0674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8631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76888" y="6445250"/>
            <a:ext cx="28956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24850" y="6462713"/>
            <a:ext cx="6762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r>
              <a:rPr lang="en-US" altLang="en-US"/>
              <a:t>3-</a:t>
            </a:r>
            <a:fld id="{072B107C-D32A-478D-9A8F-0A903C9998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284163" indent="-284163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100000"/>
        <a:buFont typeface="Wingdings" panose="05000000000000000000" pitchFamily="2" charset="2"/>
        <a:buChar char="§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7388" indent="-230188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MS PGothic" panose="020B0600070205080204" pitchFamily="3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image" Target="../media/image5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2457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83F6308B-AB2E-4A75-B0EA-46EA9406F82B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Chapter 3 outline</a:t>
            </a:r>
          </a:p>
        </p:txBody>
      </p:sp>
      <p:sp>
        <p:nvSpPr>
          <p:cNvPr id="20485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3.1 transport-layer services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3.2 multiplexing and demultiplexing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3.3 connectionless transport: UDP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  <a:cs typeface="+mn-cs"/>
              </a:rPr>
              <a:t>3.4 principles of reliable data transfer</a:t>
            </a:r>
          </a:p>
        </p:txBody>
      </p:sp>
      <p:sp>
        <p:nvSpPr>
          <p:cNvPr id="20486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251325" cy="4648200"/>
          </a:xfrm>
        </p:spPr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3.5 connection-oriented transport: TCP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segment structure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reliable data transfer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flow control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connection management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3.6 principles of congestion control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3.7 TCP congestion control</a:t>
            </a:r>
          </a:p>
        </p:txBody>
      </p:sp>
      <p:pic>
        <p:nvPicPr>
          <p:cNvPr id="24583" name="Picture 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017588"/>
            <a:ext cx="438785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3379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4D0E627A-AF5E-41DB-B710-76E47ADA3336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33796" name="Picture 3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63" y="855663"/>
            <a:ext cx="54848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41288"/>
            <a:ext cx="7772400" cy="1030287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rdt2.0: FSM specification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33798" name="Oval 3"/>
          <p:cNvSpPr>
            <a:spLocks noChangeArrowheads="1"/>
          </p:cNvSpPr>
          <p:nvPr/>
        </p:nvSpPr>
        <p:spPr bwMode="auto">
          <a:xfrm>
            <a:off x="696913" y="22098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33799" name="Text Box 4"/>
          <p:cNvSpPr txBox="1">
            <a:spLocks noChangeArrowheads="1"/>
          </p:cNvSpPr>
          <p:nvPr/>
        </p:nvSpPr>
        <p:spPr bwMode="auto">
          <a:xfrm>
            <a:off x="595313" y="2293938"/>
            <a:ext cx="12001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Wait for call from above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3800" name="Text Box 5"/>
          <p:cNvSpPr txBox="1">
            <a:spLocks noChangeArrowheads="1"/>
          </p:cNvSpPr>
          <p:nvPr/>
        </p:nvSpPr>
        <p:spPr bwMode="auto">
          <a:xfrm>
            <a:off x="1004888" y="1490663"/>
            <a:ext cx="3643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sndpkt = make_pkt(data, checksum)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udt_send(sndpkt)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3801" name="Line 6"/>
          <p:cNvSpPr>
            <a:spLocks noChangeShapeType="1"/>
          </p:cNvSpPr>
          <p:nvPr/>
        </p:nvSpPr>
        <p:spPr bwMode="auto">
          <a:xfrm>
            <a:off x="1109663" y="1535113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Text Box 7"/>
          <p:cNvSpPr txBox="1">
            <a:spLocks noChangeArrowheads="1"/>
          </p:cNvSpPr>
          <p:nvPr/>
        </p:nvSpPr>
        <p:spPr bwMode="auto">
          <a:xfrm>
            <a:off x="6319838" y="5314950"/>
            <a:ext cx="214312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extract(rcvpkt,data)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deliver_data(data)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udt_send(ACK)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3803" name="Text Box 8"/>
          <p:cNvSpPr txBox="1">
            <a:spLocks noChangeArrowheads="1"/>
          </p:cNvSpPr>
          <p:nvPr/>
        </p:nvSpPr>
        <p:spPr bwMode="auto">
          <a:xfrm>
            <a:off x="6297613" y="4781550"/>
            <a:ext cx="21574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rdt_rcv(rcvpkt) &amp;&amp;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   notcorrupt(rcvpkt)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3804" name="Line 9"/>
          <p:cNvSpPr>
            <a:spLocks noChangeShapeType="1"/>
          </p:cNvSpPr>
          <p:nvPr/>
        </p:nvSpPr>
        <p:spPr bwMode="auto">
          <a:xfrm>
            <a:off x="6419850" y="5370513"/>
            <a:ext cx="14890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Freeform 10"/>
          <p:cNvSpPr>
            <a:spLocks/>
          </p:cNvSpPr>
          <p:nvPr/>
        </p:nvSpPr>
        <p:spPr bwMode="auto">
          <a:xfrm flipV="1">
            <a:off x="1057275" y="1979613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6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Freeform 11"/>
          <p:cNvSpPr>
            <a:spLocks/>
          </p:cNvSpPr>
          <p:nvPr/>
        </p:nvSpPr>
        <p:spPr bwMode="auto">
          <a:xfrm>
            <a:off x="1104900" y="3140075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6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Text Box 12"/>
          <p:cNvSpPr txBox="1">
            <a:spLocks noChangeArrowheads="1"/>
          </p:cNvSpPr>
          <p:nvPr/>
        </p:nvSpPr>
        <p:spPr bwMode="auto">
          <a:xfrm>
            <a:off x="1071563" y="3492500"/>
            <a:ext cx="354806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rdt_rcv(rcvpkt) &amp;&amp; isACK(rcvpkt)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3808" name="Line 13"/>
          <p:cNvSpPr>
            <a:spLocks noChangeShapeType="1"/>
          </p:cNvSpPr>
          <p:nvPr/>
        </p:nvSpPr>
        <p:spPr bwMode="auto">
          <a:xfrm>
            <a:off x="1173163" y="38163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Freeform 14"/>
          <p:cNvSpPr>
            <a:spLocks/>
          </p:cNvSpPr>
          <p:nvPr/>
        </p:nvSpPr>
        <p:spPr bwMode="auto">
          <a:xfrm>
            <a:off x="3252788" y="2286000"/>
            <a:ext cx="466725" cy="893763"/>
          </a:xfrm>
          <a:custGeom>
            <a:avLst/>
            <a:gdLst>
              <a:gd name="T0" fmla="*/ 0 w 735"/>
              <a:gd name="T1" fmla="*/ 2147483646 h 1080"/>
              <a:gd name="T2" fmla="*/ 0 w 735"/>
              <a:gd name="T3" fmla="*/ 2147483646 h 10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Text Box 15"/>
          <p:cNvSpPr txBox="1">
            <a:spLocks noChangeArrowheads="1"/>
          </p:cNvSpPr>
          <p:nvPr/>
        </p:nvSpPr>
        <p:spPr bwMode="auto">
          <a:xfrm>
            <a:off x="3562350" y="2600325"/>
            <a:ext cx="1763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udt_send(sndpkt)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3811" name="Text Box 16"/>
          <p:cNvSpPr txBox="1">
            <a:spLocks noChangeArrowheads="1"/>
          </p:cNvSpPr>
          <p:nvPr/>
        </p:nvSpPr>
        <p:spPr bwMode="auto">
          <a:xfrm>
            <a:off x="3536950" y="1925638"/>
            <a:ext cx="208597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rdt_rcv(rcvpkt) &amp;&amp;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   isNAK(rcvpkt)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3812" name="Line 17"/>
          <p:cNvSpPr>
            <a:spLocks noChangeShapeType="1"/>
          </p:cNvSpPr>
          <p:nvPr/>
        </p:nvSpPr>
        <p:spPr bwMode="auto">
          <a:xfrm>
            <a:off x="3656013" y="2600325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3813" name="Group 18"/>
          <p:cNvGrpSpPr>
            <a:grpSpLocks/>
          </p:cNvGrpSpPr>
          <p:nvPr/>
        </p:nvGrpSpPr>
        <p:grpSpPr bwMode="auto">
          <a:xfrm>
            <a:off x="6573838" y="2352675"/>
            <a:ext cx="1924050" cy="858838"/>
            <a:chOff x="2222" y="2660"/>
            <a:chExt cx="1212" cy="541"/>
          </a:xfrm>
        </p:grpSpPr>
        <p:sp>
          <p:nvSpPr>
            <p:cNvPr id="33828" name="Text Box 19"/>
            <p:cNvSpPr txBox="1">
              <a:spLocks noChangeArrowheads="1"/>
            </p:cNvSpPr>
            <p:nvPr/>
          </p:nvSpPr>
          <p:spPr bwMode="auto">
            <a:xfrm>
              <a:off x="2222" y="3039"/>
              <a:ext cx="1152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udt_send(NAK)</a:t>
              </a:r>
              <a:endParaRPr lang="en-US" altLang="en-US" sz="1600">
                <a:latin typeface="Times New Roman" panose="02020603050405020304" pitchFamily="18" charset="0"/>
              </a:endParaRPr>
            </a:p>
          </p:txBody>
        </p:sp>
        <p:sp>
          <p:nvSpPr>
            <p:cNvPr id="33829" name="Text Box 20"/>
            <p:cNvSpPr txBox="1">
              <a:spLocks noChangeArrowheads="1"/>
            </p:cNvSpPr>
            <p:nvPr/>
          </p:nvSpPr>
          <p:spPr bwMode="auto">
            <a:xfrm>
              <a:off x="2225" y="2660"/>
              <a:ext cx="120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rdt_rcv(rcvpkt) &amp;&amp; 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  corrupt(rcvpkt)</a:t>
              </a:r>
              <a:endParaRPr lang="en-US" altLang="en-US" sz="1600">
                <a:latin typeface="Times New Roman" panose="02020603050405020304" pitchFamily="18" charset="0"/>
              </a:endParaRPr>
            </a:p>
          </p:txBody>
        </p:sp>
        <p:sp>
          <p:nvSpPr>
            <p:cNvPr id="33830" name="Line 21"/>
            <p:cNvSpPr>
              <a:spLocks noChangeShapeType="1"/>
            </p:cNvSpPr>
            <p:nvPr/>
          </p:nvSpPr>
          <p:spPr bwMode="auto">
            <a:xfrm>
              <a:off x="2285" y="3040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814" name="Group 22"/>
          <p:cNvGrpSpPr>
            <a:grpSpLocks/>
          </p:cNvGrpSpPr>
          <p:nvPr/>
        </p:nvGrpSpPr>
        <p:grpSpPr bwMode="auto">
          <a:xfrm>
            <a:off x="2292350" y="2222500"/>
            <a:ext cx="1074738" cy="962025"/>
            <a:chOff x="1540" y="2116"/>
            <a:chExt cx="677" cy="606"/>
          </a:xfrm>
        </p:grpSpPr>
        <p:sp>
          <p:nvSpPr>
            <p:cNvPr id="33826" name="Oval 23"/>
            <p:cNvSpPr>
              <a:spLocks noChangeArrowheads="1"/>
            </p:cNvSpPr>
            <p:nvPr/>
          </p:nvSpPr>
          <p:spPr bwMode="auto">
            <a:xfrm>
              <a:off x="1565" y="2116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33827" name="Text Box 24"/>
            <p:cNvSpPr txBox="1">
              <a:spLocks noChangeArrowheads="1"/>
            </p:cNvSpPr>
            <p:nvPr/>
          </p:nvSpPr>
          <p:spPr bwMode="auto">
            <a:xfrm>
              <a:off x="1540" y="2163"/>
              <a:ext cx="677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Wait for ACK or NAK</a:t>
              </a:r>
              <a:endParaRPr lang="en-US" altLang="en-US" sz="1600">
                <a:latin typeface="Times New Roman" panose="02020603050405020304" pitchFamily="18" charset="0"/>
              </a:endParaRPr>
            </a:p>
          </p:txBody>
        </p:sp>
      </p:grpSp>
      <p:sp>
        <p:nvSpPr>
          <p:cNvPr id="33815" name="Line 25"/>
          <p:cNvSpPr>
            <a:spLocks noChangeShapeType="1"/>
          </p:cNvSpPr>
          <p:nvPr/>
        </p:nvSpPr>
        <p:spPr bwMode="auto">
          <a:xfrm>
            <a:off x="6334125" y="3497263"/>
            <a:ext cx="433388" cy="244475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6" name="Freeform 26"/>
          <p:cNvSpPr>
            <a:spLocks/>
          </p:cNvSpPr>
          <p:nvPr/>
        </p:nvSpPr>
        <p:spPr bwMode="auto">
          <a:xfrm>
            <a:off x="6672263" y="3148013"/>
            <a:ext cx="1257300" cy="469900"/>
          </a:xfrm>
          <a:custGeom>
            <a:avLst/>
            <a:gdLst>
              <a:gd name="T0" fmla="*/ 2147483646 w 1500"/>
              <a:gd name="T1" fmla="*/ 2147483646 h 740"/>
              <a:gd name="T2" fmla="*/ 2147483646 w 1500"/>
              <a:gd name="T3" fmla="*/ 2147483646 h 7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3817" name="Group 27"/>
          <p:cNvGrpSpPr>
            <a:grpSpLocks/>
          </p:cNvGrpSpPr>
          <p:nvPr/>
        </p:nvGrpSpPr>
        <p:grpSpPr bwMode="auto">
          <a:xfrm>
            <a:off x="6677025" y="3568700"/>
            <a:ext cx="1200150" cy="962025"/>
            <a:chOff x="1335" y="3347"/>
            <a:chExt cx="756" cy="606"/>
          </a:xfrm>
        </p:grpSpPr>
        <p:sp>
          <p:nvSpPr>
            <p:cNvPr id="33824" name="Oval 28"/>
            <p:cNvSpPr>
              <a:spLocks noChangeArrowheads="1"/>
            </p:cNvSpPr>
            <p:nvPr/>
          </p:nvSpPr>
          <p:spPr bwMode="auto">
            <a:xfrm>
              <a:off x="1390" y="3347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33825" name="Text Box 29"/>
            <p:cNvSpPr txBox="1">
              <a:spLocks noChangeArrowheads="1"/>
            </p:cNvSpPr>
            <p:nvPr/>
          </p:nvSpPr>
          <p:spPr bwMode="auto">
            <a:xfrm>
              <a:off x="1335" y="3400"/>
              <a:ext cx="75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Wait for call from below</a:t>
              </a:r>
              <a:endParaRPr lang="en-US" altLang="en-US" sz="1600">
                <a:latin typeface="Times New Roman" panose="02020603050405020304" pitchFamily="18" charset="0"/>
              </a:endParaRPr>
            </a:p>
          </p:txBody>
        </p:sp>
      </p:grpSp>
      <p:sp>
        <p:nvSpPr>
          <p:cNvPr id="33818" name="Freeform 30"/>
          <p:cNvSpPr>
            <a:spLocks/>
          </p:cNvSpPr>
          <p:nvPr/>
        </p:nvSpPr>
        <p:spPr bwMode="auto">
          <a:xfrm flipV="1">
            <a:off x="6684963" y="4464050"/>
            <a:ext cx="1257300" cy="469900"/>
          </a:xfrm>
          <a:custGeom>
            <a:avLst/>
            <a:gdLst>
              <a:gd name="T0" fmla="*/ 2147483646 w 1500"/>
              <a:gd name="T1" fmla="*/ 2147483646 h 740"/>
              <a:gd name="T2" fmla="*/ 2147483646 w 1500"/>
              <a:gd name="T3" fmla="*/ 2147483646 h 7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9" name="Text Box 31"/>
          <p:cNvSpPr txBox="1">
            <a:spLocks noChangeArrowheads="1"/>
          </p:cNvSpPr>
          <p:nvPr/>
        </p:nvSpPr>
        <p:spPr bwMode="auto">
          <a:xfrm>
            <a:off x="896938" y="4154488"/>
            <a:ext cx="1089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CC0000"/>
                </a:solidFill>
                <a:latin typeface="Tahoma" panose="020B0604030504040204" pitchFamily="34" charset="0"/>
              </a:rPr>
              <a:t>sender</a:t>
            </a:r>
          </a:p>
        </p:txBody>
      </p:sp>
      <p:sp>
        <p:nvSpPr>
          <p:cNvPr id="33820" name="Text Box 32"/>
          <p:cNvSpPr txBox="1">
            <a:spLocks noChangeArrowheads="1"/>
          </p:cNvSpPr>
          <p:nvPr/>
        </p:nvSpPr>
        <p:spPr bwMode="auto">
          <a:xfrm>
            <a:off x="6972300" y="1466850"/>
            <a:ext cx="1247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CC0000"/>
                </a:solidFill>
                <a:latin typeface="Tahoma" panose="020B0604030504040204" pitchFamily="34" charset="0"/>
              </a:rPr>
              <a:t>receiver</a:t>
            </a:r>
          </a:p>
        </p:txBody>
      </p:sp>
      <p:sp>
        <p:nvSpPr>
          <p:cNvPr id="33821" name="Line 33"/>
          <p:cNvSpPr>
            <a:spLocks noChangeShapeType="1"/>
          </p:cNvSpPr>
          <p:nvPr/>
        </p:nvSpPr>
        <p:spPr bwMode="auto">
          <a:xfrm>
            <a:off x="349250" y="2166938"/>
            <a:ext cx="433388" cy="244475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2" name="Text Box 34"/>
          <p:cNvSpPr txBox="1">
            <a:spLocks noChangeArrowheads="1"/>
          </p:cNvSpPr>
          <p:nvPr/>
        </p:nvSpPr>
        <p:spPr bwMode="auto">
          <a:xfrm>
            <a:off x="1031875" y="1212850"/>
            <a:ext cx="2255838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rdt_send(data)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3823" name="Text Box 35"/>
          <p:cNvSpPr txBox="1">
            <a:spLocks noChangeArrowheads="1"/>
          </p:cNvSpPr>
          <p:nvPr/>
        </p:nvSpPr>
        <p:spPr bwMode="auto">
          <a:xfrm>
            <a:off x="1462088" y="3786188"/>
            <a:ext cx="323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Symbol" panose="05050102010706020507" pitchFamily="18" charset="2"/>
              </a:rPr>
              <a:t>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348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0D926E89-4E3D-4038-A543-9AD4C1C91746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34820" name="Picture 49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798513"/>
            <a:ext cx="6856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85738"/>
            <a:ext cx="7772400" cy="828675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rdt2.0: operation with no errors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34822" name="Oval 3"/>
          <p:cNvSpPr>
            <a:spLocks noChangeArrowheads="1"/>
          </p:cNvSpPr>
          <p:nvPr/>
        </p:nvSpPr>
        <p:spPr bwMode="auto">
          <a:xfrm>
            <a:off x="696913" y="22098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34823" name="Text Box 4"/>
          <p:cNvSpPr txBox="1">
            <a:spLocks noChangeArrowheads="1"/>
          </p:cNvSpPr>
          <p:nvPr/>
        </p:nvSpPr>
        <p:spPr bwMode="auto">
          <a:xfrm>
            <a:off x="595313" y="2293938"/>
            <a:ext cx="12001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Wait for call from above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4824" name="Text Box 5"/>
          <p:cNvSpPr txBox="1">
            <a:spLocks noChangeArrowheads="1"/>
          </p:cNvSpPr>
          <p:nvPr/>
        </p:nvSpPr>
        <p:spPr bwMode="auto">
          <a:xfrm>
            <a:off x="1004888" y="1490663"/>
            <a:ext cx="3643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snkpkt = make_pkt(data, checksum)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udt_send(sndpkt)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4825" name="Line 6"/>
          <p:cNvSpPr>
            <a:spLocks noChangeShapeType="1"/>
          </p:cNvSpPr>
          <p:nvPr/>
        </p:nvSpPr>
        <p:spPr bwMode="auto">
          <a:xfrm>
            <a:off x="1109663" y="1535113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Text Box 7"/>
          <p:cNvSpPr txBox="1">
            <a:spLocks noChangeArrowheads="1"/>
          </p:cNvSpPr>
          <p:nvPr/>
        </p:nvSpPr>
        <p:spPr bwMode="auto">
          <a:xfrm>
            <a:off x="6319838" y="5314950"/>
            <a:ext cx="214312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extract(rcvpkt,data)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deliver_data(data)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udt_send(ACK)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4827" name="Text Box 8"/>
          <p:cNvSpPr txBox="1">
            <a:spLocks noChangeArrowheads="1"/>
          </p:cNvSpPr>
          <p:nvPr/>
        </p:nvSpPr>
        <p:spPr bwMode="auto">
          <a:xfrm>
            <a:off x="6297613" y="4781550"/>
            <a:ext cx="21574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rdt_rcv(rcvpkt) &amp;&amp;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   notcorrupt(rcvpkt)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4828" name="Line 9"/>
          <p:cNvSpPr>
            <a:spLocks noChangeShapeType="1"/>
          </p:cNvSpPr>
          <p:nvPr/>
        </p:nvSpPr>
        <p:spPr bwMode="auto">
          <a:xfrm>
            <a:off x="6419850" y="5370513"/>
            <a:ext cx="14890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Freeform 10"/>
          <p:cNvSpPr>
            <a:spLocks/>
          </p:cNvSpPr>
          <p:nvPr/>
        </p:nvSpPr>
        <p:spPr bwMode="auto">
          <a:xfrm flipV="1">
            <a:off x="1057275" y="1979613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6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Freeform 11"/>
          <p:cNvSpPr>
            <a:spLocks/>
          </p:cNvSpPr>
          <p:nvPr/>
        </p:nvSpPr>
        <p:spPr bwMode="auto">
          <a:xfrm>
            <a:off x="1104900" y="3140075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6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Text Box 12"/>
          <p:cNvSpPr txBox="1">
            <a:spLocks noChangeArrowheads="1"/>
          </p:cNvSpPr>
          <p:nvPr/>
        </p:nvSpPr>
        <p:spPr bwMode="auto">
          <a:xfrm>
            <a:off x="1071563" y="3492500"/>
            <a:ext cx="354806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rdt_rcv(rcvpkt) &amp;&amp; isACK(rcvpkt)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4832" name="Line 13"/>
          <p:cNvSpPr>
            <a:spLocks noChangeShapeType="1"/>
          </p:cNvSpPr>
          <p:nvPr/>
        </p:nvSpPr>
        <p:spPr bwMode="auto">
          <a:xfrm>
            <a:off x="1173163" y="38163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3" name="Freeform 14"/>
          <p:cNvSpPr>
            <a:spLocks/>
          </p:cNvSpPr>
          <p:nvPr/>
        </p:nvSpPr>
        <p:spPr bwMode="auto">
          <a:xfrm>
            <a:off x="3252788" y="2286000"/>
            <a:ext cx="466725" cy="893763"/>
          </a:xfrm>
          <a:custGeom>
            <a:avLst/>
            <a:gdLst>
              <a:gd name="T0" fmla="*/ 0 w 735"/>
              <a:gd name="T1" fmla="*/ 2147483646 h 1080"/>
              <a:gd name="T2" fmla="*/ 0 w 735"/>
              <a:gd name="T3" fmla="*/ 2147483646 h 10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4" name="Text Box 15"/>
          <p:cNvSpPr txBox="1">
            <a:spLocks noChangeArrowheads="1"/>
          </p:cNvSpPr>
          <p:nvPr/>
        </p:nvSpPr>
        <p:spPr bwMode="auto">
          <a:xfrm>
            <a:off x="3562350" y="2600325"/>
            <a:ext cx="1763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udt_send(sndpkt)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4835" name="Text Box 16"/>
          <p:cNvSpPr txBox="1">
            <a:spLocks noChangeArrowheads="1"/>
          </p:cNvSpPr>
          <p:nvPr/>
        </p:nvSpPr>
        <p:spPr bwMode="auto">
          <a:xfrm>
            <a:off x="3536950" y="1925638"/>
            <a:ext cx="208597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rdt_rcv(rcvpkt) &amp;&amp;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   isNAK(rcvpkt)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4836" name="Line 17"/>
          <p:cNvSpPr>
            <a:spLocks noChangeShapeType="1"/>
          </p:cNvSpPr>
          <p:nvPr/>
        </p:nvSpPr>
        <p:spPr bwMode="auto">
          <a:xfrm>
            <a:off x="3656013" y="2600325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4837" name="Group 18"/>
          <p:cNvGrpSpPr>
            <a:grpSpLocks/>
          </p:cNvGrpSpPr>
          <p:nvPr/>
        </p:nvGrpSpPr>
        <p:grpSpPr bwMode="auto">
          <a:xfrm>
            <a:off x="6573838" y="2352675"/>
            <a:ext cx="1924050" cy="858838"/>
            <a:chOff x="2222" y="2660"/>
            <a:chExt cx="1212" cy="541"/>
          </a:xfrm>
        </p:grpSpPr>
        <p:sp>
          <p:nvSpPr>
            <p:cNvPr id="34865" name="Text Box 19"/>
            <p:cNvSpPr txBox="1">
              <a:spLocks noChangeArrowheads="1"/>
            </p:cNvSpPr>
            <p:nvPr/>
          </p:nvSpPr>
          <p:spPr bwMode="auto">
            <a:xfrm>
              <a:off x="2222" y="3039"/>
              <a:ext cx="1152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udt_send(NAK)</a:t>
              </a:r>
              <a:endParaRPr lang="en-US" altLang="en-US" sz="1600">
                <a:latin typeface="Times New Roman" panose="02020603050405020304" pitchFamily="18" charset="0"/>
              </a:endParaRPr>
            </a:p>
          </p:txBody>
        </p:sp>
        <p:sp>
          <p:nvSpPr>
            <p:cNvPr id="34866" name="Text Box 20"/>
            <p:cNvSpPr txBox="1">
              <a:spLocks noChangeArrowheads="1"/>
            </p:cNvSpPr>
            <p:nvPr/>
          </p:nvSpPr>
          <p:spPr bwMode="auto">
            <a:xfrm>
              <a:off x="2225" y="2660"/>
              <a:ext cx="120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rdt_rcv(rcvpkt) &amp;&amp; 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  corrupt(rcvpkt)</a:t>
              </a:r>
              <a:endParaRPr lang="en-US" altLang="en-US" sz="1600">
                <a:latin typeface="Times New Roman" panose="02020603050405020304" pitchFamily="18" charset="0"/>
              </a:endParaRPr>
            </a:p>
          </p:txBody>
        </p:sp>
        <p:sp>
          <p:nvSpPr>
            <p:cNvPr id="34867" name="Line 21"/>
            <p:cNvSpPr>
              <a:spLocks noChangeShapeType="1"/>
            </p:cNvSpPr>
            <p:nvPr/>
          </p:nvSpPr>
          <p:spPr bwMode="auto">
            <a:xfrm>
              <a:off x="2285" y="3040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838" name="Group 22"/>
          <p:cNvGrpSpPr>
            <a:grpSpLocks/>
          </p:cNvGrpSpPr>
          <p:nvPr/>
        </p:nvGrpSpPr>
        <p:grpSpPr bwMode="auto">
          <a:xfrm>
            <a:off x="2292350" y="2222500"/>
            <a:ext cx="1074738" cy="962025"/>
            <a:chOff x="1540" y="2116"/>
            <a:chExt cx="677" cy="606"/>
          </a:xfrm>
        </p:grpSpPr>
        <p:sp>
          <p:nvSpPr>
            <p:cNvPr id="34863" name="Oval 23"/>
            <p:cNvSpPr>
              <a:spLocks noChangeArrowheads="1"/>
            </p:cNvSpPr>
            <p:nvPr/>
          </p:nvSpPr>
          <p:spPr bwMode="auto">
            <a:xfrm>
              <a:off x="1565" y="2116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34864" name="Text Box 24"/>
            <p:cNvSpPr txBox="1">
              <a:spLocks noChangeArrowheads="1"/>
            </p:cNvSpPr>
            <p:nvPr/>
          </p:nvSpPr>
          <p:spPr bwMode="auto">
            <a:xfrm>
              <a:off x="1540" y="2163"/>
              <a:ext cx="677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Wait for ACK or NAK</a:t>
              </a:r>
              <a:endParaRPr lang="en-US" altLang="en-US" sz="1600">
                <a:latin typeface="Times New Roman" panose="02020603050405020304" pitchFamily="18" charset="0"/>
              </a:endParaRPr>
            </a:p>
          </p:txBody>
        </p:sp>
      </p:grpSp>
      <p:sp>
        <p:nvSpPr>
          <p:cNvPr id="34839" name="Freeform 25"/>
          <p:cNvSpPr>
            <a:spLocks/>
          </p:cNvSpPr>
          <p:nvPr/>
        </p:nvSpPr>
        <p:spPr bwMode="auto">
          <a:xfrm>
            <a:off x="6672263" y="3148013"/>
            <a:ext cx="1257300" cy="469900"/>
          </a:xfrm>
          <a:custGeom>
            <a:avLst/>
            <a:gdLst>
              <a:gd name="T0" fmla="*/ 2147483646 w 1500"/>
              <a:gd name="T1" fmla="*/ 2147483646 h 740"/>
              <a:gd name="T2" fmla="*/ 2147483646 w 1500"/>
              <a:gd name="T3" fmla="*/ 2147483646 h 7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0" name="Oval 26"/>
          <p:cNvSpPr>
            <a:spLocks noChangeArrowheads="1"/>
          </p:cNvSpPr>
          <p:nvPr/>
        </p:nvSpPr>
        <p:spPr bwMode="auto">
          <a:xfrm>
            <a:off x="6764338" y="35687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34841" name="Text Box 27"/>
          <p:cNvSpPr txBox="1">
            <a:spLocks noChangeArrowheads="1"/>
          </p:cNvSpPr>
          <p:nvPr/>
        </p:nvSpPr>
        <p:spPr bwMode="auto">
          <a:xfrm>
            <a:off x="6677025" y="3652838"/>
            <a:ext cx="12001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Wait for call from below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4842" name="Freeform 28"/>
          <p:cNvSpPr>
            <a:spLocks/>
          </p:cNvSpPr>
          <p:nvPr/>
        </p:nvSpPr>
        <p:spPr bwMode="auto">
          <a:xfrm flipV="1">
            <a:off x="6684963" y="4464050"/>
            <a:ext cx="1257300" cy="469900"/>
          </a:xfrm>
          <a:custGeom>
            <a:avLst/>
            <a:gdLst>
              <a:gd name="T0" fmla="*/ 2147483646 w 1500"/>
              <a:gd name="T1" fmla="*/ 2147483646 h 740"/>
              <a:gd name="T2" fmla="*/ 2147483646 w 1500"/>
              <a:gd name="T3" fmla="*/ 2147483646 h 7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88797" name="Group 29"/>
          <p:cNvGrpSpPr>
            <a:grpSpLocks/>
          </p:cNvGrpSpPr>
          <p:nvPr/>
        </p:nvGrpSpPr>
        <p:grpSpPr bwMode="auto">
          <a:xfrm>
            <a:off x="349250" y="2166938"/>
            <a:ext cx="1333500" cy="1004887"/>
            <a:chOff x="220" y="1365"/>
            <a:chExt cx="840" cy="633"/>
          </a:xfrm>
        </p:grpSpPr>
        <p:sp>
          <p:nvSpPr>
            <p:cNvPr id="34861" name="Line 30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2" name="Oval 31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288800" name="Group 32"/>
          <p:cNvGrpSpPr>
            <a:grpSpLocks/>
          </p:cNvGrpSpPr>
          <p:nvPr/>
        </p:nvGrpSpPr>
        <p:grpSpPr bwMode="auto">
          <a:xfrm>
            <a:off x="6334125" y="3497263"/>
            <a:ext cx="1414463" cy="1033462"/>
            <a:chOff x="3990" y="2203"/>
            <a:chExt cx="891" cy="651"/>
          </a:xfrm>
        </p:grpSpPr>
        <p:sp>
          <p:nvSpPr>
            <p:cNvPr id="34859" name="Line 33"/>
            <p:cNvSpPr>
              <a:spLocks noChangeShapeType="1"/>
            </p:cNvSpPr>
            <p:nvPr/>
          </p:nvSpPr>
          <p:spPr bwMode="auto">
            <a:xfrm>
              <a:off x="3990" y="2203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0" name="Oval 34"/>
            <p:cNvSpPr>
              <a:spLocks noChangeArrowheads="1"/>
            </p:cNvSpPr>
            <p:nvPr/>
          </p:nvSpPr>
          <p:spPr bwMode="auto">
            <a:xfrm>
              <a:off x="4260" y="2248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sp>
        <p:nvSpPr>
          <p:cNvPr id="34845" name="Text Box 35"/>
          <p:cNvSpPr txBox="1">
            <a:spLocks noChangeArrowheads="1"/>
          </p:cNvSpPr>
          <p:nvPr/>
        </p:nvSpPr>
        <p:spPr bwMode="auto">
          <a:xfrm>
            <a:off x="1030288" y="1200150"/>
            <a:ext cx="2255837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rdt_send(data)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288804" name="Line 36"/>
          <p:cNvSpPr>
            <a:spLocks noChangeShapeType="1"/>
          </p:cNvSpPr>
          <p:nvPr/>
        </p:nvSpPr>
        <p:spPr bwMode="auto">
          <a:xfrm>
            <a:off x="1011238" y="1289050"/>
            <a:ext cx="12700" cy="74771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8805" name="Freeform 37"/>
          <p:cNvSpPr>
            <a:spLocks/>
          </p:cNvSpPr>
          <p:nvPr/>
        </p:nvSpPr>
        <p:spPr bwMode="auto">
          <a:xfrm>
            <a:off x="1011238" y="2006600"/>
            <a:ext cx="6697662" cy="3060700"/>
          </a:xfrm>
          <a:custGeom>
            <a:avLst/>
            <a:gdLst>
              <a:gd name="T0" fmla="*/ 0 w 4219"/>
              <a:gd name="T1" fmla="*/ 2147483646 h 1928"/>
              <a:gd name="T2" fmla="*/ 2147483646 w 4219"/>
              <a:gd name="T3" fmla="*/ 0 h 1928"/>
              <a:gd name="T4" fmla="*/ 2147483646 w 4219"/>
              <a:gd name="T5" fmla="*/ 2147483646 h 1928"/>
              <a:gd name="T6" fmla="*/ 2147483646 w 4219"/>
              <a:gd name="T7" fmla="*/ 2147483646 h 192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219" h="1928">
                <a:moveTo>
                  <a:pt x="0" y="10"/>
                </a:moveTo>
                <a:lnTo>
                  <a:pt x="1003" y="0"/>
                </a:lnTo>
                <a:lnTo>
                  <a:pt x="3387" y="1928"/>
                </a:lnTo>
                <a:lnTo>
                  <a:pt x="4219" y="1928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88806" name="Group 38"/>
          <p:cNvGrpSpPr>
            <a:grpSpLocks/>
          </p:cNvGrpSpPr>
          <p:nvPr/>
        </p:nvGrpSpPr>
        <p:grpSpPr bwMode="auto">
          <a:xfrm>
            <a:off x="347663" y="2166938"/>
            <a:ext cx="1333500" cy="1004887"/>
            <a:chOff x="220" y="1365"/>
            <a:chExt cx="840" cy="633"/>
          </a:xfrm>
        </p:grpSpPr>
        <p:sp>
          <p:nvSpPr>
            <p:cNvPr id="34857" name="Line 39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8" name="Oval 40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sp>
        <p:nvSpPr>
          <p:cNvPr id="288809" name="Oval 41"/>
          <p:cNvSpPr>
            <a:spLocks noChangeArrowheads="1"/>
          </p:cNvSpPr>
          <p:nvPr/>
        </p:nvSpPr>
        <p:spPr bwMode="auto">
          <a:xfrm>
            <a:off x="2332038" y="2222500"/>
            <a:ext cx="985837" cy="9620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288810" name="Line 42"/>
          <p:cNvSpPr>
            <a:spLocks noChangeShapeType="1"/>
          </p:cNvSpPr>
          <p:nvPr/>
        </p:nvSpPr>
        <p:spPr bwMode="auto">
          <a:xfrm flipH="1">
            <a:off x="6261100" y="4902200"/>
            <a:ext cx="12700" cy="11938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8811" name="Freeform 43"/>
          <p:cNvSpPr>
            <a:spLocks/>
          </p:cNvSpPr>
          <p:nvPr/>
        </p:nvSpPr>
        <p:spPr bwMode="auto">
          <a:xfrm>
            <a:off x="1155700" y="3886200"/>
            <a:ext cx="6667500" cy="2260600"/>
          </a:xfrm>
          <a:custGeom>
            <a:avLst/>
            <a:gdLst>
              <a:gd name="T0" fmla="*/ 2147483646 w 4200"/>
              <a:gd name="T1" fmla="*/ 2147483646 h 1424"/>
              <a:gd name="T2" fmla="*/ 2147483646 w 4200"/>
              <a:gd name="T3" fmla="*/ 2147483646 h 1424"/>
              <a:gd name="T4" fmla="*/ 2147483646 w 4200"/>
              <a:gd name="T5" fmla="*/ 0 h 1424"/>
              <a:gd name="T6" fmla="*/ 0 w 4200"/>
              <a:gd name="T7" fmla="*/ 0 h 14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200" h="1424">
                <a:moveTo>
                  <a:pt x="4200" y="1424"/>
                </a:moveTo>
                <a:lnTo>
                  <a:pt x="3224" y="1424"/>
                </a:lnTo>
                <a:lnTo>
                  <a:pt x="1880" y="0"/>
                </a:lnTo>
                <a:lnTo>
                  <a:pt x="0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88812" name="Group 44"/>
          <p:cNvGrpSpPr>
            <a:grpSpLocks/>
          </p:cNvGrpSpPr>
          <p:nvPr/>
        </p:nvGrpSpPr>
        <p:grpSpPr bwMode="auto">
          <a:xfrm>
            <a:off x="347663" y="2166938"/>
            <a:ext cx="1333500" cy="1004887"/>
            <a:chOff x="220" y="1365"/>
            <a:chExt cx="840" cy="633"/>
          </a:xfrm>
        </p:grpSpPr>
        <p:sp>
          <p:nvSpPr>
            <p:cNvPr id="34855" name="Line 45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6" name="Oval 46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sp>
        <p:nvSpPr>
          <p:cNvPr id="288815" name="Oval 47"/>
          <p:cNvSpPr>
            <a:spLocks noChangeArrowheads="1"/>
          </p:cNvSpPr>
          <p:nvPr/>
        </p:nvSpPr>
        <p:spPr bwMode="auto">
          <a:xfrm>
            <a:off x="2328863" y="2227263"/>
            <a:ext cx="985837" cy="962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34854" name="Text Box 48"/>
          <p:cNvSpPr txBox="1">
            <a:spLocks noChangeArrowheads="1"/>
          </p:cNvSpPr>
          <p:nvPr/>
        </p:nvSpPr>
        <p:spPr bwMode="auto">
          <a:xfrm>
            <a:off x="1409700" y="3854450"/>
            <a:ext cx="323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Symbol" panose="05050102010706020507" pitchFamily="18" charset="2"/>
              </a:rPr>
              <a:t>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8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87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8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88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8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8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8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8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888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888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2888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2888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0"/>
                                            </p:cond>
                                          </p:stCondLst>
                                        </p:cTn>
                                        <p:tgtEl>
                                          <p:spTgt spid="28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804" grpId="0" animBg="1"/>
      <p:bldP spid="288805" grpId="0" animBg="1"/>
      <p:bldP spid="288809" grpId="0" animBg="1"/>
      <p:bldP spid="288810" grpId="0" animBg="1"/>
      <p:bldP spid="288811" grpId="0" animBg="1"/>
      <p:bldP spid="288815" grpId="0" animBg="1"/>
      <p:bldP spid="28881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3584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B30ECEC8-3FED-432A-9F94-990CE819F640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185738"/>
            <a:ext cx="7772400" cy="885825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rdt2.0: error scenario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35845" name="Oval 3"/>
          <p:cNvSpPr>
            <a:spLocks noChangeArrowheads="1"/>
          </p:cNvSpPr>
          <p:nvPr/>
        </p:nvSpPr>
        <p:spPr bwMode="auto">
          <a:xfrm>
            <a:off x="696913" y="22098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35846" name="Text Box 4"/>
          <p:cNvSpPr txBox="1">
            <a:spLocks noChangeArrowheads="1"/>
          </p:cNvSpPr>
          <p:nvPr/>
        </p:nvSpPr>
        <p:spPr bwMode="auto">
          <a:xfrm>
            <a:off x="595313" y="2293938"/>
            <a:ext cx="12001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Wait for call from above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5847" name="Text Box 5"/>
          <p:cNvSpPr txBox="1">
            <a:spLocks noChangeArrowheads="1"/>
          </p:cNvSpPr>
          <p:nvPr/>
        </p:nvSpPr>
        <p:spPr bwMode="auto">
          <a:xfrm>
            <a:off x="1004888" y="1490663"/>
            <a:ext cx="3643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snkpkt = make_pkt(data, checksum)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udt_send(sndpkt)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5848" name="Line 6"/>
          <p:cNvSpPr>
            <a:spLocks noChangeShapeType="1"/>
          </p:cNvSpPr>
          <p:nvPr/>
        </p:nvSpPr>
        <p:spPr bwMode="auto">
          <a:xfrm>
            <a:off x="1109663" y="1535113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9" name="Text Box 7"/>
          <p:cNvSpPr txBox="1">
            <a:spLocks noChangeArrowheads="1"/>
          </p:cNvSpPr>
          <p:nvPr/>
        </p:nvSpPr>
        <p:spPr bwMode="auto">
          <a:xfrm>
            <a:off x="6319838" y="5314950"/>
            <a:ext cx="214312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extract(rcvpkt,data)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deliver_data(data)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udt_send(ACK)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5850" name="Text Box 8"/>
          <p:cNvSpPr txBox="1">
            <a:spLocks noChangeArrowheads="1"/>
          </p:cNvSpPr>
          <p:nvPr/>
        </p:nvSpPr>
        <p:spPr bwMode="auto">
          <a:xfrm>
            <a:off x="6297613" y="4781550"/>
            <a:ext cx="21574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rdt_rcv(rcvpkt) &amp;&amp;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   notcorrupt(rcvpkt)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5851" name="Line 9"/>
          <p:cNvSpPr>
            <a:spLocks noChangeShapeType="1"/>
          </p:cNvSpPr>
          <p:nvPr/>
        </p:nvSpPr>
        <p:spPr bwMode="auto">
          <a:xfrm>
            <a:off x="6419850" y="5370513"/>
            <a:ext cx="14890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Freeform 10"/>
          <p:cNvSpPr>
            <a:spLocks/>
          </p:cNvSpPr>
          <p:nvPr/>
        </p:nvSpPr>
        <p:spPr bwMode="auto">
          <a:xfrm flipV="1">
            <a:off x="1057275" y="1979613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6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Freeform 11"/>
          <p:cNvSpPr>
            <a:spLocks/>
          </p:cNvSpPr>
          <p:nvPr/>
        </p:nvSpPr>
        <p:spPr bwMode="auto">
          <a:xfrm>
            <a:off x="1104900" y="3140075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6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Text Box 12"/>
          <p:cNvSpPr txBox="1">
            <a:spLocks noChangeArrowheads="1"/>
          </p:cNvSpPr>
          <p:nvPr/>
        </p:nvSpPr>
        <p:spPr bwMode="auto">
          <a:xfrm>
            <a:off x="1071563" y="3492500"/>
            <a:ext cx="354806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rdt_rcv(rcvpkt) &amp;&amp; isACK(rcvpkt)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5855" name="Line 13"/>
          <p:cNvSpPr>
            <a:spLocks noChangeShapeType="1"/>
          </p:cNvSpPr>
          <p:nvPr/>
        </p:nvSpPr>
        <p:spPr bwMode="auto">
          <a:xfrm>
            <a:off x="1173163" y="38163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Freeform 14"/>
          <p:cNvSpPr>
            <a:spLocks/>
          </p:cNvSpPr>
          <p:nvPr/>
        </p:nvSpPr>
        <p:spPr bwMode="auto">
          <a:xfrm>
            <a:off x="3252788" y="2286000"/>
            <a:ext cx="466725" cy="893763"/>
          </a:xfrm>
          <a:custGeom>
            <a:avLst/>
            <a:gdLst>
              <a:gd name="T0" fmla="*/ 0 w 735"/>
              <a:gd name="T1" fmla="*/ 2147483646 h 1080"/>
              <a:gd name="T2" fmla="*/ 0 w 735"/>
              <a:gd name="T3" fmla="*/ 2147483646 h 10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Text Box 15"/>
          <p:cNvSpPr txBox="1">
            <a:spLocks noChangeArrowheads="1"/>
          </p:cNvSpPr>
          <p:nvPr/>
        </p:nvSpPr>
        <p:spPr bwMode="auto">
          <a:xfrm>
            <a:off x="3562350" y="2600325"/>
            <a:ext cx="1763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udt_send(sndpkt)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5858" name="Text Box 16"/>
          <p:cNvSpPr txBox="1">
            <a:spLocks noChangeArrowheads="1"/>
          </p:cNvSpPr>
          <p:nvPr/>
        </p:nvSpPr>
        <p:spPr bwMode="auto">
          <a:xfrm>
            <a:off x="3536950" y="1925638"/>
            <a:ext cx="208597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rdt_rcv(rcvpkt) &amp;&amp;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   isNAK(rcvpkt)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5859" name="Line 17"/>
          <p:cNvSpPr>
            <a:spLocks noChangeShapeType="1"/>
          </p:cNvSpPr>
          <p:nvPr/>
        </p:nvSpPr>
        <p:spPr bwMode="auto">
          <a:xfrm>
            <a:off x="3656013" y="2600325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5860" name="Group 18"/>
          <p:cNvGrpSpPr>
            <a:grpSpLocks/>
          </p:cNvGrpSpPr>
          <p:nvPr/>
        </p:nvGrpSpPr>
        <p:grpSpPr bwMode="auto">
          <a:xfrm>
            <a:off x="6573838" y="2352675"/>
            <a:ext cx="1924050" cy="858838"/>
            <a:chOff x="2222" y="2660"/>
            <a:chExt cx="1212" cy="541"/>
          </a:xfrm>
        </p:grpSpPr>
        <p:sp>
          <p:nvSpPr>
            <p:cNvPr id="35893" name="Text Box 19"/>
            <p:cNvSpPr txBox="1">
              <a:spLocks noChangeArrowheads="1"/>
            </p:cNvSpPr>
            <p:nvPr/>
          </p:nvSpPr>
          <p:spPr bwMode="auto">
            <a:xfrm>
              <a:off x="2222" y="3039"/>
              <a:ext cx="1152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udt_send(NAK)</a:t>
              </a:r>
              <a:endParaRPr lang="en-US" altLang="en-US" sz="1600">
                <a:latin typeface="Times New Roman" panose="02020603050405020304" pitchFamily="18" charset="0"/>
              </a:endParaRPr>
            </a:p>
          </p:txBody>
        </p:sp>
        <p:sp>
          <p:nvSpPr>
            <p:cNvPr id="35894" name="Text Box 20"/>
            <p:cNvSpPr txBox="1">
              <a:spLocks noChangeArrowheads="1"/>
            </p:cNvSpPr>
            <p:nvPr/>
          </p:nvSpPr>
          <p:spPr bwMode="auto">
            <a:xfrm>
              <a:off x="2225" y="2660"/>
              <a:ext cx="120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rdt_rcv(rcvpkt) &amp;&amp; 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  corrupt(rcvpkt)</a:t>
              </a:r>
              <a:endParaRPr lang="en-US" altLang="en-US" sz="1600">
                <a:latin typeface="Times New Roman" panose="02020603050405020304" pitchFamily="18" charset="0"/>
              </a:endParaRPr>
            </a:p>
          </p:txBody>
        </p:sp>
        <p:sp>
          <p:nvSpPr>
            <p:cNvPr id="35895" name="Line 21"/>
            <p:cNvSpPr>
              <a:spLocks noChangeShapeType="1"/>
            </p:cNvSpPr>
            <p:nvPr/>
          </p:nvSpPr>
          <p:spPr bwMode="auto">
            <a:xfrm>
              <a:off x="2285" y="3040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61" name="Group 22"/>
          <p:cNvGrpSpPr>
            <a:grpSpLocks/>
          </p:cNvGrpSpPr>
          <p:nvPr/>
        </p:nvGrpSpPr>
        <p:grpSpPr bwMode="auto">
          <a:xfrm>
            <a:off x="2292350" y="2222500"/>
            <a:ext cx="1074738" cy="962025"/>
            <a:chOff x="1540" y="2116"/>
            <a:chExt cx="677" cy="606"/>
          </a:xfrm>
        </p:grpSpPr>
        <p:sp>
          <p:nvSpPr>
            <p:cNvPr id="35891" name="Oval 23"/>
            <p:cNvSpPr>
              <a:spLocks noChangeArrowheads="1"/>
            </p:cNvSpPr>
            <p:nvPr/>
          </p:nvSpPr>
          <p:spPr bwMode="auto">
            <a:xfrm>
              <a:off x="1565" y="2116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35892" name="Text Box 24"/>
            <p:cNvSpPr txBox="1">
              <a:spLocks noChangeArrowheads="1"/>
            </p:cNvSpPr>
            <p:nvPr/>
          </p:nvSpPr>
          <p:spPr bwMode="auto">
            <a:xfrm>
              <a:off x="1540" y="2163"/>
              <a:ext cx="677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Wait for ACK or NAK</a:t>
              </a:r>
              <a:endParaRPr lang="en-US" altLang="en-US" sz="1600">
                <a:latin typeface="Times New Roman" panose="02020603050405020304" pitchFamily="18" charset="0"/>
              </a:endParaRPr>
            </a:p>
          </p:txBody>
        </p:sp>
      </p:grpSp>
      <p:sp>
        <p:nvSpPr>
          <p:cNvPr id="35862" name="Freeform 25"/>
          <p:cNvSpPr>
            <a:spLocks/>
          </p:cNvSpPr>
          <p:nvPr/>
        </p:nvSpPr>
        <p:spPr bwMode="auto">
          <a:xfrm>
            <a:off x="6672263" y="3148013"/>
            <a:ext cx="1257300" cy="469900"/>
          </a:xfrm>
          <a:custGeom>
            <a:avLst/>
            <a:gdLst>
              <a:gd name="T0" fmla="*/ 2147483646 w 1500"/>
              <a:gd name="T1" fmla="*/ 2147483646 h 740"/>
              <a:gd name="T2" fmla="*/ 2147483646 w 1500"/>
              <a:gd name="T3" fmla="*/ 2147483646 h 7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3" name="Oval 26"/>
          <p:cNvSpPr>
            <a:spLocks noChangeArrowheads="1"/>
          </p:cNvSpPr>
          <p:nvPr/>
        </p:nvSpPr>
        <p:spPr bwMode="auto">
          <a:xfrm>
            <a:off x="6764338" y="35687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35864" name="Text Box 27"/>
          <p:cNvSpPr txBox="1">
            <a:spLocks noChangeArrowheads="1"/>
          </p:cNvSpPr>
          <p:nvPr/>
        </p:nvSpPr>
        <p:spPr bwMode="auto">
          <a:xfrm>
            <a:off x="6677025" y="3652838"/>
            <a:ext cx="12001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Wait for call from below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5865" name="Freeform 28"/>
          <p:cNvSpPr>
            <a:spLocks/>
          </p:cNvSpPr>
          <p:nvPr/>
        </p:nvSpPr>
        <p:spPr bwMode="auto">
          <a:xfrm flipV="1">
            <a:off x="6684963" y="4464050"/>
            <a:ext cx="1257300" cy="469900"/>
          </a:xfrm>
          <a:custGeom>
            <a:avLst/>
            <a:gdLst>
              <a:gd name="T0" fmla="*/ 2147483646 w 1500"/>
              <a:gd name="T1" fmla="*/ 2147483646 h 740"/>
              <a:gd name="T2" fmla="*/ 2147483646 w 1500"/>
              <a:gd name="T3" fmla="*/ 2147483646 h 7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89821" name="Group 29"/>
          <p:cNvGrpSpPr>
            <a:grpSpLocks/>
          </p:cNvGrpSpPr>
          <p:nvPr/>
        </p:nvGrpSpPr>
        <p:grpSpPr bwMode="auto">
          <a:xfrm>
            <a:off x="349250" y="2166938"/>
            <a:ext cx="1333500" cy="1004887"/>
            <a:chOff x="220" y="1365"/>
            <a:chExt cx="840" cy="633"/>
          </a:xfrm>
        </p:grpSpPr>
        <p:sp>
          <p:nvSpPr>
            <p:cNvPr id="35889" name="Line 30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90" name="Oval 31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289824" name="Group 32"/>
          <p:cNvGrpSpPr>
            <a:grpSpLocks/>
          </p:cNvGrpSpPr>
          <p:nvPr/>
        </p:nvGrpSpPr>
        <p:grpSpPr bwMode="auto">
          <a:xfrm>
            <a:off x="6334125" y="3497263"/>
            <a:ext cx="1414463" cy="1033462"/>
            <a:chOff x="3990" y="2203"/>
            <a:chExt cx="891" cy="651"/>
          </a:xfrm>
        </p:grpSpPr>
        <p:sp>
          <p:nvSpPr>
            <p:cNvPr id="35887" name="Line 33"/>
            <p:cNvSpPr>
              <a:spLocks noChangeShapeType="1"/>
            </p:cNvSpPr>
            <p:nvPr/>
          </p:nvSpPr>
          <p:spPr bwMode="auto">
            <a:xfrm>
              <a:off x="3990" y="2203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8" name="Oval 34"/>
            <p:cNvSpPr>
              <a:spLocks noChangeArrowheads="1"/>
            </p:cNvSpPr>
            <p:nvPr/>
          </p:nvSpPr>
          <p:spPr bwMode="auto">
            <a:xfrm>
              <a:off x="4260" y="2248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sp>
        <p:nvSpPr>
          <p:cNvPr id="35868" name="Text Box 35"/>
          <p:cNvSpPr txBox="1">
            <a:spLocks noChangeArrowheads="1"/>
          </p:cNvSpPr>
          <p:nvPr/>
        </p:nvSpPr>
        <p:spPr bwMode="auto">
          <a:xfrm>
            <a:off x="1030288" y="1200150"/>
            <a:ext cx="2255837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rdt_send(data)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289828" name="Line 36"/>
          <p:cNvSpPr>
            <a:spLocks noChangeShapeType="1"/>
          </p:cNvSpPr>
          <p:nvPr/>
        </p:nvSpPr>
        <p:spPr bwMode="auto">
          <a:xfrm>
            <a:off x="1011238" y="1289050"/>
            <a:ext cx="12700" cy="74771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9829" name="Freeform 37"/>
          <p:cNvSpPr>
            <a:spLocks/>
          </p:cNvSpPr>
          <p:nvPr/>
        </p:nvSpPr>
        <p:spPr bwMode="auto">
          <a:xfrm>
            <a:off x="1011238" y="2006600"/>
            <a:ext cx="6940550" cy="654050"/>
          </a:xfrm>
          <a:custGeom>
            <a:avLst/>
            <a:gdLst>
              <a:gd name="T0" fmla="*/ 0 w 4372"/>
              <a:gd name="T1" fmla="*/ 2147483646 h 412"/>
              <a:gd name="T2" fmla="*/ 2147483646 w 4372"/>
              <a:gd name="T3" fmla="*/ 0 h 412"/>
              <a:gd name="T4" fmla="*/ 2147483646 w 4372"/>
              <a:gd name="T5" fmla="*/ 2147483646 h 412"/>
              <a:gd name="T6" fmla="*/ 2147483646 w 4372"/>
              <a:gd name="T7" fmla="*/ 2147483646 h 41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372" h="412">
                <a:moveTo>
                  <a:pt x="0" y="10"/>
                </a:moveTo>
                <a:lnTo>
                  <a:pt x="1003" y="0"/>
                </a:lnTo>
                <a:lnTo>
                  <a:pt x="3508" y="412"/>
                </a:lnTo>
                <a:lnTo>
                  <a:pt x="4372" y="412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89830" name="Group 38"/>
          <p:cNvGrpSpPr>
            <a:grpSpLocks/>
          </p:cNvGrpSpPr>
          <p:nvPr/>
        </p:nvGrpSpPr>
        <p:grpSpPr bwMode="auto">
          <a:xfrm>
            <a:off x="347663" y="2166938"/>
            <a:ext cx="1333500" cy="1004887"/>
            <a:chOff x="220" y="1365"/>
            <a:chExt cx="840" cy="633"/>
          </a:xfrm>
        </p:grpSpPr>
        <p:sp>
          <p:nvSpPr>
            <p:cNvPr id="35885" name="Line 39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6" name="Oval 40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sp>
        <p:nvSpPr>
          <p:cNvPr id="289833" name="Oval 41"/>
          <p:cNvSpPr>
            <a:spLocks noChangeArrowheads="1"/>
          </p:cNvSpPr>
          <p:nvPr/>
        </p:nvSpPr>
        <p:spPr bwMode="auto">
          <a:xfrm>
            <a:off x="2332038" y="2222500"/>
            <a:ext cx="985837" cy="9620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289834" name="Line 42"/>
          <p:cNvSpPr>
            <a:spLocks noChangeShapeType="1"/>
          </p:cNvSpPr>
          <p:nvPr/>
        </p:nvSpPr>
        <p:spPr bwMode="auto">
          <a:xfrm flipH="1">
            <a:off x="6261100" y="4902200"/>
            <a:ext cx="12700" cy="11938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9835" name="Freeform 43"/>
          <p:cNvSpPr>
            <a:spLocks/>
          </p:cNvSpPr>
          <p:nvPr/>
        </p:nvSpPr>
        <p:spPr bwMode="auto">
          <a:xfrm>
            <a:off x="1155700" y="3886200"/>
            <a:ext cx="6667500" cy="2260600"/>
          </a:xfrm>
          <a:custGeom>
            <a:avLst/>
            <a:gdLst>
              <a:gd name="T0" fmla="*/ 2147483646 w 4200"/>
              <a:gd name="T1" fmla="*/ 2147483646 h 1424"/>
              <a:gd name="T2" fmla="*/ 2147483646 w 4200"/>
              <a:gd name="T3" fmla="*/ 2147483646 h 1424"/>
              <a:gd name="T4" fmla="*/ 2147483646 w 4200"/>
              <a:gd name="T5" fmla="*/ 0 h 1424"/>
              <a:gd name="T6" fmla="*/ 0 w 4200"/>
              <a:gd name="T7" fmla="*/ 0 h 14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200" h="1424">
                <a:moveTo>
                  <a:pt x="4200" y="1424"/>
                </a:moveTo>
                <a:lnTo>
                  <a:pt x="3224" y="1424"/>
                </a:lnTo>
                <a:lnTo>
                  <a:pt x="1880" y="0"/>
                </a:lnTo>
                <a:lnTo>
                  <a:pt x="0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89836" name="Group 44"/>
          <p:cNvGrpSpPr>
            <a:grpSpLocks/>
          </p:cNvGrpSpPr>
          <p:nvPr/>
        </p:nvGrpSpPr>
        <p:grpSpPr bwMode="auto">
          <a:xfrm>
            <a:off x="347663" y="2166938"/>
            <a:ext cx="1333500" cy="1004887"/>
            <a:chOff x="220" y="1365"/>
            <a:chExt cx="840" cy="633"/>
          </a:xfrm>
        </p:grpSpPr>
        <p:sp>
          <p:nvSpPr>
            <p:cNvPr id="35883" name="Line 45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4" name="Oval 46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sp>
        <p:nvSpPr>
          <p:cNvPr id="289839" name="Oval 47"/>
          <p:cNvSpPr>
            <a:spLocks noChangeArrowheads="1"/>
          </p:cNvSpPr>
          <p:nvPr/>
        </p:nvSpPr>
        <p:spPr bwMode="auto">
          <a:xfrm>
            <a:off x="2328863" y="2227263"/>
            <a:ext cx="985837" cy="962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289840" name="Line 48"/>
          <p:cNvSpPr>
            <a:spLocks noChangeShapeType="1"/>
          </p:cNvSpPr>
          <p:nvPr/>
        </p:nvSpPr>
        <p:spPr bwMode="auto">
          <a:xfrm>
            <a:off x="6553200" y="2493963"/>
            <a:ext cx="0" cy="81756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9841" name="Freeform 49"/>
          <p:cNvSpPr>
            <a:spLocks/>
          </p:cNvSpPr>
          <p:nvPr/>
        </p:nvSpPr>
        <p:spPr bwMode="auto">
          <a:xfrm>
            <a:off x="3657600" y="2216150"/>
            <a:ext cx="4378325" cy="1025525"/>
          </a:xfrm>
          <a:custGeom>
            <a:avLst/>
            <a:gdLst>
              <a:gd name="T0" fmla="*/ 2147483646 w 2758"/>
              <a:gd name="T1" fmla="*/ 2147483646 h 646"/>
              <a:gd name="T2" fmla="*/ 2147483646 w 2758"/>
              <a:gd name="T3" fmla="*/ 2147483646 h 646"/>
              <a:gd name="T4" fmla="*/ 2147483646 w 2758"/>
              <a:gd name="T5" fmla="*/ 0 h 646"/>
              <a:gd name="T6" fmla="*/ 0 w 2758"/>
              <a:gd name="T7" fmla="*/ 0 h 64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758" h="646">
                <a:moveTo>
                  <a:pt x="2758" y="646"/>
                </a:moveTo>
                <a:lnTo>
                  <a:pt x="1763" y="629"/>
                </a:lnTo>
                <a:lnTo>
                  <a:pt x="1039" y="0"/>
                </a:lnTo>
                <a:lnTo>
                  <a:pt x="0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9842" name="Line 50"/>
          <p:cNvSpPr>
            <a:spLocks noChangeShapeType="1"/>
          </p:cNvSpPr>
          <p:nvPr/>
        </p:nvSpPr>
        <p:spPr bwMode="auto">
          <a:xfrm>
            <a:off x="3548063" y="2090738"/>
            <a:ext cx="0" cy="84613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9843" name="Freeform 51"/>
          <p:cNvSpPr>
            <a:spLocks/>
          </p:cNvSpPr>
          <p:nvPr/>
        </p:nvSpPr>
        <p:spPr bwMode="auto">
          <a:xfrm>
            <a:off x="3643313" y="2951163"/>
            <a:ext cx="4073525" cy="2133600"/>
          </a:xfrm>
          <a:custGeom>
            <a:avLst/>
            <a:gdLst>
              <a:gd name="T0" fmla="*/ 0 w 2566"/>
              <a:gd name="T1" fmla="*/ 0 h 1344"/>
              <a:gd name="T2" fmla="*/ 2147483646 w 2566"/>
              <a:gd name="T3" fmla="*/ 0 h 1344"/>
              <a:gd name="T4" fmla="*/ 2147483646 w 2566"/>
              <a:gd name="T5" fmla="*/ 2147483646 h 1344"/>
              <a:gd name="T6" fmla="*/ 2147483646 w 2566"/>
              <a:gd name="T7" fmla="*/ 2147483646 h 134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566" h="1344">
                <a:moveTo>
                  <a:pt x="0" y="0"/>
                </a:moveTo>
                <a:lnTo>
                  <a:pt x="1013" y="0"/>
                </a:lnTo>
                <a:lnTo>
                  <a:pt x="1650" y="1344"/>
                </a:lnTo>
                <a:lnTo>
                  <a:pt x="2566" y="1344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1" name="Text Box 52"/>
          <p:cNvSpPr txBox="1">
            <a:spLocks noChangeArrowheads="1"/>
          </p:cNvSpPr>
          <p:nvPr/>
        </p:nvSpPr>
        <p:spPr bwMode="auto">
          <a:xfrm>
            <a:off x="1435100" y="3868738"/>
            <a:ext cx="323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Symbol" panose="05050102010706020507" pitchFamily="18" charset="2"/>
              </a:rPr>
              <a:t>L</a:t>
            </a:r>
          </a:p>
        </p:txBody>
      </p:sp>
      <p:pic>
        <p:nvPicPr>
          <p:cNvPr id="35882" name="Picture 53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847725"/>
            <a:ext cx="4570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9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9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9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89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9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9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9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9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898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898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2898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2898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2898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2898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2898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289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828" grpId="0" animBg="1"/>
      <p:bldP spid="289829" grpId="0" animBg="1"/>
      <p:bldP spid="289833" grpId="0" animBg="1"/>
      <p:bldP spid="289834" grpId="0" animBg="1"/>
      <p:bldP spid="289835" grpId="0" animBg="1"/>
      <p:bldP spid="289839" grpId="0" animBg="1"/>
      <p:bldP spid="289839" grpId="1" animBg="1"/>
      <p:bldP spid="289840" grpId="0" animBg="1"/>
      <p:bldP spid="289841" grpId="0" animBg="1"/>
      <p:bldP spid="289842" grpId="0" animBg="1"/>
      <p:bldP spid="28984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3686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25C4CF47-1590-4195-9872-3625E931BFDF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185738"/>
            <a:ext cx="7772400" cy="1019175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rdt2.0 has a fatal flaw!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1175" y="1589088"/>
            <a:ext cx="3810000" cy="4648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mtClean="0">
                <a:solidFill>
                  <a:srgbClr val="CC0000"/>
                </a:solidFill>
              </a:rPr>
              <a:t>what happens if ACK/NAK corrupted?</a:t>
            </a:r>
          </a:p>
          <a:p>
            <a:pPr>
              <a:lnSpc>
                <a:spcPct val="80000"/>
              </a:lnSpc>
            </a:pPr>
            <a:r>
              <a:rPr lang="en-US" altLang="en-US" sz="2400" smtClean="0"/>
              <a:t>sender doesn</a:t>
            </a:r>
            <a:r>
              <a:rPr lang="ja-JP" altLang="en-US" sz="2400" smtClean="0"/>
              <a:t>’</a:t>
            </a:r>
            <a:r>
              <a:rPr lang="en-US" altLang="ja-JP" sz="2400" smtClean="0"/>
              <a:t>t know what happened at receiver!</a:t>
            </a:r>
          </a:p>
          <a:p>
            <a:pPr>
              <a:lnSpc>
                <a:spcPct val="80000"/>
              </a:lnSpc>
            </a:pPr>
            <a:r>
              <a:rPr lang="en-US" altLang="en-US" sz="2400" smtClean="0"/>
              <a:t>can</a:t>
            </a:r>
            <a:r>
              <a:rPr lang="ja-JP" altLang="en-US" sz="2400" smtClean="0"/>
              <a:t>’</a:t>
            </a:r>
            <a:r>
              <a:rPr lang="en-US" altLang="ja-JP" sz="2400" smtClean="0"/>
              <a:t>t just retransmit: possible duplicate</a:t>
            </a:r>
            <a:endParaRPr lang="en-US" altLang="ja-JP" smtClean="0"/>
          </a:p>
          <a:p>
            <a:pPr>
              <a:lnSpc>
                <a:spcPct val="80000"/>
              </a:lnSpc>
              <a:spcBef>
                <a:spcPct val="60000"/>
              </a:spcBef>
              <a:buFont typeface="Wingdings" panose="05000000000000000000" pitchFamily="2" charset="2"/>
              <a:buNone/>
            </a:pPr>
            <a:endParaRPr lang="en-US" altLang="en-US" sz="2400" smtClean="0"/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mtClean="0"/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mtClean="0"/>
          </a:p>
        </p:txBody>
      </p:sp>
      <p:sp>
        <p:nvSpPr>
          <p:cNvPr id="3471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3810000" cy="25622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smtClean="0">
                <a:solidFill>
                  <a:srgbClr val="CC0000"/>
                </a:solidFill>
              </a:rPr>
              <a:t>handling duplicates</a:t>
            </a:r>
            <a:r>
              <a:rPr lang="en-US" altLang="en-US" sz="3200" smtClean="0">
                <a:solidFill>
                  <a:srgbClr val="FF0000"/>
                </a:solidFill>
              </a:rPr>
              <a:t>: </a:t>
            </a:r>
          </a:p>
          <a:p>
            <a:r>
              <a:rPr lang="en-US" altLang="en-US" sz="2400" smtClean="0"/>
              <a:t>sender retransmits current pkt if ACK/NAK corrupted</a:t>
            </a:r>
          </a:p>
          <a:p>
            <a:r>
              <a:rPr lang="en-US" altLang="en-US" sz="2400" smtClean="0"/>
              <a:t>sender adds </a:t>
            </a:r>
            <a:r>
              <a:rPr lang="en-US" altLang="en-US" sz="2400" i="1" smtClean="0">
                <a:solidFill>
                  <a:srgbClr val="000099"/>
                </a:solidFill>
              </a:rPr>
              <a:t>sequence number</a:t>
            </a:r>
            <a:r>
              <a:rPr lang="en-US" altLang="en-US" sz="2400" smtClean="0"/>
              <a:t> to each pkt</a:t>
            </a:r>
          </a:p>
          <a:p>
            <a:r>
              <a:rPr lang="en-US" altLang="en-US" sz="2400" smtClean="0"/>
              <a:t>receiver discards (doesn</a:t>
            </a:r>
            <a:r>
              <a:rPr lang="ja-JP" altLang="en-US" sz="2400" smtClean="0"/>
              <a:t>’</a:t>
            </a:r>
            <a:r>
              <a:rPr lang="en-US" altLang="ja-JP" sz="2400" smtClean="0"/>
              <a:t>t deliver up) duplicate pkt</a:t>
            </a:r>
            <a:endParaRPr lang="en-US" altLang="en-US" sz="2400" smtClean="0"/>
          </a:p>
        </p:txBody>
      </p:sp>
      <p:pic>
        <p:nvPicPr>
          <p:cNvPr id="36871" name="Picture 11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928688"/>
            <a:ext cx="50276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47149" name="Group 13"/>
          <p:cNvGrpSpPr>
            <a:grpSpLocks/>
          </p:cNvGrpSpPr>
          <p:nvPr/>
        </p:nvGrpSpPr>
        <p:grpSpPr bwMode="auto">
          <a:xfrm>
            <a:off x="2463800" y="4445000"/>
            <a:ext cx="4092575" cy="1603375"/>
            <a:chOff x="1552" y="2800"/>
            <a:chExt cx="2578" cy="1010"/>
          </a:xfrm>
        </p:grpSpPr>
        <p:sp>
          <p:nvSpPr>
            <p:cNvPr id="36873" name="Rectangle 7"/>
            <p:cNvSpPr>
              <a:spLocks noChangeArrowheads="1"/>
            </p:cNvSpPr>
            <p:nvPr/>
          </p:nvSpPr>
          <p:spPr bwMode="auto">
            <a:xfrm>
              <a:off x="1552" y="2974"/>
              <a:ext cx="2578" cy="836"/>
            </a:xfrm>
            <a:prstGeom prst="rect">
              <a:avLst/>
            </a:prstGeom>
            <a:noFill/>
            <a:ln w="19050">
              <a:solidFill>
                <a:srgbClr val="CC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874" name="Rectangle 9"/>
            <p:cNvSpPr>
              <a:spLocks noChangeArrowheads="1"/>
            </p:cNvSpPr>
            <p:nvPr/>
          </p:nvSpPr>
          <p:spPr bwMode="auto">
            <a:xfrm>
              <a:off x="2226" y="2913"/>
              <a:ext cx="1038" cy="1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875" name="Text Box 10"/>
            <p:cNvSpPr txBox="1">
              <a:spLocks noChangeArrowheads="1"/>
            </p:cNvSpPr>
            <p:nvPr/>
          </p:nvSpPr>
          <p:spPr bwMode="auto">
            <a:xfrm>
              <a:off x="1724" y="2800"/>
              <a:ext cx="1340" cy="3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CC0000"/>
                  </a:solidFill>
                </a:rPr>
                <a:t>stop and wait</a:t>
              </a:r>
            </a:p>
          </p:txBody>
        </p:sp>
        <p:sp>
          <p:nvSpPr>
            <p:cNvPr id="36876" name="Text Box 6"/>
            <p:cNvSpPr txBox="1">
              <a:spLocks noChangeArrowheads="1"/>
            </p:cNvSpPr>
            <p:nvPr/>
          </p:nvSpPr>
          <p:spPr bwMode="auto">
            <a:xfrm>
              <a:off x="1665" y="3052"/>
              <a:ext cx="2452" cy="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/>
                <a:t>sender sends one packet, 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/>
                <a:t>then waits for receiver 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/>
                <a:t>response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39" grpId="0"/>
      <p:bldP spid="3471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3789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29791B9F-A1FB-4A09-99DE-9A36E74B54ED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37892" name="Picture 39" descr="underline_ba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825500"/>
            <a:ext cx="8228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>
          <a:xfrm>
            <a:off x="333375" y="161925"/>
            <a:ext cx="8277225" cy="974725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rdt2.1: sender, handles garbled ACK/NAKs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37894" name="Oval 3"/>
          <p:cNvSpPr>
            <a:spLocks noChangeArrowheads="1"/>
          </p:cNvSpPr>
          <p:nvPr/>
        </p:nvSpPr>
        <p:spPr bwMode="auto">
          <a:xfrm>
            <a:off x="2868613" y="2306638"/>
            <a:ext cx="901700" cy="836612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37895" name="Text Box 4"/>
          <p:cNvSpPr txBox="1">
            <a:spLocks noChangeArrowheads="1"/>
          </p:cNvSpPr>
          <p:nvPr/>
        </p:nvSpPr>
        <p:spPr bwMode="auto">
          <a:xfrm>
            <a:off x="2816225" y="2395538"/>
            <a:ext cx="109061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Wait for call 0 from above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7896" name="Text Box 5"/>
          <p:cNvSpPr txBox="1">
            <a:spLocks noChangeArrowheads="1"/>
          </p:cNvSpPr>
          <p:nvPr/>
        </p:nvSpPr>
        <p:spPr bwMode="auto">
          <a:xfrm>
            <a:off x="3124200" y="1577975"/>
            <a:ext cx="36941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sndpkt = make_pkt(0, data, checksum)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udt_send(sndpkt)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7897" name="Text Box 6"/>
          <p:cNvSpPr txBox="1">
            <a:spLocks noChangeArrowheads="1"/>
          </p:cNvSpPr>
          <p:nvPr/>
        </p:nvSpPr>
        <p:spPr bwMode="auto">
          <a:xfrm>
            <a:off x="3138488" y="1265238"/>
            <a:ext cx="2111375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rdt_send(data)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7898" name="Line 7"/>
          <p:cNvSpPr>
            <a:spLocks noChangeShapeType="1"/>
          </p:cNvSpPr>
          <p:nvPr/>
        </p:nvSpPr>
        <p:spPr bwMode="auto">
          <a:xfrm>
            <a:off x="3255963" y="1630363"/>
            <a:ext cx="27352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9" name="Line 8"/>
          <p:cNvSpPr>
            <a:spLocks noChangeShapeType="1"/>
          </p:cNvSpPr>
          <p:nvPr/>
        </p:nvSpPr>
        <p:spPr bwMode="auto">
          <a:xfrm>
            <a:off x="2593975" y="2262188"/>
            <a:ext cx="377825" cy="19050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0" name="Freeform 9"/>
          <p:cNvSpPr>
            <a:spLocks/>
          </p:cNvSpPr>
          <p:nvPr/>
        </p:nvSpPr>
        <p:spPr bwMode="auto">
          <a:xfrm rot="-6989453">
            <a:off x="2179638" y="4603750"/>
            <a:ext cx="952500" cy="469900"/>
          </a:xfrm>
          <a:custGeom>
            <a:avLst/>
            <a:gdLst>
              <a:gd name="T0" fmla="*/ 2147483646 w 1500"/>
              <a:gd name="T1" fmla="*/ 2147483646 h 740"/>
              <a:gd name="T2" fmla="*/ 2147483646 w 1500"/>
              <a:gd name="T3" fmla="*/ 2147483646 h 7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7901" name="Group 10"/>
          <p:cNvGrpSpPr>
            <a:grpSpLocks/>
          </p:cNvGrpSpPr>
          <p:nvPr/>
        </p:nvGrpSpPr>
        <p:grpSpPr bwMode="auto">
          <a:xfrm>
            <a:off x="4702175" y="2254250"/>
            <a:ext cx="1089025" cy="865188"/>
            <a:chOff x="2848" y="1499"/>
            <a:chExt cx="660" cy="510"/>
          </a:xfrm>
        </p:grpSpPr>
        <p:sp>
          <p:nvSpPr>
            <p:cNvPr id="37928" name="Oval 11"/>
            <p:cNvSpPr>
              <a:spLocks noChangeArrowheads="1"/>
            </p:cNvSpPr>
            <p:nvPr/>
          </p:nvSpPr>
          <p:spPr bwMode="auto">
            <a:xfrm>
              <a:off x="2893" y="1499"/>
              <a:ext cx="568" cy="51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37929" name="Text Box 12"/>
            <p:cNvSpPr txBox="1">
              <a:spLocks noChangeArrowheads="1"/>
            </p:cNvSpPr>
            <p:nvPr/>
          </p:nvSpPr>
          <p:spPr bwMode="auto">
            <a:xfrm>
              <a:off x="2848" y="1535"/>
              <a:ext cx="660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Wait for ACK or NAK 0</a:t>
              </a:r>
              <a:endParaRPr lang="en-US" altLang="en-US" sz="1400">
                <a:latin typeface="Times New Roman" panose="02020603050405020304" pitchFamily="18" charset="0"/>
              </a:endParaRPr>
            </a:p>
          </p:txBody>
        </p:sp>
      </p:grpSp>
      <p:sp>
        <p:nvSpPr>
          <p:cNvPr id="37902" name="Freeform 13"/>
          <p:cNvSpPr>
            <a:spLocks/>
          </p:cNvSpPr>
          <p:nvPr/>
        </p:nvSpPr>
        <p:spPr bwMode="auto">
          <a:xfrm flipV="1">
            <a:off x="3425825" y="2132013"/>
            <a:ext cx="1482725" cy="220662"/>
          </a:xfrm>
          <a:custGeom>
            <a:avLst/>
            <a:gdLst>
              <a:gd name="T0" fmla="*/ 0 w 2835"/>
              <a:gd name="T1" fmla="*/ 0 h 525"/>
              <a:gd name="T2" fmla="*/ 2147483646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3" name="Freeform 14"/>
          <p:cNvSpPr>
            <a:spLocks/>
          </p:cNvSpPr>
          <p:nvPr/>
        </p:nvSpPr>
        <p:spPr bwMode="auto">
          <a:xfrm rot="-1357180">
            <a:off x="5589588" y="2116138"/>
            <a:ext cx="466725" cy="685800"/>
          </a:xfrm>
          <a:custGeom>
            <a:avLst/>
            <a:gdLst>
              <a:gd name="T0" fmla="*/ 0 w 735"/>
              <a:gd name="T1" fmla="*/ 2147483646 h 1080"/>
              <a:gd name="T2" fmla="*/ 0 w 735"/>
              <a:gd name="T3" fmla="*/ 2147483646 h 10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4" name="Text Box 15"/>
          <p:cNvSpPr txBox="1">
            <a:spLocks noChangeArrowheads="1"/>
          </p:cNvSpPr>
          <p:nvPr/>
        </p:nvSpPr>
        <p:spPr bwMode="auto">
          <a:xfrm>
            <a:off x="5913438" y="2678113"/>
            <a:ext cx="22621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udt_send(sndpkt)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7905" name="Text Box 16"/>
          <p:cNvSpPr txBox="1">
            <a:spLocks noChangeArrowheads="1"/>
          </p:cNvSpPr>
          <p:nvPr/>
        </p:nvSpPr>
        <p:spPr bwMode="auto">
          <a:xfrm>
            <a:off x="5875338" y="1920875"/>
            <a:ext cx="2563812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rdt_rcv(rcvpkt) &amp;&amp; 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 corrupt(rcvpkt) ||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isNAK(rcvpkt) 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7906" name="Line 17"/>
          <p:cNvSpPr>
            <a:spLocks noChangeShapeType="1"/>
          </p:cNvSpPr>
          <p:nvPr/>
        </p:nvSpPr>
        <p:spPr bwMode="auto">
          <a:xfrm>
            <a:off x="6045200" y="2717800"/>
            <a:ext cx="1433513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7" name="Freeform 18"/>
          <p:cNvSpPr>
            <a:spLocks/>
          </p:cNvSpPr>
          <p:nvPr/>
        </p:nvSpPr>
        <p:spPr bwMode="auto">
          <a:xfrm rot="16200000" flipV="1">
            <a:off x="2201863" y="3492500"/>
            <a:ext cx="1266825" cy="123825"/>
          </a:xfrm>
          <a:custGeom>
            <a:avLst/>
            <a:gdLst>
              <a:gd name="T0" fmla="*/ 0 w 2835"/>
              <a:gd name="T1" fmla="*/ 0 h 525"/>
              <a:gd name="T2" fmla="*/ 2147483646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8" name="Freeform 19"/>
          <p:cNvSpPr>
            <a:spLocks/>
          </p:cNvSpPr>
          <p:nvPr/>
        </p:nvSpPr>
        <p:spPr bwMode="auto">
          <a:xfrm>
            <a:off x="3600450" y="4779963"/>
            <a:ext cx="1606550" cy="247650"/>
          </a:xfrm>
          <a:custGeom>
            <a:avLst/>
            <a:gdLst>
              <a:gd name="T0" fmla="*/ 0 w 2835"/>
              <a:gd name="T1" fmla="*/ 0 h 525"/>
              <a:gd name="T2" fmla="*/ 2147483646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9" name="Freeform 20"/>
          <p:cNvSpPr>
            <a:spLocks/>
          </p:cNvSpPr>
          <p:nvPr/>
        </p:nvSpPr>
        <p:spPr bwMode="auto">
          <a:xfrm rot="5400000" flipH="1" flipV="1">
            <a:off x="4970462" y="3440113"/>
            <a:ext cx="1363663" cy="204788"/>
          </a:xfrm>
          <a:custGeom>
            <a:avLst/>
            <a:gdLst>
              <a:gd name="T0" fmla="*/ 0 w 2835"/>
              <a:gd name="T1" fmla="*/ 0 h 525"/>
              <a:gd name="T2" fmla="*/ 2147483646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0" name="Text Box 21"/>
          <p:cNvSpPr txBox="1">
            <a:spLocks noChangeArrowheads="1"/>
          </p:cNvSpPr>
          <p:nvPr/>
        </p:nvSpPr>
        <p:spPr bwMode="auto">
          <a:xfrm>
            <a:off x="3365500" y="5364163"/>
            <a:ext cx="37639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sndpkt = make_pkt(1, data, checksum)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udt_send(sndpkt)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7911" name="Text Box 22"/>
          <p:cNvSpPr txBox="1">
            <a:spLocks noChangeArrowheads="1"/>
          </p:cNvSpPr>
          <p:nvPr/>
        </p:nvSpPr>
        <p:spPr bwMode="auto">
          <a:xfrm>
            <a:off x="3435350" y="5026025"/>
            <a:ext cx="2389188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rdt_send(data)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7912" name="Line 23"/>
          <p:cNvSpPr>
            <a:spLocks noChangeShapeType="1"/>
          </p:cNvSpPr>
          <p:nvPr/>
        </p:nvSpPr>
        <p:spPr bwMode="auto">
          <a:xfrm>
            <a:off x="3482975" y="5378450"/>
            <a:ext cx="2903538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3" name="Text Box 24"/>
          <p:cNvSpPr txBox="1">
            <a:spLocks noChangeArrowheads="1"/>
          </p:cNvSpPr>
          <p:nvPr/>
        </p:nvSpPr>
        <p:spPr bwMode="auto">
          <a:xfrm>
            <a:off x="5692775" y="3173413"/>
            <a:ext cx="2995613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rdt_rcv(rcvpkt)  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&amp;&amp; notcorrupt(rcvpkt)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&amp;&amp; isACK(rcvpkt) </a:t>
            </a:r>
          </a:p>
        </p:txBody>
      </p:sp>
      <p:sp>
        <p:nvSpPr>
          <p:cNvPr id="37914" name="Line 25"/>
          <p:cNvSpPr>
            <a:spLocks noChangeShapeType="1"/>
          </p:cNvSpPr>
          <p:nvPr/>
        </p:nvSpPr>
        <p:spPr bwMode="auto">
          <a:xfrm>
            <a:off x="5821363" y="3984625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5" name="Text Box 26"/>
          <p:cNvSpPr txBox="1">
            <a:spLocks noChangeArrowheads="1"/>
          </p:cNvSpPr>
          <p:nvPr/>
        </p:nvSpPr>
        <p:spPr bwMode="auto">
          <a:xfrm>
            <a:off x="720725" y="5435600"/>
            <a:ext cx="1819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udt_send(sndpkt)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7916" name="Text Box 27"/>
          <p:cNvSpPr txBox="1">
            <a:spLocks noChangeArrowheads="1"/>
          </p:cNvSpPr>
          <p:nvPr/>
        </p:nvSpPr>
        <p:spPr bwMode="auto">
          <a:xfrm>
            <a:off x="695325" y="4618038"/>
            <a:ext cx="2011363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rdt_rcv(rcvpkt) &amp;&amp; 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 corrupt(rcvpkt) ||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isNAK(rcvpkt) 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7917" name="Line 28"/>
          <p:cNvSpPr>
            <a:spLocks noChangeShapeType="1"/>
          </p:cNvSpPr>
          <p:nvPr/>
        </p:nvSpPr>
        <p:spPr bwMode="auto">
          <a:xfrm>
            <a:off x="811213" y="5443538"/>
            <a:ext cx="15573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8" name="Text Box 29"/>
          <p:cNvSpPr txBox="1">
            <a:spLocks noChangeArrowheads="1"/>
          </p:cNvSpPr>
          <p:nvPr/>
        </p:nvSpPr>
        <p:spPr bwMode="auto">
          <a:xfrm>
            <a:off x="638175" y="3016250"/>
            <a:ext cx="2109788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rdt_rcv(rcvpkt)  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&amp;&amp; notcorrupt(rcvpkt)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&amp;&amp; isACK(rcvpkt)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919" name="Line 30"/>
          <p:cNvSpPr>
            <a:spLocks noChangeShapeType="1"/>
          </p:cNvSpPr>
          <p:nvPr/>
        </p:nvSpPr>
        <p:spPr bwMode="auto">
          <a:xfrm>
            <a:off x="782638" y="3854450"/>
            <a:ext cx="173831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7920" name="Group 31"/>
          <p:cNvGrpSpPr>
            <a:grpSpLocks/>
          </p:cNvGrpSpPr>
          <p:nvPr/>
        </p:nvGrpSpPr>
        <p:grpSpPr bwMode="auto">
          <a:xfrm>
            <a:off x="4852988" y="4200525"/>
            <a:ext cx="1117600" cy="823913"/>
            <a:chOff x="4156" y="2812"/>
            <a:chExt cx="704" cy="519"/>
          </a:xfrm>
        </p:grpSpPr>
        <p:sp>
          <p:nvSpPr>
            <p:cNvPr id="37926" name="Oval 32"/>
            <p:cNvSpPr>
              <a:spLocks noChangeArrowheads="1"/>
            </p:cNvSpPr>
            <p:nvPr/>
          </p:nvSpPr>
          <p:spPr bwMode="auto">
            <a:xfrm>
              <a:off x="4242" y="2812"/>
              <a:ext cx="567" cy="51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37927" name="Text Box 33"/>
            <p:cNvSpPr txBox="1">
              <a:spLocks noChangeArrowheads="1"/>
            </p:cNvSpPr>
            <p:nvPr/>
          </p:nvSpPr>
          <p:spPr bwMode="auto">
            <a:xfrm>
              <a:off x="4156" y="2870"/>
              <a:ext cx="70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Wait for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 call 1 from above</a:t>
              </a:r>
              <a:endParaRPr lang="en-US" altLang="en-US" sz="1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7921" name="Group 34"/>
          <p:cNvGrpSpPr>
            <a:grpSpLocks/>
          </p:cNvGrpSpPr>
          <p:nvPr/>
        </p:nvGrpSpPr>
        <p:grpSpPr bwMode="auto">
          <a:xfrm>
            <a:off x="2663825" y="4146550"/>
            <a:ext cx="1046163" cy="823913"/>
            <a:chOff x="4916" y="3266"/>
            <a:chExt cx="659" cy="519"/>
          </a:xfrm>
        </p:grpSpPr>
        <p:sp>
          <p:nvSpPr>
            <p:cNvPr id="37924" name="Oval 35"/>
            <p:cNvSpPr>
              <a:spLocks noChangeArrowheads="1"/>
            </p:cNvSpPr>
            <p:nvPr/>
          </p:nvSpPr>
          <p:spPr bwMode="auto">
            <a:xfrm>
              <a:off x="4957" y="3266"/>
              <a:ext cx="567" cy="51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37925" name="Text Box 36"/>
            <p:cNvSpPr txBox="1">
              <a:spLocks noChangeArrowheads="1"/>
            </p:cNvSpPr>
            <p:nvPr/>
          </p:nvSpPr>
          <p:spPr bwMode="auto">
            <a:xfrm>
              <a:off x="4916" y="3319"/>
              <a:ext cx="659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Wait for ACK or NAK 1</a:t>
              </a:r>
              <a:endParaRPr lang="en-US" altLang="en-US" sz="1400">
                <a:latin typeface="Times New Roman" panose="02020603050405020304" pitchFamily="18" charset="0"/>
              </a:endParaRPr>
            </a:p>
          </p:txBody>
        </p:sp>
      </p:grpSp>
      <p:sp>
        <p:nvSpPr>
          <p:cNvPr id="37922" name="Text Box 37"/>
          <p:cNvSpPr txBox="1">
            <a:spLocks noChangeArrowheads="1"/>
          </p:cNvSpPr>
          <p:nvPr/>
        </p:nvSpPr>
        <p:spPr bwMode="auto">
          <a:xfrm>
            <a:off x="6203950" y="3994150"/>
            <a:ext cx="323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Symbol" panose="05050102010706020507" pitchFamily="18" charset="2"/>
              </a:rPr>
              <a:t>L</a:t>
            </a:r>
          </a:p>
        </p:txBody>
      </p:sp>
      <p:sp>
        <p:nvSpPr>
          <p:cNvPr id="37923" name="Text Box 38"/>
          <p:cNvSpPr txBox="1">
            <a:spLocks noChangeArrowheads="1"/>
          </p:cNvSpPr>
          <p:nvPr/>
        </p:nvSpPr>
        <p:spPr bwMode="auto">
          <a:xfrm>
            <a:off x="1354138" y="3868738"/>
            <a:ext cx="323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Symbol" panose="05050102010706020507" pitchFamily="18" charset="2"/>
              </a:rPr>
              <a:t>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3891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68235722-2DD2-46E6-88E9-2A0A966225CA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grpSp>
        <p:nvGrpSpPr>
          <p:cNvPr id="38916" name="Group 3"/>
          <p:cNvGrpSpPr>
            <a:grpSpLocks/>
          </p:cNvGrpSpPr>
          <p:nvPr/>
        </p:nvGrpSpPr>
        <p:grpSpPr bwMode="auto">
          <a:xfrm>
            <a:off x="3038475" y="3352800"/>
            <a:ext cx="817563" cy="795338"/>
            <a:chOff x="963" y="1131"/>
            <a:chExt cx="515" cy="501"/>
          </a:xfrm>
        </p:grpSpPr>
        <p:sp>
          <p:nvSpPr>
            <p:cNvPr id="38947" name="Oval 4"/>
            <p:cNvSpPr>
              <a:spLocks noChangeArrowheads="1"/>
            </p:cNvSpPr>
            <p:nvPr/>
          </p:nvSpPr>
          <p:spPr bwMode="auto">
            <a:xfrm>
              <a:off x="963" y="1131"/>
              <a:ext cx="490" cy="501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38948" name="Text Box 5"/>
            <p:cNvSpPr txBox="1">
              <a:spLocks noChangeArrowheads="1"/>
            </p:cNvSpPr>
            <p:nvPr/>
          </p:nvSpPr>
          <p:spPr bwMode="auto">
            <a:xfrm>
              <a:off x="974" y="1153"/>
              <a:ext cx="50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Wait for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0 from below</a:t>
              </a:r>
              <a:endParaRPr lang="en-US" altLang="en-US" sz="1400">
                <a:latin typeface="Times New Roman" panose="02020603050405020304" pitchFamily="18" charset="0"/>
              </a:endParaRPr>
            </a:p>
          </p:txBody>
        </p:sp>
      </p:grpSp>
      <p:sp>
        <p:nvSpPr>
          <p:cNvPr id="38917" name="Line 6"/>
          <p:cNvSpPr>
            <a:spLocks noChangeShapeType="1"/>
          </p:cNvSpPr>
          <p:nvPr/>
        </p:nvSpPr>
        <p:spPr bwMode="auto">
          <a:xfrm>
            <a:off x="2874963" y="2282825"/>
            <a:ext cx="419100" cy="107950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8" name="Freeform 7"/>
          <p:cNvSpPr>
            <a:spLocks/>
          </p:cNvSpPr>
          <p:nvPr/>
        </p:nvSpPr>
        <p:spPr bwMode="auto">
          <a:xfrm flipV="1">
            <a:off x="3556000" y="2600325"/>
            <a:ext cx="1590675" cy="785813"/>
          </a:xfrm>
          <a:custGeom>
            <a:avLst/>
            <a:gdLst>
              <a:gd name="T0" fmla="*/ 0 w 2835"/>
              <a:gd name="T1" fmla="*/ 0 h 525"/>
              <a:gd name="T2" fmla="*/ 2147483646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9" name="Text Box 8"/>
          <p:cNvSpPr txBox="1">
            <a:spLocks noChangeArrowheads="1"/>
          </p:cNvSpPr>
          <p:nvPr/>
        </p:nvSpPr>
        <p:spPr bwMode="auto">
          <a:xfrm>
            <a:off x="6116638" y="2959100"/>
            <a:ext cx="3027362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sndpkt = make_pkt(NAK, chksum)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udt_send(sndpkt)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8920" name="Text Box 9"/>
          <p:cNvSpPr txBox="1">
            <a:spLocks noChangeArrowheads="1"/>
          </p:cNvSpPr>
          <p:nvPr/>
        </p:nvSpPr>
        <p:spPr bwMode="auto">
          <a:xfrm>
            <a:off x="6119813" y="3671888"/>
            <a:ext cx="26241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rdt_rcv(rcvpkt) &amp;&amp;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   not corrupt(rcvpkt) &amp;&amp;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   has_seq0(rcvpkt)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8921" name="Line 10"/>
          <p:cNvSpPr>
            <a:spLocks noChangeShapeType="1"/>
          </p:cNvSpPr>
          <p:nvPr/>
        </p:nvSpPr>
        <p:spPr bwMode="auto">
          <a:xfrm>
            <a:off x="6203950" y="4370388"/>
            <a:ext cx="1938338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2" name="Freeform 11"/>
          <p:cNvSpPr>
            <a:spLocks/>
          </p:cNvSpPr>
          <p:nvPr/>
        </p:nvSpPr>
        <p:spPr bwMode="auto">
          <a:xfrm>
            <a:off x="3573463" y="4168775"/>
            <a:ext cx="1590675" cy="688975"/>
          </a:xfrm>
          <a:custGeom>
            <a:avLst/>
            <a:gdLst>
              <a:gd name="T0" fmla="*/ 0 w 2835"/>
              <a:gd name="T1" fmla="*/ 0 h 525"/>
              <a:gd name="T2" fmla="*/ 2147483646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3" name="Text Box 12"/>
          <p:cNvSpPr txBox="1">
            <a:spLocks noChangeArrowheads="1"/>
          </p:cNvSpPr>
          <p:nvPr/>
        </p:nvSpPr>
        <p:spPr bwMode="auto">
          <a:xfrm>
            <a:off x="2962275" y="4749800"/>
            <a:ext cx="35814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rdt_rcv(rcvpkt) &amp;&amp; notcorrupt(rcvpkt)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  &amp;&amp; has_seq1(rcvpkt)</a:t>
            </a:r>
            <a:r>
              <a:rPr lang="en-US" altLang="en-US" sz="1600">
                <a:latin typeface="Arial" panose="020B0604020202020204" pitchFamily="34" charset="0"/>
              </a:rPr>
              <a:t> 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8924" name="Line 13"/>
          <p:cNvSpPr>
            <a:spLocks noChangeShapeType="1"/>
          </p:cNvSpPr>
          <p:nvPr/>
        </p:nvSpPr>
        <p:spPr bwMode="auto">
          <a:xfrm>
            <a:off x="3028950" y="5307013"/>
            <a:ext cx="28987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5" name="Text Box 14"/>
          <p:cNvSpPr txBox="1">
            <a:spLocks noChangeArrowheads="1"/>
          </p:cNvSpPr>
          <p:nvPr/>
        </p:nvSpPr>
        <p:spPr bwMode="auto">
          <a:xfrm>
            <a:off x="2971800" y="5362575"/>
            <a:ext cx="3852863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extract(rcvpkt,data)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deliver_data(data)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sndpkt = make_pkt(ACK, chksum)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udt_send(sndpkt)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grpSp>
        <p:nvGrpSpPr>
          <p:cNvPr id="38926" name="Group 15"/>
          <p:cNvGrpSpPr>
            <a:grpSpLocks/>
          </p:cNvGrpSpPr>
          <p:nvPr/>
        </p:nvGrpSpPr>
        <p:grpSpPr bwMode="auto">
          <a:xfrm>
            <a:off x="4737100" y="3387725"/>
            <a:ext cx="825500" cy="796925"/>
            <a:chOff x="4398" y="3133"/>
            <a:chExt cx="520" cy="502"/>
          </a:xfrm>
        </p:grpSpPr>
        <p:sp>
          <p:nvSpPr>
            <p:cNvPr id="38945" name="Oval 16"/>
            <p:cNvSpPr>
              <a:spLocks noChangeArrowheads="1"/>
            </p:cNvSpPr>
            <p:nvPr/>
          </p:nvSpPr>
          <p:spPr bwMode="auto">
            <a:xfrm>
              <a:off x="4398" y="3133"/>
              <a:ext cx="507" cy="502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38946" name="Text Box 17"/>
            <p:cNvSpPr txBox="1">
              <a:spLocks noChangeArrowheads="1"/>
            </p:cNvSpPr>
            <p:nvPr/>
          </p:nvSpPr>
          <p:spPr bwMode="auto">
            <a:xfrm>
              <a:off x="4414" y="3163"/>
              <a:ext cx="50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Wait for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1 from below</a:t>
              </a:r>
              <a:endParaRPr lang="en-US" altLang="en-US" sz="1400">
                <a:latin typeface="Times New Roman" panose="02020603050405020304" pitchFamily="18" charset="0"/>
              </a:endParaRPr>
            </a:p>
          </p:txBody>
        </p:sp>
      </p:grpSp>
      <p:sp>
        <p:nvSpPr>
          <p:cNvPr id="38927" name="Freeform 18"/>
          <p:cNvSpPr>
            <a:spLocks/>
          </p:cNvSpPr>
          <p:nvPr/>
        </p:nvSpPr>
        <p:spPr bwMode="auto">
          <a:xfrm rot="-1361013">
            <a:off x="5437188" y="2979738"/>
            <a:ext cx="839787" cy="863600"/>
          </a:xfrm>
          <a:custGeom>
            <a:avLst/>
            <a:gdLst>
              <a:gd name="T0" fmla="*/ 2147483646 w 619"/>
              <a:gd name="T1" fmla="*/ 2147483646 h 1815"/>
              <a:gd name="T2" fmla="*/ 0 w 619"/>
              <a:gd name="T3" fmla="*/ 2147483646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Text Box 19"/>
          <p:cNvSpPr txBox="1">
            <a:spLocks noChangeArrowheads="1"/>
          </p:cNvSpPr>
          <p:nvPr/>
        </p:nvSpPr>
        <p:spPr bwMode="auto">
          <a:xfrm>
            <a:off x="3124200" y="1284288"/>
            <a:ext cx="39814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rdt_rcv(rcvpkt) &amp;&amp; notcorrupt(rcvpkt)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  &amp;&amp; has_seq0(rcvpkt) 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8929" name="Line 20"/>
          <p:cNvSpPr>
            <a:spLocks noChangeShapeType="1"/>
          </p:cNvSpPr>
          <p:nvPr/>
        </p:nvSpPr>
        <p:spPr bwMode="auto">
          <a:xfrm>
            <a:off x="3233738" y="1854200"/>
            <a:ext cx="19145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0" name="Text Box 21"/>
          <p:cNvSpPr txBox="1">
            <a:spLocks noChangeArrowheads="1"/>
          </p:cNvSpPr>
          <p:nvPr/>
        </p:nvSpPr>
        <p:spPr bwMode="auto">
          <a:xfrm>
            <a:off x="3136900" y="1811338"/>
            <a:ext cx="3475038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extract(rcvpkt,data)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deliver_data(data)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sndpkt = make_pkt(ACK, chksum)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udt_send(sndpkt)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8931" name="Freeform 22"/>
          <p:cNvSpPr>
            <a:spLocks/>
          </p:cNvSpPr>
          <p:nvPr/>
        </p:nvSpPr>
        <p:spPr bwMode="auto">
          <a:xfrm rot="1020547">
            <a:off x="5461000" y="3703638"/>
            <a:ext cx="839788" cy="863600"/>
          </a:xfrm>
          <a:custGeom>
            <a:avLst/>
            <a:gdLst>
              <a:gd name="T0" fmla="*/ 2147483646 w 619"/>
              <a:gd name="T1" fmla="*/ 2147483646 h 1815"/>
              <a:gd name="T2" fmla="*/ 0 w 619"/>
              <a:gd name="T3" fmla="*/ 2147483646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2" name="Text Box 23"/>
          <p:cNvSpPr txBox="1">
            <a:spLocks noChangeArrowheads="1"/>
          </p:cNvSpPr>
          <p:nvPr/>
        </p:nvSpPr>
        <p:spPr bwMode="auto">
          <a:xfrm>
            <a:off x="6067425" y="2662238"/>
            <a:ext cx="28717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rdt_rcv(rcvpkt) &amp;&amp; (corrupt(rcvpkt)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8933" name="Line 24"/>
          <p:cNvSpPr>
            <a:spLocks noChangeShapeType="1"/>
          </p:cNvSpPr>
          <p:nvPr/>
        </p:nvSpPr>
        <p:spPr bwMode="auto">
          <a:xfrm>
            <a:off x="6205538" y="2973388"/>
            <a:ext cx="19383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4" name="Text Box 25"/>
          <p:cNvSpPr txBox="1">
            <a:spLocks noChangeArrowheads="1"/>
          </p:cNvSpPr>
          <p:nvPr/>
        </p:nvSpPr>
        <p:spPr bwMode="auto">
          <a:xfrm>
            <a:off x="6075363" y="4424363"/>
            <a:ext cx="29400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sndpkt = make_pkt(ACK, chksum)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udt_send(sndpkt)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8935" name="Text Box 26"/>
          <p:cNvSpPr txBox="1">
            <a:spLocks noChangeArrowheads="1"/>
          </p:cNvSpPr>
          <p:nvPr/>
        </p:nvSpPr>
        <p:spPr bwMode="auto">
          <a:xfrm>
            <a:off x="193675" y="3651250"/>
            <a:ext cx="26241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rdt_rcv(rcvpkt) &amp;&amp;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   not corrupt(rcvpkt) &amp;&amp;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   has_seq1(rcvpkt)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8936" name="Line 27"/>
          <p:cNvSpPr>
            <a:spLocks noChangeShapeType="1"/>
          </p:cNvSpPr>
          <p:nvPr/>
        </p:nvSpPr>
        <p:spPr bwMode="auto">
          <a:xfrm>
            <a:off x="277813" y="4359275"/>
            <a:ext cx="19383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7" name="Text Box 28"/>
          <p:cNvSpPr txBox="1">
            <a:spLocks noChangeArrowheads="1"/>
          </p:cNvSpPr>
          <p:nvPr/>
        </p:nvSpPr>
        <p:spPr bwMode="auto">
          <a:xfrm>
            <a:off x="141288" y="2598738"/>
            <a:ext cx="287178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rdt_rcv(rcvpkt) &amp;&amp; (corrupt(rcvpkt)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8938" name="Line 29"/>
          <p:cNvSpPr>
            <a:spLocks noChangeShapeType="1"/>
          </p:cNvSpPr>
          <p:nvPr/>
        </p:nvSpPr>
        <p:spPr bwMode="auto">
          <a:xfrm>
            <a:off x="279400" y="2973388"/>
            <a:ext cx="1938338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9" name="Text Box 30"/>
          <p:cNvSpPr txBox="1">
            <a:spLocks noChangeArrowheads="1"/>
          </p:cNvSpPr>
          <p:nvPr/>
        </p:nvSpPr>
        <p:spPr bwMode="auto">
          <a:xfrm>
            <a:off x="225425" y="4381500"/>
            <a:ext cx="29400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sndpkt = make_pkt(ACK, chksum)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udt_send(sndpkt)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8940" name="Text Box 31"/>
          <p:cNvSpPr txBox="1">
            <a:spLocks noChangeArrowheads="1"/>
          </p:cNvSpPr>
          <p:nvPr/>
        </p:nvSpPr>
        <p:spPr bwMode="auto">
          <a:xfrm>
            <a:off x="201613" y="2940050"/>
            <a:ext cx="3027362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sndpkt = make_pkt(NAK, chksum)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udt_send(sndpkt)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8941" name="Freeform 32"/>
          <p:cNvSpPr>
            <a:spLocks/>
          </p:cNvSpPr>
          <p:nvPr/>
        </p:nvSpPr>
        <p:spPr bwMode="auto">
          <a:xfrm rot="20579453" flipH="1">
            <a:off x="2235200" y="3640138"/>
            <a:ext cx="839788" cy="863600"/>
          </a:xfrm>
          <a:custGeom>
            <a:avLst/>
            <a:gdLst>
              <a:gd name="T0" fmla="*/ 2147483646 w 619"/>
              <a:gd name="T1" fmla="*/ 2147483646 h 1815"/>
              <a:gd name="T2" fmla="*/ 0 w 619"/>
              <a:gd name="T3" fmla="*/ 2147483646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2" name="Freeform 33"/>
          <p:cNvSpPr>
            <a:spLocks/>
          </p:cNvSpPr>
          <p:nvPr/>
        </p:nvSpPr>
        <p:spPr bwMode="auto">
          <a:xfrm rot="1361013" flipH="1">
            <a:off x="2222500" y="2992438"/>
            <a:ext cx="839788" cy="863600"/>
          </a:xfrm>
          <a:custGeom>
            <a:avLst/>
            <a:gdLst>
              <a:gd name="T0" fmla="*/ 2147483646 w 619"/>
              <a:gd name="T1" fmla="*/ 2147483646 h 1815"/>
              <a:gd name="T2" fmla="*/ 0 w 619"/>
              <a:gd name="T3" fmla="*/ 2147483646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8943" name="Picture 34" descr="underline_ba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825500"/>
            <a:ext cx="8228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48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185738"/>
            <a:ext cx="8324850" cy="941387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rdt2.1: receiver, handles garbled </a:t>
            </a:r>
            <a:r>
              <a:rPr lang="en-US" sz="3200">
                <a:ea typeface="ＭＳ Ｐゴシック" charset="0"/>
                <a:cs typeface="+mj-cs"/>
              </a:rPr>
              <a:t>ACK/NAKs</a:t>
            </a:r>
            <a:endParaRPr lang="en-US" sz="3600">
              <a:ea typeface="ＭＳ Ｐゴシック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3993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E6FF7ACC-B42D-45DF-94A2-4D73FC24825C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19088"/>
            <a:ext cx="7772400" cy="95250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rdt2.1: discussion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u="sng" smtClean="0">
                <a:solidFill>
                  <a:srgbClr val="CC0000"/>
                </a:solidFill>
              </a:rPr>
              <a:t>sender:</a:t>
            </a:r>
            <a:endParaRPr lang="en-US" altLang="en-US" smtClean="0">
              <a:solidFill>
                <a:srgbClr val="CC0000"/>
              </a:solidFill>
            </a:endParaRPr>
          </a:p>
          <a:p>
            <a:r>
              <a:rPr lang="en-US" altLang="en-US" smtClean="0"/>
              <a:t>seq # added to pkt</a:t>
            </a:r>
          </a:p>
          <a:p>
            <a:r>
              <a:rPr lang="en-US" altLang="en-US" smtClean="0"/>
              <a:t>two seq. #</a:t>
            </a:r>
            <a:r>
              <a:rPr lang="ja-JP" altLang="en-US" smtClean="0"/>
              <a:t>’</a:t>
            </a:r>
            <a:r>
              <a:rPr lang="en-US" altLang="ja-JP" smtClean="0"/>
              <a:t>s (0,1) will suffice.  Why?</a:t>
            </a:r>
          </a:p>
          <a:p>
            <a:r>
              <a:rPr lang="en-US" altLang="en-US" smtClean="0"/>
              <a:t>must check if received ACK/NAK corrupted </a:t>
            </a:r>
          </a:p>
          <a:p>
            <a:r>
              <a:rPr lang="en-US" altLang="en-US" smtClean="0"/>
              <a:t>twice as many states</a:t>
            </a:r>
          </a:p>
          <a:p>
            <a:pPr lvl="1"/>
            <a:r>
              <a:rPr lang="en-US" altLang="en-US" smtClean="0"/>
              <a:t>state must </a:t>
            </a:r>
            <a:r>
              <a:rPr lang="ja-JP" altLang="en-US" smtClean="0"/>
              <a:t>“</a:t>
            </a:r>
            <a:r>
              <a:rPr lang="en-US" altLang="ja-JP" smtClean="0"/>
              <a:t>remember</a:t>
            </a:r>
            <a:r>
              <a:rPr lang="ja-JP" altLang="en-US" smtClean="0"/>
              <a:t>”</a:t>
            </a:r>
            <a:r>
              <a:rPr lang="en-US" altLang="ja-JP" smtClean="0"/>
              <a:t> whether </a:t>
            </a:r>
            <a:r>
              <a:rPr lang="ja-JP" altLang="en-US" smtClean="0"/>
              <a:t>“</a:t>
            </a:r>
            <a:r>
              <a:rPr lang="en-US" altLang="ja-JP" smtClean="0"/>
              <a:t>expected</a:t>
            </a:r>
            <a:r>
              <a:rPr lang="ja-JP" altLang="en-US" smtClean="0"/>
              <a:t>”</a:t>
            </a:r>
            <a:r>
              <a:rPr lang="en-US" altLang="ja-JP" smtClean="0"/>
              <a:t> pkt should have seq # of 0 or 1 </a:t>
            </a:r>
          </a:p>
          <a:p>
            <a:endParaRPr lang="en-US" altLang="en-US" smtClean="0"/>
          </a:p>
        </p:txBody>
      </p:sp>
      <p:sp>
        <p:nvSpPr>
          <p:cNvPr id="3584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u="sng">
                <a:solidFill>
                  <a:srgbClr val="CC0000"/>
                </a:solidFill>
                <a:ea typeface="ＭＳ Ｐゴシック" charset="0"/>
                <a:cs typeface="+mn-cs"/>
              </a:rPr>
              <a:t>receiver:</a:t>
            </a:r>
            <a:endParaRPr lang="en-US">
              <a:solidFill>
                <a:srgbClr val="CC0000"/>
              </a:solidFill>
              <a:ea typeface="ＭＳ Ｐゴシック" charset="0"/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must check if received packet is duplicate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state indicates whether 0 or 1 is expected pkt seq #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note: receiver can </a:t>
            </a:r>
            <a:r>
              <a:rPr lang="en-US" i="1">
                <a:ea typeface="ＭＳ Ｐゴシック" charset="0"/>
                <a:cs typeface="+mn-cs"/>
              </a:rPr>
              <a:t>not</a:t>
            </a:r>
            <a:r>
              <a:rPr lang="en-US">
                <a:ea typeface="ＭＳ Ｐゴシック" charset="0"/>
                <a:cs typeface="+mn-cs"/>
              </a:rPr>
              <a:t> know if its last ACK/NAK received OK at sender</a:t>
            </a:r>
          </a:p>
        </p:txBody>
      </p:sp>
      <p:pic>
        <p:nvPicPr>
          <p:cNvPr id="39943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013" y="1017588"/>
            <a:ext cx="4113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4096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4FF075B7-0E3F-4D10-A504-DB0F8C721534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40964" name="Picture 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922338"/>
            <a:ext cx="5942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>
          <a:xfrm>
            <a:off x="488950" y="230188"/>
            <a:ext cx="7772400" cy="985837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rdt2.2: a NAK-free protocol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3687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19100" y="1581150"/>
            <a:ext cx="8064500" cy="2749550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same functionality as rdt2.1, using ACKs only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instead of NAK, receiver sends ACK for last pkt received OK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receiver must </a:t>
            </a:r>
            <a:r>
              <a:rPr lang="en-US" i="1">
                <a:ea typeface="ＭＳ Ｐゴシック" charset="0"/>
              </a:rPr>
              <a:t>explicitly</a:t>
            </a:r>
            <a:r>
              <a:rPr lang="en-US">
                <a:ea typeface="ＭＳ Ｐゴシック" charset="0"/>
              </a:rPr>
              <a:t> include seq # of pkt being ACKed 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duplicate ACK at sender results in same action as NAK: </a:t>
            </a:r>
            <a:r>
              <a:rPr lang="en-US" i="1">
                <a:ea typeface="ＭＳ Ｐゴシック" charset="0"/>
                <a:cs typeface="+mn-cs"/>
              </a:rPr>
              <a:t>retransmit current pkt</a:t>
            </a:r>
            <a:endParaRPr lang="en-US">
              <a:ea typeface="ＭＳ Ｐゴシック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419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E1C25D18-E609-4A20-BC73-7AF2ECE81A7E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41988" name="Picture 4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388" y="804863"/>
            <a:ext cx="6399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>
          <a:xfrm>
            <a:off x="449263" y="174625"/>
            <a:ext cx="7772400" cy="885825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rdt2.2: sender, receiver fragments</a:t>
            </a:r>
          </a:p>
        </p:txBody>
      </p:sp>
      <p:grpSp>
        <p:nvGrpSpPr>
          <p:cNvPr id="41990" name="Group 3"/>
          <p:cNvGrpSpPr>
            <a:grpSpLocks/>
          </p:cNvGrpSpPr>
          <p:nvPr/>
        </p:nvGrpSpPr>
        <p:grpSpPr bwMode="auto">
          <a:xfrm>
            <a:off x="2427288" y="1238250"/>
            <a:ext cx="6508750" cy="2841625"/>
            <a:chOff x="1529" y="780"/>
            <a:chExt cx="4100" cy="1790"/>
          </a:xfrm>
        </p:grpSpPr>
        <p:grpSp>
          <p:nvGrpSpPr>
            <p:cNvPr id="42008" name="Group 4"/>
            <p:cNvGrpSpPr>
              <a:grpSpLocks/>
            </p:cNvGrpSpPr>
            <p:nvPr/>
          </p:nvGrpSpPr>
          <p:grpSpPr bwMode="auto">
            <a:xfrm>
              <a:off x="1651" y="1399"/>
              <a:ext cx="669" cy="528"/>
              <a:chOff x="1441" y="2062"/>
              <a:chExt cx="669" cy="528"/>
            </a:xfrm>
          </p:grpSpPr>
          <p:sp>
            <p:nvSpPr>
              <p:cNvPr id="42025" name="Oval 5"/>
              <p:cNvSpPr>
                <a:spLocks noChangeArrowheads="1"/>
              </p:cNvSpPr>
              <p:nvPr/>
            </p:nvSpPr>
            <p:spPr bwMode="auto">
              <a:xfrm>
                <a:off x="1483" y="2062"/>
                <a:ext cx="578" cy="528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42026" name="Text Box 6"/>
              <p:cNvSpPr txBox="1">
                <a:spLocks noChangeArrowheads="1"/>
              </p:cNvSpPr>
              <p:nvPr/>
            </p:nvSpPr>
            <p:spPr bwMode="auto">
              <a:xfrm>
                <a:off x="1441" y="2110"/>
                <a:ext cx="669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Arial" panose="020B0604020202020204" pitchFamily="34" charset="0"/>
                  </a:rPr>
                  <a:t>Wait for call 0 from above</a:t>
                </a:r>
                <a:endParaRPr lang="en-US" altLang="en-US" sz="14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2009" name="Text Box 7"/>
            <p:cNvSpPr txBox="1">
              <a:spLocks noChangeArrowheads="1"/>
            </p:cNvSpPr>
            <p:nvPr/>
          </p:nvSpPr>
          <p:spPr bwMode="auto">
            <a:xfrm>
              <a:off x="1863" y="957"/>
              <a:ext cx="234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sndpkt = make_pkt(0, data, checksum)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udt_send(sndpkt)</a:t>
              </a:r>
              <a:endParaRPr lang="en-US" altLang="en-US" sz="1600">
                <a:latin typeface="Times New Roman" panose="02020603050405020304" pitchFamily="18" charset="0"/>
              </a:endParaRPr>
            </a:p>
          </p:txBody>
        </p:sp>
        <p:sp>
          <p:nvSpPr>
            <p:cNvPr id="42010" name="Text Box 8"/>
            <p:cNvSpPr txBox="1">
              <a:spLocks noChangeArrowheads="1"/>
            </p:cNvSpPr>
            <p:nvPr/>
          </p:nvSpPr>
          <p:spPr bwMode="auto">
            <a:xfrm>
              <a:off x="1871" y="780"/>
              <a:ext cx="1086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rdt_send(data)</a:t>
              </a:r>
              <a:endParaRPr lang="en-US" altLang="en-US" sz="1600">
                <a:latin typeface="Times New Roman" panose="02020603050405020304" pitchFamily="18" charset="0"/>
              </a:endParaRPr>
            </a:p>
          </p:txBody>
        </p:sp>
        <p:sp>
          <p:nvSpPr>
            <p:cNvPr id="42011" name="Line 9"/>
            <p:cNvSpPr>
              <a:spLocks noChangeShapeType="1"/>
            </p:cNvSpPr>
            <p:nvPr/>
          </p:nvSpPr>
          <p:spPr bwMode="auto">
            <a:xfrm>
              <a:off x="1910" y="992"/>
              <a:ext cx="223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2" name="Line 10"/>
            <p:cNvSpPr>
              <a:spLocks noChangeShapeType="1"/>
            </p:cNvSpPr>
            <p:nvPr/>
          </p:nvSpPr>
          <p:spPr bwMode="auto">
            <a:xfrm>
              <a:off x="1529" y="1313"/>
              <a:ext cx="264" cy="14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3" name="Freeform 11"/>
            <p:cNvSpPr>
              <a:spLocks/>
            </p:cNvSpPr>
            <p:nvPr/>
          </p:nvSpPr>
          <p:spPr bwMode="auto">
            <a:xfrm flipV="1">
              <a:off x="2096" y="1272"/>
              <a:ext cx="1195" cy="130"/>
            </a:xfrm>
            <a:custGeom>
              <a:avLst/>
              <a:gdLst>
                <a:gd name="T0" fmla="*/ 0 w 2835"/>
                <a:gd name="T1" fmla="*/ 0 h 525"/>
                <a:gd name="T2" fmla="*/ 0 w 2835"/>
                <a:gd name="T3" fmla="*/ 0 h 52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835" h="525">
                  <a:moveTo>
                    <a:pt x="0" y="0"/>
                  </a:moveTo>
                  <a:cubicBezTo>
                    <a:pt x="60" y="525"/>
                    <a:pt x="2835" y="495"/>
                    <a:pt x="2835" y="0"/>
                  </a:cubicBez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4" name="Freeform 12"/>
            <p:cNvSpPr>
              <a:spLocks/>
            </p:cNvSpPr>
            <p:nvPr/>
          </p:nvSpPr>
          <p:spPr bwMode="auto">
            <a:xfrm rot="-1357180">
              <a:off x="3655" y="1225"/>
              <a:ext cx="285" cy="542"/>
            </a:xfrm>
            <a:custGeom>
              <a:avLst/>
              <a:gdLst>
                <a:gd name="T0" fmla="*/ 0 w 735"/>
                <a:gd name="T1" fmla="*/ 1 h 1080"/>
                <a:gd name="T2" fmla="*/ 0 w 735"/>
                <a:gd name="T3" fmla="*/ 1 h 108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35" h="1080">
                  <a:moveTo>
                    <a:pt x="0" y="195"/>
                  </a:moveTo>
                  <a:cubicBezTo>
                    <a:pt x="690" y="0"/>
                    <a:pt x="735" y="1080"/>
                    <a:pt x="0" y="855"/>
                  </a:cubicBez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5" name="Text Box 13"/>
            <p:cNvSpPr txBox="1">
              <a:spLocks noChangeArrowheads="1"/>
            </p:cNvSpPr>
            <p:nvPr/>
          </p:nvSpPr>
          <p:spPr bwMode="auto">
            <a:xfrm>
              <a:off x="3978" y="1670"/>
              <a:ext cx="133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rgbClr val="FF0000"/>
                  </a:solidFill>
                  <a:latin typeface="Arial" panose="020B0604020202020204" pitchFamily="34" charset="0"/>
                </a:rPr>
                <a:t>udt_send(sndpkt)</a:t>
              </a:r>
              <a:endParaRPr lang="en-US" altLang="en-US" sz="16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16" name="Text Box 14"/>
            <p:cNvSpPr txBox="1">
              <a:spLocks noChangeArrowheads="1"/>
            </p:cNvSpPr>
            <p:nvPr/>
          </p:nvSpPr>
          <p:spPr bwMode="auto">
            <a:xfrm>
              <a:off x="3917" y="1174"/>
              <a:ext cx="1712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rdt_rcv(rcvpkt) &amp;&amp;  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( corrupt(rcvpkt) ||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  </a:t>
              </a:r>
              <a:r>
                <a:rPr lang="en-US" altLang="en-US" sz="1600" b="1">
                  <a:solidFill>
                    <a:srgbClr val="FF0000"/>
                  </a:solidFill>
                  <a:latin typeface="Arial" panose="020B0604020202020204" pitchFamily="34" charset="0"/>
                </a:rPr>
                <a:t>isACK(rcvpkt,1)</a:t>
              </a:r>
              <a:r>
                <a:rPr lang="en-US" altLang="en-US" sz="1600">
                  <a:latin typeface="Arial" panose="020B0604020202020204" pitchFamily="34" charset="0"/>
                </a:rPr>
                <a:t> )</a:t>
              </a:r>
              <a:endParaRPr lang="en-US" altLang="en-US" sz="1600">
                <a:latin typeface="Times New Roman" panose="02020603050405020304" pitchFamily="18" charset="0"/>
              </a:endParaRPr>
            </a:p>
          </p:txBody>
        </p:sp>
        <p:sp>
          <p:nvSpPr>
            <p:cNvPr id="42017" name="Line 15"/>
            <p:cNvSpPr>
              <a:spLocks noChangeShapeType="1"/>
            </p:cNvSpPr>
            <p:nvPr/>
          </p:nvSpPr>
          <p:spPr bwMode="auto">
            <a:xfrm flipV="1">
              <a:off x="4043" y="1666"/>
              <a:ext cx="89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8" name="Freeform 16"/>
            <p:cNvSpPr>
              <a:spLocks/>
            </p:cNvSpPr>
            <p:nvPr/>
          </p:nvSpPr>
          <p:spPr bwMode="auto">
            <a:xfrm>
              <a:off x="3747" y="1792"/>
              <a:ext cx="128" cy="774"/>
            </a:xfrm>
            <a:custGeom>
              <a:avLst/>
              <a:gdLst>
                <a:gd name="T0" fmla="*/ 67 w 128"/>
                <a:gd name="T1" fmla="*/ 774 h 774"/>
                <a:gd name="T2" fmla="*/ 0 w 128"/>
                <a:gd name="T3" fmla="*/ 0 h 77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8" h="774">
                  <a:moveTo>
                    <a:pt x="67" y="774"/>
                  </a:moveTo>
                  <a:cubicBezTo>
                    <a:pt x="128" y="425"/>
                    <a:pt x="81" y="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9" name="Text Box 17"/>
            <p:cNvSpPr txBox="1">
              <a:spLocks noChangeArrowheads="1"/>
            </p:cNvSpPr>
            <p:nvPr/>
          </p:nvSpPr>
          <p:spPr bwMode="auto">
            <a:xfrm>
              <a:off x="3838" y="2051"/>
              <a:ext cx="152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rdt_rcv(rcvpkt)   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&amp;&amp; notcorrupt(rcvpkt) 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&amp;&amp; </a:t>
              </a:r>
              <a:r>
                <a:rPr lang="en-US" altLang="en-US" sz="1600" b="1">
                  <a:solidFill>
                    <a:srgbClr val="FF0000"/>
                  </a:solidFill>
                  <a:latin typeface="Arial" panose="020B0604020202020204" pitchFamily="34" charset="0"/>
                </a:rPr>
                <a:t>isACK(rcvpkt,0)</a:t>
              </a:r>
              <a:r>
                <a:rPr lang="en-US" altLang="en-US" sz="1000">
                  <a:latin typeface="Arial" panose="020B0604020202020204" pitchFamily="34" charset="0"/>
                </a:rPr>
                <a:t> 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2020" name="Line 18"/>
            <p:cNvSpPr>
              <a:spLocks noChangeShapeType="1"/>
            </p:cNvSpPr>
            <p:nvPr/>
          </p:nvSpPr>
          <p:spPr bwMode="auto">
            <a:xfrm>
              <a:off x="3894" y="2570"/>
              <a:ext cx="117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2021" name="Group 19"/>
            <p:cNvGrpSpPr>
              <a:grpSpLocks/>
            </p:cNvGrpSpPr>
            <p:nvPr/>
          </p:nvGrpSpPr>
          <p:grpSpPr bwMode="auto">
            <a:xfrm>
              <a:off x="3135" y="1365"/>
              <a:ext cx="669" cy="528"/>
              <a:chOff x="1441" y="2062"/>
              <a:chExt cx="669" cy="528"/>
            </a:xfrm>
          </p:grpSpPr>
          <p:sp>
            <p:nvSpPr>
              <p:cNvPr id="42023" name="Oval 20"/>
              <p:cNvSpPr>
                <a:spLocks noChangeArrowheads="1"/>
              </p:cNvSpPr>
              <p:nvPr/>
            </p:nvSpPr>
            <p:spPr bwMode="auto">
              <a:xfrm>
                <a:off x="1483" y="2062"/>
                <a:ext cx="578" cy="528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42024" name="Text Box 21"/>
              <p:cNvSpPr txBox="1">
                <a:spLocks noChangeArrowheads="1"/>
              </p:cNvSpPr>
              <p:nvPr/>
            </p:nvSpPr>
            <p:spPr bwMode="auto">
              <a:xfrm>
                <a:off x="1441" y="2110"/>
                <a:ext cx="669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Arial" panose="020B0604020202020204" pitchFamily="34" charset="0"/>
                  </a:rPr>
                  <a:t>Wait for ACK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Arial" panose="020B0604020202020204" pitchFamily="34" charset="0"/>
                  </a:rPr>
                  <a:t>0</a:t>
                </a:r>
                <a:endParaRPr lang="en-US" altLang="en-US" sz="14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2022" name="Text Box 22"/>
            <p:cNvSpPr txBox="1">
              <a:spLocks noChangeArrowheads="1"/>
            </p:cNvSpPr>
            <p:nvPr/>
          </p:nvSpPr>
          <p:spPr bwMode="auto">
            <a:xfrm>
              <a:off x="2363" y="1810"/>
              <a:ext cx="935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0099"/>
                  </a:solidFill>
                  <a:latin typeface="Tahoma" panose="020B0604030504040204" pitchFamily="34" charset="0"/>
                </a:rPr>
                <a:t>sender FSM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0099"/>
                  </a:solidFill>
                  <a:latin typeface="Tahoma" panose="020B0604030504040204" pitchFamily="34" charset="0"/>
                </a:rPr>
                <a:t>fragment</a:t>
              </a:r>
            </a:p>
          </p:txBody>
        </p:sp>
      </p:grpSp>
      <p:sp>
        <p:nvSpPr>
          <p:cNvPr id="41991" name="Line 23"/>
          <p:cNvSpPr>
            <a:spLocks noChangeShapeType="1"/>
          </p:cNvSpPr>
          <p:nvPr/>
        </p:nvSpPr>
        <p:spPr bwMode="auto">
          <a:xfrm>
            <a:off x="665163" y="2603500"/>
            <a:ext cx="7883525" cy="27574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46136" name="Group 24"/>
          <p:cNvGrpSpPr>
            <a:grpSpLocks/>
          </p:cNvGrpSpPr>
          <p:nvPr/>
        </p:nvGrpSpPr>
        <p:grpSpPr bwMode="auto">
          <a:xfrm>
            <a:off x="0" y="3824288"/>
            <a:ext cx="7234238" cy="2535237"/>
            <a:chOff x="0" y="2409"/>
            <a:chExt cx="4557" cy="1597"/>
          </a:xfrm>
        </p:grpSpPr>
        <p:sp>
          <p:nvSpPr>
            <p:cNvPr id="41993" name="Text Box 25"/>
            <p:cNvSpPr txBox="1">
              <a:spLocks noChangeArrowheads="1"/>
            </p:cNvSpPr>
            <p:nvPr/>
          </p:nvSpPr>
          <p:spPr bwMode="auto">
            <a:xfrm>
              <a:off x="1849" y="3217"/>
              <a:ext cx="2482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rdt_rcv(rcvpkt) &amp;&amp; notcorrupt(rcvpkt) 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  &amp;&amp; has_seq1(rcvpkt) </a:t>
              </a:r>
              <a:endParaRPr lang="en-US" altLang="en-US" sz="1600">
                <a:latin typeface="Times New Roman" panose="02020603050405020304" pitchFamily="18" charset="0"/>
              </a:endParaRPr>
            </a:p>
          </p:txBody>
        </p:sp>
        <p:sp>
          <p:nvSpPr>
            <p:cNvPr id="41994" name="Text Box 26"/>
            <p:cNvSpPr txBox="1">
              <a:spLocks noChangeArrowheads="1"/>
            </p:cNvSpPr>
            <p:nvPr/>
          </p:nvSpPr>
          <p:spPr bwMode="auto">
            <a:xfrm>
              <a:off x="1829" y="3568"/>
              <a:ext cx="263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extract(rcvpkt,data)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deliver_data(data)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rgbClr val="FF0000"/>
                  </a:solidFill>
                  <a:latin typeface="Arial" panose="020B0604020202020204" pitchFamily="34" charset="0"/>
                </a:rPr>
                <a:t>sndpkt = make_pkt(ACK1, chksum)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udt_send(sndpkt)</a:t>
              </a:r>
              <a:endParaRPr lang="en-US" altLang="en-US" sz="1600">
                <a:latin typeface="Times New Roman" panose="02020603050405020304" pitchFamily="18" charset="0"/>
              </a:endParaRPr>
            </a:p>
          </p:txBody>
        </p:sp>
        <p:grpSp>
          <p:nvGrpSpPr>
            <p:cNvPr id="41995" name="Group 27"/>
            <p:cNvGrpSpPr>
              <a:grpSpLocks/>
            </p:cNvGrpSpPr>
            <p:nvPr/>
          </p:nvGrpSpPr>
          <p:grpSpPr bwMode="auto">
            <a:xfrm>
              <a:off x="0" y="2409"/>
              <a:ext cx="3510" cy="1168"/>
              <a:chOff x="0" y="2409"/>
              <a:chExt cx="3510" cy="1168"/>
            </a:xfrm>
          </p:grpSpPr>
          <p:grpSp>
            <p:nvGrpSpPr>
              <p:cNvPr id="41997" name="Group 28"/>
              <p:cNvGrpSpPr>
                <a:grpSpLocks/>
              </p:cNvGrpSpPr>
              <p:nvPr/>
            </p:nvGrpSpPr>
            <p:grpSpPr bwMode="auto">
              <a:xfrm>
                <a:off x="1529" y="2687"/>
                <a:ext cx="534" cy="501"/>
                <a:chOff x="3570" y="3063"/>
                <a:chExt cx="534" cy="501"/>
              </a:xfrm>
            </p:grpSpPr>
            <p:sp>
              <p:nvSpPr>
                <p:cNvPr id="42006" name="Oval 29"/>
                <p:cNvSpPr>
                  <a:spLocks noChangeArrowheads="1"/>
                </p:cNvSpPr>
                <p:nvPr/>
              </p:nvSpPr>
              <p:spPr bwMode="auto">
                <a:xfrm>
                  <a:off x="3570" y="3063"/>
                  <a:ext cx="534" cy="501"/>
                </a:xfrm>
                <a:prstGeom prst="ellips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100000"/>
                    <a:buFont typeface="Wingdings" panose="05000000000000000000" pitchFamily="2" charset="2"/>
                    <a:buChar char="§"/>
                    <a:defRPr sz="32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60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42007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3597" y="3085"/>
                  <a:ext cx="504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100000"/>
                    <a:buFont typeface="Wingdings" panose="05000000000000000000" pitchFamily="2" charset="2"/>
                    <a:buChar char="§"/>
                    <a:defRPr sz="32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400">
                      <a:latin typeface="Arial" panose="020B0604020202020204" pitchFamily="34" charset="0"/>
                    </a:rPr>
                    <a:t>Wait for </a:t>
                  </a:r>
                </a:p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400">
                      <a:latin typeface="Arial" panose="020B0604020202020204" pitchFamily="34" charset="0"/>
                    </a:rPr>
                    <a:t>0 from below</a:t>
                  </a:r>
                  <a:endParaRPr lang="en-US" altLang="en-US" sz="1400"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1998" name="Freeform 31"/>
              <p:cNvSpPr>
                <a:spLocks/>
              </p:cNvSpPr>
              <p:nvPr/>
            </p:nvSpPr>
            <p:spPr bwMode="auto">
              <a:xfrm>
                <a:off x="1925" y="2618"/>
                <a:ext cx="520" cy="117"/>
              </a:xfrm>
              <a:custGeom>
                <a:avLst/>
                <a:gdLst>
                  <a:gd name="T0" fmla="*/ 0 w 520"/>
                  <a:gd name="T1" fmla="*/ 117 h 117"/>
                  <a:gd name="T2" fmla="*/ 520 w 520"/>
                  <a:gd name="T3" fmla="*/ 17 h 117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520" h="117">
                    <a:moveTo>
                      <a:pt x="0" y="117"/>
                    </a:moveTo>
                    <a:cubicBezTo>
                      <a:pt x="136" y="17"/>
                      <a:pt x="276" y="0"/>
                      <a:pt x="520" y="17"/>
                    </a:cubicBez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99" name="Freeform 32"/>
              <p:cNvSpPr>
                <a:spLocks/>
              </p:cNvSpPr>
              <p:nvPr/>
            </p:nvSpPr>
            <p:spPr bwMode="auto">
              <a:xfrm>
                <a:off x="1996" y="3125"/>
                <a:ext cx="1514" cy="130"/>
              </a:xfrm>
              <a:custGeom>
                <a:avLst/>
                <a:gdLst>
                  <a:gd name="T0" fmla="*/ 0 w 1514"/>
                  <a:gd name="T1" fmla="*/ 0 h 130"/>
                  <a:gd name="T2" fmla="*/ 1514 w 1514"/>
                  <a:gd name="T3" fmla="*/ 17 h 130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1514" h="130">
                    <a:moveTo>
                      <a:pt x="0" y="0"/>
                    </a:moveTo>
                    <a:cubicBezTo>
                      <a:pt x="266" y="130"/>
                      <a:pt x="1322" y="113"/>
                      <a:pt x="1514" y="17"/>
                    </a:cubicBez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 type="triangl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00" name="Line 33"/>
              <p:cNvSpPr>
                <a:spLocks noChangeShapeType="1"/>
              </p:cNvSpPr>
              <p:nvPr/>
            </p:nvSpPr>
            <p:spPr bwMode="auto">
              <a:xfrm>
                <a:off x="1919" y="3577"/>
                <a:ext cx="1206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01" name="Freeform 34"/>
              <p:cNvSpPr>
                <a:spLocks/>
              </p:cNvSpPr>
              <p:nvPr/>
            </p:nvSpPr>
            <p:spPr bwMode="auto">
              <a:xfrm flipH="1">
                <a:off x="1237" y="2468"/>
                <a:ext cx="309" cy="856"/>
              </a:xfrm>
              <a:custGeom>
                <a:avLst/>
                <a:gdLst>
                  <a:gd name="T0" fmla="*/ 0 w 619"/>
                  <a:gd name="T1" fmla="*/ 0 h 1815"/>
                  <a:gd name="T2" fmla="*/ 0 w 619"/>
                  <a:gd name="T3" fmla="*/ 0 h 1815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619" h="1815">
                    <a:moveTo>
                      <a:pt x="39" y="1136"/>
                    </a:moveTo>
                    <a:cubicBezTo>
                      <a:pt x="619" y="1815"/>
                      <a:pt x="484" y="0"/>
                      <a:pt x="0" y="773"/>
                    </a:cubicBez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02" name="Line 35"/>
              <p:cNvSpPr>
                <a:spLocks noChangeShapeType="1"/>
              </p:cNvSpPr>
              <p:nvPr/>
            </p:nvSpPr>
            <p:spPr bwMode="auto">
              <a:xfrm>
                <a:off x="57" y="2936"/>
                <a:ext cx="1212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03" name="Text Box 36"/>
              <p:cNvSpPr txBox="1">
                <a:spLocks noChangeArrowheads="1"/>
              </p:cNvSpPr>
              <p:nvPr/>
            </p:nvSpPr>
            <p:spPr bwMode="auto">
              <a:xfrm>
                <a:off x="6" y="2409"/>
                <a:ext cx="1487" cy="4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Arial" panose="020B0604020202020204" pitchFamily="34" charset="0"/>
                  </a:rPr>
                  <a:t>rdt_rcv(rcvpkt) &amp;&amp; 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Arial" panose="020B0604020202020204" pitchFamily="34" charset="0"/>
                  </a:rPr>
                  <a:t>   (corrupt(rcvpkt) ||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Arial" panose="020B0604020202020204" pitchFamily="34" charset="0"/>
                  </a:rPr>
                  <a:t>     </a:t>
                </a:r>
                <a:r>
                  <a:rPr lang="en-US" altLang="en-US" sz="1600" b="1">
                    <a:solidFill>
                      <a:srgbClr val="FF0000"/>
                    </a:solidFill>
                    <a:latin typeface="Arial" panose="020B0604020202020204" pitchFamily="34" charset="0"/>
                  </a:rPr>
                  <a:t>has_seq1(rcvpkt))</a:t>
                </a:r>
                <a:endParaRPr lang="en-US" altLang="en-US" sz="1600" b="1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2004" name="Text Box 37"/>
              <p:cNvSpPr txBox="1">
                <a:spLocks noChangeArrowheads="1"/>
              </p:cNvSpPr>
              <p:nvPr/>
            </p:nvSpPr>
            <p:spPr bwMode="auto">
              <a:xfrm>
                <a:off x="0" y="2954"/>
                <a:ext cx="1284" cy="2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 b="1">
                    <a:solidFill>
                      <a:srgbClr val="FF0000"/>
                    </a:solidFill>
                    <a:latin typeface="Arial" panose="020B0604020202020204" pitchFamily="34" charset="0"/>
                  </a:rPr>
                  <a:t>udt_send(sndpkt)</a:t>
                </a:r>
                <a:endParaRPr lang="en-US" altLang="en-US" sz="1600" b="1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2005" name="Text Box 38"/>
              <p:cNvSpPr txBox="1">
                <a:spLocks noChangeArrowheads="1"/>
              </p:cNvSpPr>
              <p:nvPr/>
            </p:nvSpPr>
            <p:spPr bwMode="auto">
              <a:xfrm>
                <a:off x="2166" y="2709"/>
                <a:ext cx="1020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solidFill>
                      <a:srgbClr val="000099"/>
                    </a:solidFill>
                    <a:latin typeface="Tahoma" panose="020B0604030504040204" pitchFamily="34" charset="0"/>
                  </a:rPr>
                  <a:t>receiver FSM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solidFill>
                      <a:srgbClr val="000099"/>
                    </a:solidFill>
                    <a:latin typeface="Tahoma" panose="020B0604030504040204" pitchFamily="34" charset="0"/>
                  </a:rPr>
                  <a:t>fragment</a:t>
                </a:r>
              </a:p>
            </p:txBody>
          </p:sp>
        </p:grpSp>
        <p:sp>
          <p:nvSpPr>
            <p:cNvPr id="41996" name="Text Box 39"/>
            <p:cNvSpPr txBox="1">
              <a:spLocks noChangeArrowheads="1"/>
            </p:cNvSpPr>
            <p:nvPr/>
          </p:nvSpPr>
          <p:spPr bwMode="auto">
            <a:xfrm>
              <a:off x="4318" y="2585"/>
              <a:ext cx="23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Symbol" panose="05050102010706020507" pitchFamily="18" charset="2"/>
                </a:rPr>
                <a:t>L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4301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40EE4BFF-980E-4A25-ABA6-14C43982EAD1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219075"/>
            <a:ext cx="7772400" cy="963613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rdt3.0: channels with errors </a:t>
            </a:r>
            <a:r>
              <a:rPr lang="en-US" sz="3600" i="1">
                <a:ea typeface="ＭＳ Ｐゴシック" charset="0"/>
                <a:cs typeface="+mj-cs"/>
              </a:rPr>
              <a:t>and</a:t>
            </a:r>
            <a:r>
              <a:rPr lang="en-US" sz="3600">
                <a:ea typeface="ＭＳ Ｐゴシック" charset="0"/>
                <a:cs typeface="+mj-cs"/>
              </a:rPr>
              <a:t> loss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u="sng" smtClean="0">
                <a:solidFill>
                  <a:srgbClr val="CC0000"/>
                </a:solidFill>
              </a:rPr>
              <a:t>new assumption:</a:t>
            </a:r>
            <a:r>
              <a:rPr lang="en-US" altLang="en-US" smtClean="0"/>
              <a:t> underlying channel can also lose packets (data, ACKs)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checksum, seq. #, ACKs, retransmissions will be of help … but not enough</a:t>
            </a:r>
          </a:p>
        </p:txBody>
      </p:sp>
      <p:sp>
        <p:nvSpPr>
          <p:cNvPr id="3450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95750" cy="4648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u="sng" smtClean="0">
                <a:solidFill>
                  <a:srgbClr val="CC0000"/>
                </a:solidFill>
              </a:rPr>
              <a:t>approach:</a:t>
            </a:r>
            <a:r>
              <a:rPr lang="en-US" altLang="en-US" smtClean="0"/>
              <a:t> sender waits </a:t>
            </a:r>
            <a:r>
              <a:rPr lang="ja-JP" altLang="en-US" smtClean="0"/>
              <a:t>“</a:t>
            </a:r>
            <a:r>
              <a:rPr lang="en-US" altLang="ja-JP" smtClean="0"/>
              <a:t>reasonable</a:t>
            </a:r>
            <a:r>
              <a:rPr lang="ja-JP" altLang="en-US" smtClean="0"/>
              <a:t>”</a:t>
            </a:r>
            <a:r>
              <a:rPr lang="en-US" altLang="ja-JP" smtClean="0"/>
              <a:t> amount of time for ACK </a:t>
            </a:r>
          </a:p>
          <a:p>
            <a:pPr>
              <a:lnSpc>
                <a:spcPct val="80000"/>
              </a:lnSpc>
            </a:pPr>
            <a:r>
              <a:rPr lang="en-US" altLang="en-US" sz="2400" smtClean="0"/>
              <a:t>retransmits if no ACK received in this time</a:t>
            </a:r>
          </a:p>
          <a:p>
            <a:pPr>
              <a:lnSpc>
                <a:spcPct val="70000"/>
              </a:lnSpc>
            </a:pPr>
            <a:r>
              <a:rPr lang="en-US" altLang="en-US" sz="2400" smtClean="0"/>
              <a:t>if pkt (or ACK) just delayed (not lost):</a:t>
            </a:r>
          </a:p>
          <a:p>
            <a:pPr lvl="1"/>
            <a:r>
              <a:rPr lang="en-US" altLang="en-US" smtClean="0"/>
              <a:t>retransmission will be  duplicate, but seq. #</a:t>
            </a:r>
            <a:r>
              <a:rPr lang="ja-JP" altLang="en-US" smtClean="0"/>
              <a:t>’</a:t>
            </a:r>
            <a:r>
              <a:rPr lang="en-US" altLang="ja-JP" smtClean="0"/>
              <a:t>s already handles this</a:t>
            </a:r>
            <a:endParaRPr lang="en-US" altLang="ja-JP" sz="2000" smtClean="0"/>
          </a:p>
          <a:p>
            <a:pPr lvl="1"/>
            <a:r>
              <a:rPr lang="en-US" altLang="en-US" smtClean="0"/>
              <a:t>receiver must specify seq # of pkt being ACKed</a:t>
            </a:r>
            <a:endParaRPr lang="en-US" altLang="en-US" sz="2000" smtClean="0"/>
          </a:p>
          <a:p>
            <a:pPr>
              <a:lnSpc>
                <a:spcPct val="70000"/>
              </a:lnSpc>
            </a:pPr>
            <a:r>
              <a:rPr lang="en-US" altLang="en-US" sz="2400" smtClean="0"/>
              <a:t>requires countdown timer</a:t>
            </a:r>
          </a:p>
        </p:txBody>
      </p:sp>
      <p:pic>
        <p:nvPicPr>
          <p:cNvPr id="43015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879475"/>
            <a:ext cx="6856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2560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6D9087A0-EFD0-4757-B16F-6AD5151BB303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25604" name="Picture 8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3" y="885825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>
          <a:xfrm>
            <a:off x="422275" y="952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Principles of reliable data transfer</a:t>
            </a:r>
            <a:endParaRPr lang="en-US" sz="4800">
              <a:ea typeface="ＭＳ Ｐゴシック" charset="0"/>
              <a:cs typeface="+mj-cs"/>
            </a:endParaRP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77925"/>
            <a:ext cx="7658100" cy="838200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important in application, transport, link layers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top-10 list of important networking topics!</a:t>
            </a:r>
          </a:p>
          <a:p>
            <a:pPr>
              <a:buFont typeface="Wingdings" charset="2"/>
              <a:buChar char="§"/>
              <a:defRPr/>
            </a:pPr>
            <a:endParaRPr lang="en-US" sz="3200">
              <a:ea typeface="ＭＳ Ｐゴシック" charset="0"/>
              <a:cs typeface="+mn-cs"/>
            </a:endParaRPr>
          </a:p>
        </p:txBody>
      </p:sp>
      <p:sp>
        <p:nvSpPr>
          <p:cNvPr id="2151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4825" y="5619750"/>
            <a:ext cx="7781925" cy="466725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characteristics of unreliable channel will determine complexity of reliable data transfer protocol (rdt)</a:t>
            </a:r>
            <a:endParaRPr lang="en-US">
              <a:ea typeface="ＭＳ Ｐゴシック" charset="0"/>
              <a:cs typeface="+mn-cs"/>
            </a:endParaRPr>
          </a:p>
        </p:txBody>
      </p:sp>
      <p:pic>
        <p:nvPicPr>
          <p:cNvPr id="25608" name="Picture 5" descr="rdt_servi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2114550"/>
            <a:ext cx="7623175" cy="336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9" name="Rectangle 7"/>
          <p:cNvSpPr>
            <a:spLocks noChangeArrowheads="1"/>
          </p:cNvSpPr>
          <p:nvPr/>
        </p:nvSpPr>
        <p:spPr bwMode="auto">
          <a:xfrm>
            <a:off x="3962400" y="3276600"/>
            <a:ext cx="4800600" cy="2209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4403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FD395A74-CCEC-41E2-98E5-E857FC6333BB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>
          <a:xfrm>
            <a:off x="339725" y="242888"/>
            <a:ext cx="3560763" cy="893762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rdt3.0 sender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44037" name="Text Box 3"/>
          <p:cNvSpPr txBox="1">
            <a:spLocks noChangeArrowheads="1"/>
          </p:cNvSpPr>
          <p:nvPr/>
        </p:nvSpPr>
        <p:spPr bwMode="auto">
          <a:xfrm>
            <a:off x="3019425" y="1384300"/>
            <a:ext cx="38608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sndpkt = make_pkt(0, data, checksum)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udt_send(sndpkt)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start_timer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4038" name="Text Box 4"/>
          <p:cNvSpPr txBox="1">
            <a:spLocks noChangeArrowheads="1"/>
          </p:cNvSpPr>
          <p:nvPr/>
        </p:nvSpPr>
        <p:spPr bwMode="auto">
          <a:xfrm>
            <a:off x="3060700" y="1090613"/>
            <a:ext cx="17240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rdt_send(data)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4039" name="Line 5"/>
          <p:cNvSpPr>
            <a:spLocks noChangeShapeType="1"/>
          </p:cNvSpPr>
          <p:nvPr/>
        </p:nvSpPr>
        <p:spPr bwMode="auto">
          <a:xfrm>
            <a:off x="3162300" y="14287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0" name="Line 6"/>
          <p:cNvSpPr>
            <a:spLocks noChangeShapeType="1"/>
          </p:cNvSpPr>
          <p:nvPr/>
        </p:nvSpPr>
        <p:spPr bwMode="auto">
          <a:xfrm>
            <a:off x="2749550" y="1544638"/>
            <a:ext cx="157163" cy="576262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041" name="Group 7"/>
          <p:cNvGrpSpPr>
            <a:grpSpLocks/>
          </p:cNvGrpSpPr>
          <p:nvPr/>
        </p:nvGrpSpPr>
        <p:grpSpPr bwMode="auto">
          <a:xfrm>
            <a:off x="5360988" y="2090738"/>
            <a:ext cx="889000" cy="865187"/>
            <a:chOff x="445" y="1273"/>
            <a:chExt cx="560" cy="545"/>
          </a:xfrm>
        </p:grpSpPr>
        <p:sp>
          <p:nvSpPr>
            <p:cNvPr id="44089" name="Oval 8"/>
            <p:cNvSpPr>
              <a:spLocks noChangeArrowheads="1"/>
            </p:cNvSpPr>
            <p:nvPr/>
          </p:nvSpPr>
          <p:spPr bwMode="auto">
            <a:xfrm>
              <a:off x="445" y="1273"/>
              <a:ext cx="560" cy="54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44090" name="Text Box 9"/>
            <p:cNvSpPr txBox="1">
              <a:spLocks noChangeArrowheads="1"/>
            </p:cNvSpPr>
            <p:nvPr/>
          </p:nvSpPr>
          <p:spPr bwMode="auto">
            <a:xfrm>
              <a:off x="499" y="1309"/>
              <a:ext cx="450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Wait for ACK0</a:t>
              </a:r>
              <a:endParaRPr lang="en-US" altLang="en-US" sz="1400">
                <a:latin typeface="Times New Roman" panose="02020603050405020304" pitchFamily="18" charset="0"/>
              </a:endParaRPr>
            </a:p>
          </p:txBody>
        </p:sp>
      </p:grpSp>
      <p:sp>
        <p:nvSpPr>
          <p:cNvPr id="44042" name="Freeform 10"/>
          <p:cNvSpPr>
            <a:spLocks/>
          </p:cNvSpPr>
          <p:nvPr/>
        </p:nvSpPr>
        <p:spPr bwMode="auto">
          <a:xfrm flipV="1">
            <a:off x="3384550" y="2071688"/>
            <a:ext cx="2090738" cy="163512"/>
          </a:xfrm>
          <a:custGeom>
            <a:avLst/>
            <a:gdLst>
              <a:gd name="T0" fmla="*/ 0 w 2835"/>
              <a:gd name="T1" fmla="*/ 0 h 525"/>
              <a:gd name="T2" fmla="*/ 2147483646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3" name="Freeform 11"/>
          <p:cNvSpPr>
            <a:spLocks/>
          </p:cNvSpPr>
          <p:nvPr/>
        </p:nvSpPr>
        <p:spPr bwMode="auto">
          <a:xfrm>
            <a:off x="6069013" y="1674813"/>
            <a:ext cx="871537" cy="666750"/>
          </a:xfrm>
          <a:custGeom>
            <a:avLst/>
            <a:gdLst>
              <a:gd name="T0" fmla="*/ 0 w 549"/>
              <a:gd name="T1" fmla="*/ 2147483646 h 420"/>
              <a:gd name="T2" fmla="*/ 2147483646 w 549"/>
              <a:gd name="T3" fmla="*/ 2147483646 h 4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49" h="420">
                <a:moveTo>
                  <a:pt x="0" y="306"/>
                </a:moveTo>
                <a:cubicBezTo>
                  <a:pt x="78" y="0"/>
                  <a:pt x="549" y="315"/>
                  <a:pt x="87" y="42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6481763" y="1196975"/>
            <a:ext cx="17049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rdt_rcv(rcvpkt) &amp;&amp; 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( corrupt(rcvpkt) ||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isACK(rcvpkt,1) )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>
            <a:off x="6691313" y="1898650"/>
            <a:ext cx="13509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046" name="Group 14"/>
          <p:cNvGrpSpPr>
            <a:grpSpLocks/>
          </p:cNvGrpSpPr>
          <p:nvPr/>
        </p:nvGrpSpPr>
        <p:grpSpPr bwMode="auto">
          <a:xfrm>
            <a:off x="5453063" y="4005263"/>
            <a:ext cx="1189037" cy="850900"/>
            <a:chOff x="4090" y="3230"/>
            <a:chExt cx="749" cy="536"/>
          </a:xfrm>
        </p:grpSpPr>
        <p:sp>
          <p:nvSpPr>
            <p:cNvPr id="44087" name="Oval 15"/>
            <p:cNvSpPr>
              <a:spLocks noChangeArrowheads="1"/>
            </p:cNvSpPr>
            <p:nvPr/>
          </p:nvSpPr>
          <p:spPr bwMode="auto">
            <a:xfrm>
              <a:off x="4159" y="3230"/>
              <a:ext cx="595" cy="53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44088" name="Text Box 16"/>
            <p:cNvSpPr txBox="1">
              <a:spLocks noChangeArrowheads="1"/>
            </p:cNvSpPr>
            <p:nvPr/>
          </p:nvSpPr>
          <p:spPr bwMode="auto">
            <a:xfrm>
              <a:off x="4090" y="3270"/>
              <a:ext cx="749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Wait for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call 1 from above</a:t>
              </a:r>
              <a:endParaRPr lang="en-US" altLang="en-US" sz="1400">
                <a:latin typeface="Times New Roman" panose="02020603050405020304" pitchFamily="18" charset="0"/>
              </a:endParaRPr>
            </a:p>
          </p:txBody>
        </p:sp>
      </p:grpSp>
      <p:sp>
        <p:nvSpPr>
          <p:cNvPr id="44047" name="Freeform 17"/>
          <p:cNvSpPr>
            <a:spLocks/>
          </p:cNvSpPr>
          <p:nvPr/>
        </p:nvSpPr>
        <p:spPr bwMode="auto">
          <a:xfrm rot="16200000" flipV="1">
            <a:off x="2140744" y="3402806"/>
            <a:ext cx="1254125" cy="150813"/>
          </a:xfrm>
          <a:custGeom>
            <a:avLst/>
            <a:gdLst>
              <a:gd name="T0" fmla="*/ 0 w 2835"/>
              <a:gd name="T1" fmla="*/ 0 h 525"/>
              <a:gd name="T2" fmla="*/ 2147483646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8" name="Freeform 18"/>
          <p:cNvSpPr>
            <a:spLocks/>
          </p:cNvSpPr>
          <p:nvPr/>
        </p:nvSpPr>
        <p:spPr bwMode="auto">
          <a:xfrm>
            <a:off x="3370263" y="4738688"/>
            <a:ext cx="2312987" cy="274637"/>
          </a:xfrm>
          <a:custGeom>
            <a:avLst/>
            <a:gdLst>
              <a:gd name="T0" fmla="*/ 0 w 2835"/>
              <a:gd name="T1" fmla="*/ 0 h 525"/>
              <a:gd name="T2" fmla="*/ 2147483646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9" name="Freeform 19"/>
          <p:cNvSpPr>
            <a:spLocks/>
          </p:cNvSpPr>
          <p:nvPr/>
        </p:nvSpPr>
        <p:spPr bwMode="auto">
          <a:xfrm rot="5400000" flipH="1" flipV="1">
            <a:off x="5611019" y="3328194"/>
            <a:ext cx="1184275" cy="166687"/>
          </a:xfrm>
          <a:custGeom>
            <a:avLst/>
            <a:gdLst>
              <a:gd name="T0" fmla="*/ 0 w 2835"/>
              <a:gd name="T1" fmla="*/ 0 h 525"/>
              <a:gd name="T2" fmla="*/ 2147483646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0" name="Text Box 20"/>
          <p:cNvSpPr txBox="1">
            <a:spLocks noChangeArrowheads="1"/>
          </p:cNvSpPr>
          <p:nvPr/>
        </p:nvSpPr>
        <p:spPr bwMode="auto">
          <a:xfrm>
            <a:off x="3316288" y="5224463"/>
            <a:ext cx="3444875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sndpkt = make_pkt(1, data, checksum)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udt_send(sndpkt)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start_timer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4051" name="Text Box 21"/>
          <p:cNvSpPr txBox="1">
            <a:spLocks noChangeArrowheads="1"/>
          </p:cNvSpPr>
          <p:nvPr/>
        </p:nvSpPr>
        <p:spPr bwMode="auto">
          <a:xfrm>
            <a:off x="3316288" y="4941888"/>
            <a:ext cx="17240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rdt_send(data)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4052" name="Line 22"/>
          <p:cNvSpPr>
            <a:spLocks noChangeShapeType="1"/>
          </p:cNvSpPr>
          <p:nvPr/>
        </p:nvSpPr>
        <p:spPr bwMode="auto">
          <a:xfrm>
            <a:off x="3435350" y="5253038"/>
            <a:ext cx="2598738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3" name="Text Box 23"/>
          <p:cNvSpPr txBox="1">
            <a:spLocks noChangeArrowheads="1"/>
          </p:cNvSpPr>
          <p:nvPr/>
        </p:nvSpPr>
        <p:spPr bwMode="auto">
          <a:xfrm>
            <a:off x="6280150" y="3106738"/>
            <a:ext cx="21494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rdt_rcv(rcvpkt)  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&amp;&amp; notcorrupt(rcvpkt)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&amp;&amp; isACK(rcvpkt,0)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44054" name="Line 24"/>
          <p:cNvSpPr>
            <a:spLocks noChangeShapeType="1"/>
          </p:cNvSpPr>
          <p:nvPr/>
        </p:nvSpPr>
        <p:spPr bwMode="auto">
          <a:xfrm>
            <a:off x="6396038" y="3817938"/>
            <a:ext cx="14192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5" name="Text Box 25"/>
          <p:cNvSpPr txBox="1">
            <a:spLocks noChangeArrowheads="1"/>
          </p:cNvSpPr>
          <p:nvPr/>
        </p:nvSpPr>
        <p:spPr bwMode="auto">
          <a:xfrm>
            <a:off x="1290638" y="5062538"/>
            <a:ext cx="16224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rdt_rcv(rcvpkt) &amp;&amp; 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( corrupt(rcvpkt) ||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isACK(rcvpkt,0) )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4056" name="Line 26"/>
          <p:cNvSpPr>
            <a:spLocks noChangeShapeType="1"/>
          </p:cNvSpPr>
          <p:nvPr/>
        </p:nvSpPr>
        <p:spPr bwMode="auto">
          <a:xfrm>
            <a:off x="1393825" y="5788025"/>
            <a:ext cx="12541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7" name="Text Box 27"/>
          <p:cNvSpPr txBox="1">
            <a:spLocks noChangeArrowheads="1"/>
          </p:cNvSpPr>
          <p:nvPr/>
        </p:nvSpPr>
        <p:spPr bwMode="auto">
          <a:xfrm>
            <a:off x="908050" y="2865438"/>
            <a:ext cx="1912938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rdt_rcv(rcvpkt)  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&amp;&amp; notcorrupt(rcvpkt)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&amp;&amp; isACK(rcvpkt,1)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44058" name="Line 28"/>
          <p:cNvSpPr>
            <a:spLocks noChangeShapeType="1"/>
          </p:cNvSpPr>
          <p:nvPr/>
        </p:nvSpPr>
        <p:spPr bwMode="auto">
          <a:xfrm>
            <a:off x="1035050" y="3605213"/>
            <a:ext cx="15176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9" name="Text Box 29"/>
          <p:cNvSpPr txBox="1">
            <a:spLocks noChangeArrowheads="1"/>
          </p:cNvSpPr>
          <p:nvPr/>
        </p:nvSpPr>
        <p:spPr bwMode="auto">
          <a:xfrm>
            <a:off x="6300788" y="3798888"/>
            <a:ext cx="1514475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stop_timer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4060" name="Text Box 30"/>
          <p:cNvSpPr txBox="1">
            <a:spLocks noChangeArrowheads="1"/>
          </p:cNvSpPr>
          <p:nvPr/>
        </p:nvSpPr>
        <p:spPr bwMode="auto">
          <a:xfrm>
            <a:off x="900113" y="3578225"/>
            <a:ext cx="1514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stop_timer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4061" name="Freeform 31"/>
          <p:cNvSpPr>
            <a:spLocks/>
          </p:cNvSpPr>
          <p:nvPr/>
        </p:nvSpPr>
        <p:spPr bwMode="auto">
          <a:xfrm>
            <a:off x="6238875" y="2338388"/>
            <a:ext cx="461963" cy="682625"/>
          </a:xfrm>
          <a:custGeom>
            <a:avLst/>
            <a:gdLst>
              <a:gd name="T0" fmla="*/ 0 w 291"/>
              <a:gd name="T1" fmla="*/ 2147483646 h 430"/>
              <a:gd name="T2" fmla="*/ 2147483646 w 291"/>
              <a:gd name="T3" fmla="*/ 2147483646 h 43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91" h="430">
                <a:moveTo>
                  <a:pt x="0" y="120"/>
                </a:moveTo>
                <a:cubicBezTo>
                  <a:pt x="291" y="0"/>
                  <a:pt x="259" y="430"/>
                  <a:pt x="15" y="25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2" name="Text Box 32"/>
          <p:cNvSpPr txBox="1">
            <a:spLocks noChangeArrowheads="1"/>
          </p:cNvSpPr>
          <p:nvPr/>
        </p:nvSpPr>
        <p:spPr bwMode="auto">
          <a:xfrm>
            <a:off x="6570663" y="2516188"/>
            <a:ext cx="2116137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udt_send(sndpkt)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start_timer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4063" name="Text Box 33"/>
          <p:cNvSpPr txBox="1">
            <a:spLocks noChangeArrowheads="1"/>
          </p:cNvSpPr>
          <p:nvPr/>
        </p:nvSpPr>
        <p:spPr bwMode="auto">
          <a:xfrm>
            <a:off x="6592888" y="2279650"/>
            <a:ext cx="11144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timeout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4064" name="Line 34"/>
          <p:cNvSpPr>
            <a:spLocks noChangeShapeType="1"/>
          </p:cNvSpPr>
          <p:nvPr/>
        </p:nvSpPr>
        <p:spPr bwMode="auto">
          <a:xfrm>
            <a:off x="6681788" y="25336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5" name="Freeform 35"/>
          <p:cNvSpPr>
            <a:spLocks/>
          </p:cNvSpPr>
          <p:nvPr/>
        </p:nvSpPr>
        <p:spPr bwMode="auto">
          <a:xfrm>
            <a:off x="2230438" y="4702175"/>
            <a:ext cx="692150" cy="631825"/>
          </a:xfrm>
          <a:custGeom>
            <a:avLst/>
            <a:gdLst>
              <a:gd name="T0" fmla="*/ 2147483646 w 436"/>
              <a:gd name="T1" fmla="*/ 2147483646 h 398"/>
              <a:gd name="T2" fmla="*/ 2147483646 w 436"/>
              <a:gd name="T3" fmla="*/ 0 h 39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36" h="398">
                <a:moveTo>
                  <a:pt x="436" y="101"/>
                </a:moveTo>
                <a:cubicBezTo>
                  <a:pt x="367" y="398"/>
                  <a:pt x="0" y="31"/>
                  <a:pt x="300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6" name="Freeform 36"/>
          <p:cNvSpPr>
            <a:spLocks/>
          </p:cNvSpPr>
          <p:nvPr/>
        </p:nvSpPr>
        <p:spPr bwMode="auto">
          <a:xfrm>
            <a:off x="2030413" y="4413250"/>
            <a:ext cx="571500" cy="420688"/>
          </a:xfrm>
          <a:custGeom>
            <a:avLst/>
            <a:gdLst>
              <a:gd name="T0" fmla="*/ 2147483646 w 900"/>
              <a:gd name="T1" fmla="*/ 2147483646 h 662"/>
              <a:gd name="T2" fmla="*/ 2147483646 w 900"/>
              <a:gd name="T3" fmla="*/ 2147483646 h 66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900" h="662">
                <a:moveTo>
                  <a:pt x="900" y="360"/>
                </a:moveTo>
                <a:cubicBezTo>
                  <a:pt x="171" y="662"/>
                  <a:pt x="0" y="0"/>
                  <a:pt x="825" y="1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7" name="Text Box 37"/>
          <p:cNvSpPr txBox="1">
            <a:spLocks noChangeArrowheads="1"/>
          </p:cNvSpPr>
          <p:nvPr/>
        </p:nvSpPr>
        <p:spPr bwMode="auto">
          <a:xfrm>
            <a:off x="628650" y="4460875"/>
            <a:ext cx="1824038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udt_send(sndpkt)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start_timer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4068" name="Text Box 38"/>
          <p:cNvSpPr txBox="1">
            <a:spLocks noChangeArrowheads="1"/>
          </p:cNvSpPr>
          <p:nvPr/>
        </p:nvSpPr>
        <p:spPr bwMode="auto">
          <a:xfrm>
            <a:off x="642938" y="4206875"/>
            <a:ext cx="11144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timeout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4069" name="Line 39"/>
          <p:cNvSpPr>
            <a:spLocks noChangeShapeType="1"/>
          </p:cNvSpPr>
          <p:nvPr/>
        </p:nvSpPr>
        <p:spPr bwMode="auto">
          <a:xfrm>
            <a:off x="746125" y="44894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0" name="Freeform 40"/>
          <p:cNvSpPr>
            <a:spLocks/>
          </p:cNvSpPr>
          <p:nvPr/>
        </p:nvSpPr>
        <p:spPr bwMode="auto">
          <a:xfrm>
            <a:off x="6426200" y="4373563"/>
            <a:ext cx="579438" cy="890587"/>
          </a:xfrm>
          <a:custGeom>
            <a:avLst/>
            <a:gdLst>
              <a:gd name="T0" fmla="*/ 2147483646 w 322"/>
              <a:gd name="T1" fmla="*/ 2147483646 h 483"/>
              <a:gd name="T2" fmla="*/ 0 w 322"/>
              <a:gd name="T3" fmla="*/ 2147483646 h 48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22" h="483">
                <a:moveTo>
                  <a:pt x="31" y="120"/>
                </a:moveTo>
                <a:cubicBezTo>
                  <a:pt x="322" y="0"/>
                  <a:pt x="64" y="483"/>
                  <a:pt x="0" y="183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1" name="Text Box 41"/>
          <p:cNvSpPr txBox="1">
            <a:spLocks noChangeArrowheads="1"/>
          </p:cNvSpPr>
          <p:nvPr/>
        </p:nvSpPr>
        <p:spPr bwMode="auto">
          <a:xfrm>
            <a:off x="1036638" y="1874838"/>
            <a:ext cx="14287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rdt_rcv(rcvpkt)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grpSp>
        <p:nvGrpSpPr>
          <p:cNvPr id="44072" name="Group 42"/>
          <p:cNvGrpSpPr>
            <a:grpSpLocks/>
          </p:cNvGrpSpPr>
          <p:nvPr/>
        </p:nvGrpSpPr>
        <p:grpSpPr bwMode="auto">
          <a:xfrm>
            <a:off x="2419350" y="2135188"/>
            <a:ext cx="1189038" cy="850900"/>
            <a:chOff x="4090" y="3230"/>
            <a:chExt cx="749" cy="536"/>
          </a:xfrm>
        </p:grpSpPr>
        <p:sp>
          <p:nvSpPr>
            <p:cNvPr id="44085" name="Oval 43"/>
            <p:cNvSpPr>
              <a:spLocks noChangeArrowheads="1"/>
            </p:cNvSpPr>
            <p:nvPr/>
          </p:nvSpPr>
          <p:spPr bwMode="auto">
            <a:xfrm>
              <a:off x="4159" y="3230"/>
              <a:ext cx="595" cy="53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44086" name="Text Box 44"/>
            <p:cNvSpPr txBox="1">
              <a:spLocks noChangeArrowheads="1"/>
            </p:cNvSpPr>
            <p:nvPr/>
          </p:nvSpPr>
          <p:spPr bwMode="auto">
            <a:xfrm>
              <a:off x="4090" y="3270"/>
              <a:ext cx="749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Wait for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call 0from above</a:t>
              </a:r>
              <a:endParaRPr lang="en-US" altLang="en-US" sz="1400">
                <a:latin typeface="Times New Roman" panose="02020603050405020304" pitchFamily="18" charset="0"/>
              </a:endParaRPr>
            </a:p>
          </p:txBody>
        </p:sp>
      </p:grpSp>
      <p:sp>
        <p:nvSpPr>
          <p:cNvPr id="44073" name="Line 45"/>
          <p:cNvSpPr>
            <a:spLocks noChangeShapeType="1"/>
          </p:cNvSpPr>
          <p:nvPr/>
        </p:nvSpPr>
        <p:spPr bwMode="auto">
          <a:xfrm>
            <a:off x="1123950" y="2160588"/>
            <a:ext cx="11017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074" name="Group 46"/>
          <p:cNvGrpSpPr>
            <a:grpSpLocks/>
          </p:cNvGrpSpPr>
          <p:nvPr/>
        </p:nvGrpSpPr>
        <p:grpSpPr bwMode="auto">
          <a:xfrm>
            <a:off x="2630488" y="3989388"/>
            <a:ext cx="889000" cy="865187"/>
            <a:chOff x="445" y="1273"/>
            <a:chExt cx="560" cy="545"/>
          </a:xfrm>
        </p:grpSpPr>
        <p:sp>
          <p:nvSpPr>
            <p:cNvPr id="44083" name="Oval 47"/>
            <p:cNvSpPr>
              <a:spLocks noChangeArrowheads="1"/>
            </p:cNvSpPr>
            <p:nvPr/>
          </p:nvSpPr>
          <p:spPr bwMode="auto">
            <a:xfrm>
              <a:off x="445" y="1273"/>
              <a:ext cx="560" cy="54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44084" name="Text Box 48"/>
            <p:cNvSpPr txBox="1">
              <a:spLocks noChangeArrowheads="1"/>
            </p:cNvSpPr>
            <p:nvPr/>
          </p:nvSpPr>
          <p:spPr bwMode="auto">
            <a:xfrm>
              <a:off x="499" y="1309"/>
              <a:ext cx="450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Wait for ACK1</a:t>
              </a:r>
              <a:endParaRPr lang="en-US" altLang="en-US" sz="1400">
                <a:latin typeface="Times New Roman" panose="02020603050405020304" pitchFamily="18" charset="0"/>
              </a:endParaRPr>
            </a:p>
          </p:txBody>
        </p:sp>
      </p:grpSp>
      <p:sp>
        <p:nvSpPr>
          <p:cNvPr id="44075" name="Freeform 49"/>
          <p:cNvSpPr>
            <a:spLocks/>
          </p:cNvSpPr>
          <p:nvPr/>
        </p:nvSpPr>
        <p:spPr bwMode="auto">
          <a:xfrm flipH="1" flipV="1">
            <a:off x="2006600" y="1782763"/>
            <a:ext cx="579438" cy="890587"/>
          </a:xfrm>
          <a:custGeom>
            <a:avLst/>
            <a:gdLst>
              <a:gd name="T0" fmla="*/ 2147483646 w 322"/>
              <a:gd name="T1" fmla="*/ 2147483646 h 483"/>
              <a:gd name="T2" fmla="*/ 0 w 322"/>
              <a:gd name="T3" fmla="*/ 2147483646 h 48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22" h="483">
                <a:moveTo>
                  <a:pt x="31" y="120"/>
                </a:moveTo>
                <a:cubicBezTo>
                  <a:pt x="322" y="0"/>
                  <a:pt x="64" y="483"/>
                  <a:pt x="0" y="183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6" name="Text Box 50"/>
          <p:cNvSpPr txBox="1">
            <a:spLocks noChangeArrowheads="1"/>
          </p:cNvSpPr>
          <p:nvPr/>
        </p:nvSpPr>
        <p:spPr bwMode="auto">
          <a:xfrm>
            <a:off x="7224713" y="4852988"/>
            <a:ext cx="323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Symbol" panose="05050102010706020507" pitchFamily="18" charset="2"/>
              </a:rPr>
              <a:t>L</a:t>
            </a:r>
          </a:p>
        </p:txBody>
      </p:sp>
      <p:sp>
        <p:nvSpPr>
          <p:cNvPr id="44077" name="Text Box 51"/>
          <p:cNvSpPr txBox="1">
            <a:spLocks noChangeArrowheads="1"/>
          </p:cNvSpPr>
          <p:nvPr/>
        </p:nvSpPr>
        <p:spPr bwMode="auto">
          <a:xfrm>
            <a:off x="6757988" y="4603750"/>
            <a:ext cx="14287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rdt_rcv(rcvpkt)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4078" name="Line 52"/>
          <p:cNvSpPr>
            <a:spLocks noChangeShapeType="1"/>
          </p:cNvSpPr>
          <p:nvPr/>
        </p:nvSpPr>
        <p:spPr bwMode="auto">
          <a:xfrm>
            <a:off x="6845300" y="4889500"/>
            <a:ext cx="11017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9" name="Text Box 53"/>
          <p:cNvSpPr txBox="1">
            <a:spLocks noChangeArrowheads="1"/>
          </p:cNvSpPr>
          <p:nvPr/>
        </p:nvSpPr>
        <p:spPr bwMode="auto">
          <a:xfrm>
            <a:off x="7127875" y="1847850"/>
            <a:ext cx="323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Symbol" panose="05050102010706020507" pitchFamily="18" charset="2"/>
              </a:rPr>
              <a:t>L</a:t>
            </a:r>
          </a:p>
        </p:txBody>
      </p:sp>
      <p:sp>
        <p:nvSpPr>
          <p:cNvPr id="44080" name="Text Box 54"/>
          <p:cNvSpPr txBox="1">
            <a:spLocks noChangeArrowheads="1"/>
          </p:cNvSpPr>
          <p:nvPr/>
        </p:nvSpPr>
        <p:spPr bwMode="auto">
          <a:xfrm>
            <a:off x="1476375" y="2124075"/>
            <a:ext cx="323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Symbol" panose="05050102010706020507" pitchFamily="18" charset="2"/>
              </a:rPr>
              <a:t>L</a:t>
            </a:r>
          </a:p>
        </p:txBody>
      </p:sp>
      <p:sp>
        <p:nvSpPr>
          <p:cNvPr id="44081" name="Text Box 55"/>
          <p:cNvSpPr txBox="1">
            <a:spLocks noChangeArrowheads="1"/>
          </p:cNvSpPr>
          <p:nvPr/>
        </p:nvSpPr>
        <p:spPr bwMode="auto">
          <a:xfrm>
            <a:off x="1879600" y="5794375"/>
            <a:ext cx="323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Symbol" panose="05050102010706020507" pitchFamily="18" charset="2"/>
              </a:rPr>
              <a:t>L</a:t>
            </a:r>
          </a:p>
        </p:txBody>
      </p:sp>
      <p:pic>
        <p:nvPicPr>
          <p:cNvPr id="44082" name="Picture 5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877888"/>
            <a:ext cx="301625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4505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EB16C2FE-690E-48BD-940E-BE58683105B7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45060" name="Text Box 5"/>
          <p:cNvSpPr txBox="1">
            <a:spLocks noChangeArrowheads="1"/>
          </p:cNvSpPr>
          <p:nvPr/>
        </p:nvSpPr>
        <p:spPr bwMode="auto">
          <a:xfrm>
            <a:off x="371475" y="1330325"/>
            <a:ext cx="936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1" u="sng">
                <a:solidFill>
                  <a:srgbClr val="000099"/>
                </a:solidFill>
                <a:latin typeface="Tahoma" panose="020B0604030504040204" pitchFamily="34" charset="0"/>
              </a:rPr>
              <a:t>sender</a:t>
            </a:r>
          </a:p>
        </p:txBody>
      </p:sp>
      <p:sp>
        <p:nvSpPr>
          <p:cNvPr id="45061" name="Text Box 6"/>
          <p:cNvSpPr txBox="1">
            <a:spLocks noChangeArrowheads="1"/>
          </p:cNvSpPr>
          <p:nvPr/>
        </p:nvSpPr>
        <p:spPr bwMode="auto">
          <a:xfrm>
            <a:off x="2811463" y="1325563"/>
            <a:ext cx="10715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1" u="sng">
                <a:solidFill>
                  <a:srgbClr val="008000"/>
                </a:solidFill>
                <a:latin typeface="Tahoma" panose="020B0604030504040204" pitchFamily="34" charset="0"/>
              </a:rPr>
              <a:t>receiver</a:t>
            </a:r>
          </a:p>
        </p:txBody>
      </p:sp>
      <p:sp>
        <p:nvSpPr>
          <p:cNvPr id="368648" name="Text Box 8"/>
          <p:cNvSpPr txBox="1">
            <a:spLocks noChangeArrowheads="1"/>
          </p:cNvSpPr>
          <p:nvPr/>
        </p:nvSpPr>
        <p:spPr bwMode="auto">
          <a:xfrm>
            <a:off x="2814638" y="2949575"/>
            <a:ext cx="1000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pkt1</a:t>
            </a:r>
          </a:p>
        </p:txBody>
      </p:sp>
      <p:sp>
        <p:nvSpPr>
          <p:cNvPr id="368650" name="Text Box 10"/>
          <p:cNvSpPr txBox="1">
            <a:spLocks noChangeArrowheads="1"/>
          </p:cNvSpPr>
          <p:nvPr/>
        </p:nvSpPr>
        <p:spPr bwMode="auto">
          <a:xfrm>
            <a:off x="2820988" y="3805238"/>
            <a:ext cx="1000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pkt0</a:t>
            </a:r>
          </a:p>
        </p:txBody>
      </p:sp>
      <p:sp>
        <p:nvSpPr>
          <p:cNvPr id="368651" name="Text Box 11"/>
          <p:cNvSpPr txBox="1">
            <a:spLocks noChangeArrowheads="1"/>
          </p:cNvSpPr>
          <p:nvPr/>
        </p:nvSpPr>
        <p:spPr bwMode="auto">
          <a:xfrm>
            <a:off x="2817813" y="2263775"/>
            <a:ext cx="1196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ack0</a:t>
            </a:r>
          </a:p>
        </p:txBody>
      </p:sp>
      <p:sp>
        <p:nvSpPr>
          <p:cNvPr id="368652" name="Text Box 12"/>
          <p:cNvSpPr txBox="1">
            <a:spLocks noChangeArrowheads="1"/>
          </p:cNvSpPr>
          <p:nvPr/>
        </p:nvSpPr>
        <p:spPr bwMode="auto">
          <a:xfrm>
            <a:off x="2814638" y="3175000"/>
            <a:ext cx="1196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ack1</a:t>
            </a:r>
          </a:p>
        </p:txBody>
      </p:sp>
      <p:sp>
        <p:nvSpPr>
          <p:cNvPr id="368653" name="Text Box 13"/>
          <p:cNvSpPr txBox="1">
            <a:spLocks noChangeArrowheads="1"/>
          </p:cNvSpPr>
          <p:nvPr/>
        </p:nvSpPr>
        <p:spPr bwMode="auto">
          <a:xfrm>
            <a:off x="2814638" y="4000500"/>
            <a:ext cx="1196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ack0</a:t>
            </a:r>
          </a:p>
        </p:txBody>
      </p:sp>
      <p:sp>
        <p:nvSpPr>
          <p:cNvPr id="368654" name="Text Box 14"/>
          <p:cNvSpPr txBox="1">
            <a:spLocks noChangeArrowheads="1"/>
          </p:cNvSpPr>
          <p:nvPr/>
        </p:nvSpPr>
        <p:spPr bwMode="auto">
          <a:xfrm>
            <a:off x="300038" y="2513013"/>
            <a:ext cx="1022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ack0</a:t>
            </a:r>
          </a:p>
        </p:txBody>
      </p:sp>
      <p:sp>
        <p:nvSpPr>
          <p:cNvPr id="368655" name="Text Box 15"/>
          <p:cNvSpPr txBox="1">
            <a:spLocks noChangeArrowheads="1"/>
          </p:cNvSpPr>
          <p:nvPr/>
        </p:nvSpPr>
        <p:spPr bwMode="auto">
          <a:xfrm>
            <a:off x="144463" y="3606800"/>
            <a:ext cx="1174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pkt0</a:t>
            </a:r>
          </a:p>
        </p:txBody>
      </p:sp>
      <p:sp>
        <p:nvSpPr>
          <p:cNvPr id="368657" name="Text Box 17"/>
          <p:cNvSpPr txBox="1">
            <a:spLocks noChangeArrowheads="1"/>
          </p:cNvSpPr>
          <p:nvPr/>
        </p:nvSpPr>
        <p:spPr bwMode="auto">
          <a:xfrm>
            <a:off x="144463" y="2732088"/>
            <a:ext cx="1174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pkt1</a:t>
            </a:r>
          </a:p>
        </p:txBody>
      </p:sp>
      <p:sp>
        <p:nvSpPr>
          <p:cNvPr id="368658" name="Text Box 18"/>
          <p:cNvSpPr txBox="1">
            <a:spLocks noChangeArrowheads="1"/>
          </p:cNvSpPr>
          <p:nvPr/>
        </p:nvSpPr>
        <p:spPr bwMode="auto">
          <a:xfrm>
            <a:off x="288925" y="3367088"/>
            <a:ext cx="1022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ack1</a:t>
            </a:r>
          </a:p>
        </p:txBody>
      </p:sp>
      <p:sp>
        <p:nvSpPr>
          <p:cNvPr id="45071" name="Text Box 7"/>
          <p:cNvSpPr txBox="1">
            <a:spLocks noChangeArrowheads="1"/>
          </p:cNvSpPr>
          <p:nvPr/>
        </p:nvSpPr>
        <p:spPr bwMode="auto">
          <a:xfrm>
            <a:off x="133350" y="1770063"/>
            <a:ext cx="1174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pkt0</a:t>
            </a:r>
          </a:p>
        </p:txBody>
      </p:sp>
      <p:sp>
        <p:nvSpPr>
          <p:cNvPr id="368649" name="Text Box 9"/>
          <p:cNvSpPr txBox="1">
            <a:spLocks noChangeArrowheads="1"/>
          </p:cNvSpPr>
          <p:nvPr/>
        </p:nvSpPr>
        <p:spPr bwMode="auto">
          <a:xfrm>
            <a:off x="2809875" y="2052638"/>
            <a:ext cx="1000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pkt0</a:t>
            </a:r>
          </a:p>
        </p:txBody>
      </p:sp>
      <p:grpSp>
        <p:nvGrpSpPr>
          <p:cNvPr id="368677" name="Group 37"/>
          <p:cNvGrpSpPr>
            <a:grpSpLocks/>
          </p:cNvGrpSpPr>
          <p:nvPr/>
        </p:nvGrpSpPr>
        <p:grpSpPr bwMode="auto">
          <a:xfrm>
            <a:off x="1349375" y="1839913"/>
            <a:ext cx="1471613" cy="512762"/>
            <a:chOff x="850" y="1159"/>
            <a:chExt cx="927" cy="323"/>
          </a:xfrm>
        </p:grpSpPr>
        <p:sp>
          <p:nvSpPr>
            <p:cNvPr id="45136" name="Line 19"/>
            <p:cNvSpPr>
              <a:spLocks noChangeShapeType="1"/>
            </p:cNvSpPr>
            <p:nvPr/>
          </p:nvSpPr>
          <p:spPr bwMode="auto">
            <a:xfrm>
              <a:off x="850" y="1257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37" name="Text Box 28"/>
            <p:cNvSpPr txBox="1">
              <a:spLocks noChangeArrowheads="1"/>
            </p:cNvSpPr>
            <p:nvPr/>
          </p:nvSpPr>
          <p:spPr bwMode="auto">
            <a:xfrm>
              <a:off x="1100" y="1159"/>
              <a:ext cx="3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0099"/>
                  </a:solidFill>
                  <a:latin typeface="Arial" panose="020B0604020202020204" pitchFamily="34" charset="0"/>
                </a:rPr>
                <a:t>pkt0</a:t>
              </a:r>
            </a:p>
          </p:txBody>
        </p:sp>
      </p:grpSp>
      <p:grpSp>
        <p:nvGrpSpPr>
          <p:cNvPr id="368683" name="Group 43"/>
          <p:cNvGrpSpPr>
            <a:grpSpLocks/>
          </p:cNvGrpSpPr>
          <p:nvPr/>
        </p:nvGrpSpPr>
        <p:grpSpPr bwMode="auto">
          <a:xfrm>
            <a:off x="1343025" y="3576638"/>
            <a:ext cx="1471613" cy="487362"/>
            <a:chOff x="846" y="2253"/>
            <a:chExt cx="927" cy="307"/>
          </a:xfrm>
        </p:grpSpPr>
        <p:sp>
          <p:nvSpPr>
            <p:cNvPr id="45134" name="Line 24"/>
            <p:cNvSpPr>
              <a:spLocks noChangeShapeType="1"/>
            </p:cNvSpPr>
            <p:nvPr/>
          </p:nvSpPr>
          <p:spPr bwMode="auto">
            <a:xfrm>
              <a:off x="846" y="2335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35" name="Text Box 29"/>
            <p:cNvSpPr txBox="1">
              <a:spLocks noChangeArrowheads="1"/>
            </p:cNvSpPr>
            <p:nvPr/>
          </p:nvSpPr>
          <p:spPr bwMode="auto">
            <a:xfrm>
              <a:off x="1097" y="2253"/>
              <a:ext cx="3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0099"/>
                  </a:solidFill>
                  <a:latin typeface="Arial" panose="020B0604020202020204" pitchFamily="34" charset="0"/>
                </a:rPr>
                <a:t>pkt0</a:t>
              </a:r>
            </a:p>
          </p:txBody>
        </p:sp>
      </p:grpSp>
      <p:grpSp>
        <p:nvGrpSpPr>
          <p:cNvPr id="368679" name="Group 39"/>
          <p:cNvGrpSpPr>
            <a:grpSpLocks/>
          </p:cNvGrpSpPr>
          <p:nvPr/>
        </p:nvGrpSpPr>
        <p:grpSpPr bwMode="auto">
          <a:xfrm>
            <a:off x="1357313" y="2714625"/>
            <a:ext cx="1471612" cy="504825"/>
            <a:chOff x="855" y="1710"/>
            <a:chExt cx="927" cy="318"/>
          </a:xfrm>
        </p:grpSpPr>
        <p:sp>
          <p:nvSpPr>
            <p:cNvPr id="45132" name="Line 23"/>
            <p:cNvSpPr>
              <a:spLocks noChangeShapeType="1"/>
            </p:cNvSpPr>
            <p:nvPr/>
          </p:nvSpPr>
          <p:spPr bwMode="auto">
            <a:xfrm>
              <a:off x="855" y="1803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33" name="Text Box 30"/>
            <p:cNvSpPr txBox="1">
              <a:spLocks noChangeArrowheads="1"/>
            </p:cNvSpPr>
            <p:nvPr/>
          </p:nvSpPr>
          <p:spPr bwMode="auto">
            <a:xfrm>
              <a:off x="1094" y="1710"/>
              <a:ext cx="3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0099"/>
                  </a:solidFill>
                  <a:latin typeface="Arial" panose="020B0604020202020204" pitchFamily="34" charset="0"/>
                </a:rPr>
                <a:t>pkt1</a:t>
              </a:r>
            </a:p>
          </p:txBody>
        </p:sp>
      </p:grpSp>
      <p:grpSp>
        <p:nvGrpSpPr>
          <p:cNvPr id="368680" name="Group 40"/>
          <p:cNvGrpSpPr>
            <a:grpSpLocks/>
          </p:cNvGrpSpPr>
          <p:nvPr/>
        </p:nvGrpSpPr>
        <p:grpSpPr bwMode="auto">
          <a:xfrm>
            <a:off x="1343025" y="3179763"/>
            <a:ext cx="1471613" cy="471487"/>
            <a:chOff x="846" y="2003"/>
            <a:chExt cx="927" cy="297"/>
          </a:xfrm>
        </p:grpSpPr>
        <p:sp>
          <p:nvSpPr>
            <p:cNvPr id="45130" name="Line 26"/>
            <p:cNvSpPr>
              <a:spLocks noChangeShapeType="1"/>
            </p:cNvSpPr>
            <p:nvPr/>
          </p:nvSpPr>
          <p:spPr bwMode="auto">
            <a:xfrm flipH="1">
              <a:off x="846" y="2075"/>
              <a:ext cx="927" cy="225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31" name="Text Box 31"/>
            <p:cNvSpPr txBox="1">
              <a:spLocks noChangeArrowheads="1"/>
            </p:cNvSpPr>
            <p:nvPr/>
          </p:nvSpPr>
          <p:spPr bwMode="auto">
            <a:xfrm>
              <a:off x="1092" y="2003"/>
              <a:ext cx="3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8000"/>
                  </a:solidFill>
                  <a:latin typeface="Arial" panose="020B0604020202020204" pitchFamily="34" charset="0"/>
                </a:rPr>
                <a:t>ack1</a:t>
              </a:r>
            </a:p>
          </p:txBody>
        </p:sp>
      </p:grpSp>
      <p:grpSp>
        <p:nvGrpSpPr>
          <p:cNvPr id="368678" name="Group 38"/>
          <p:cNvGrpSpPr>
            <a:grpSpLocks/>
          </p:cNvGrpSpPr>
          <p:nvPr/>
        </p:nvGrpSpPr>
        <p:grpSpPr bwMode="auto">
          <a:xfrm>
            <a:off x="1335088" y="2339975"/>
            <a:ext cx="1471612" cy="455613"/>
            <a:chOff x="841" y="1474"/>
            <a:chExt cx="927" cy="287"/>
          </a:xfrm>
        </p:grpSpPr>
        <p:sp>
          <p:nvSpPr>
            <p:cNvPr id="45128" name="Line 25"/>
            <p:cNvSpPr>
              <a:spLocks noChangeShapeType="1"/>
            </p:cNvSpPr>
            <p:nvPr/>
          </p:nvSpPr>
          <p:spPr bwMode="auto">
            <a:xfrm flipH="1">
              <a:off x="841" y="1536"/>
              <a:ext cx="927" cy="225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29" name="Text Box 32"/>
            <p:cNvSpPr txBox="1">
              <a:spLocks noChangeArrowheads="1"/>
            </p:cNvSpPr>
            <p:nvPr/>
          </p:nvSpPr>
          <p:spPr bwMode="auto">
            <a:xfrm>
              <a:off x="1089" y="1474"/>
              <a:ext cx="3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8000"/>
                  </a:solidFill>
                  <a:latin typeface="Arial" panose="020B0604020202020204" pitchFamily="34" charset="0"/>
                </a:rPr>
                <a:t>ack0</a:t>
              </a:r>
            </a:p>
          </p:txBody>
        </p:sp>
      </p:grpSp>
      <p:grpSp>
        <p:nvGrpSpPr>
          <p:cNvPr id="368684" name="Group 44"/>
          <p:cNvGrpSpPr>
            <a:grpSpLocks/>
          </p:cNvGrpSpPr>
          <p:nvPr/>
        </p:nvGrpSpPr>
        <p:grpSpPr bwMode="auto">
          <a:xfrm>
            <a:off x="1328738" y="4032250"/>
            <a:ext cx="1471612" cy="461963"/>
            <a:chOff x="837" y="2540"/>
            <a:chExt cx="927" cy="291"/>
          </a:xfrm>
        </p:grpSpPr>
        <p:sp>
          <p:nvSpPr>
            <p:cNvPr id="45126" name="Line 27"/>
            <p:cNvSpPr>
              <a:spLocks noChangeShapeType="1"/>
            </p:cNvSpPr>
            <p:nvPr/>
          </p:nvSpPr>
          <p:spPr bwMode="auto">
            <a:xfrm flipH="1">
              <a:off x="837" y="2606"/>
              <a:ext cx="927" cy="225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27" name="Text Box 33"/>
            <p:cNvSpPr txBox="1">
              <a:spLocks noChangeArrowheads="1"/>
            </p:cNvSpPr>
            <p:nvPr/>
          </p:nvSpPr>
          <p:spPr bwMode="auto">
            <a:xfrm>
              <a:off x="1086" y="2540"/>
              <a:ext cx="3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8000"/>
                  </a:solidFill>
                  <a:latin typeface="Arial" panose="020B0604020202020204" pitchFamily="34" charset="0"/>
                </a:rPr>
                <a:t>ack0</a:t>
              </a:r>
            </a:p>
          </p:txBody>
        </p:sp>
      </p:grpSp>
      <p:sp>
        <p:nvSpPr>
          <p:cNvPr id="45079" name="Text Box 45"/>
          <p:cNvSpPr txBox="1">
            <a:spLocks noChangeArrowheads="1"/>
          </p:cNvSpPr>
          <p:nvPr/>
        </p:nvSpPr>
        <p:spPr bwMode="auto">
          <a:xfrm>
            <a:off x="1636713" y="5111750"/>
            <a:ext cx="12525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(a) no loss</a:t>
            </a:r>
          </a:p>
        </p:txBody>
      </p:sp>
      <p:sp>
        <p:nvSpPr>
          <p:cNvPr id="45080" name="Text Box 46"/>
          <p:cNvSpPr txBox="1">
            <a:spLocks noChangeArrowheads="1"/>
          </p:cNvSpPr>
          <p:nvPr/>
        </p:nvSpPr>
        <p:spPr bwMode="auto">
          <a:xfrm>
            <a:off x="4929188" y="1327150"/>
            <a:ext cx="936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1" u="sng">
                <a:solidFill>
                  <a:srgbClr val="000099"/>
                </a:solidFill>
                <a:latin typeface="Tahoma" panose="020B0604030504040204" pitchFamily="34" charset="0"/>
              </a:rPr>
              <a:t>sender</a:t>
            </a:r>
          </a:p>
        </p:txBody>
      </p:sp>
      <p:sp>
        <p:nvSpPr>
          <p:cNvPr id="45081" name="Text Box 47"/>
          <p:cNvSpPr txBox="1">
            <a:spLocks noChangeArrowheads="1"/>
          </p:cNvSpPr>
          <p:nvPr/>
        </p:nvSpPr>
        <p:spPr bwMode="auto">
          <a:xfrm>
            <a:off x="7369175" y="1322388"/>
            <a:ext cx="1071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1" u="sng">
                <a:solidFill>
                  <a:srgbClr val="008000"/>
                </a:solidFill>
                <a:latin typeface="Tahoma" panose="020B0604030504040204" pitchFamily="34" charset="0"/>
              </a:rPr>
              <a:t>receiver</a:t>
            </a:r>
          </a:p>
        </p:txBody>
      </p:sp>
      <p:sp>
        <p:nvSpPr>
          <p:cNvPr id="368688" name="Text Box 48"/>
          <p:cNvSpPr txBox="1">
            <a:spLocks noChangeArrowheads="1"/>
          </p:cNvSpPr>
          <p:nvPr/>
        </p:nvSpPr>
        <p:spPr bwMode="auto">
          <a:xfrm>
            <a:off x="7370763" y="4238625"/>
            <a:ext cx="1000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pkt1</a:t>
            </a:r>
          </a:p>
        </p:txBody>
      </p:sp>
      <p:sp>
        <p:nvSpPr>
          <p:cNvPr id="368689" name="Text Box 49"/>
          <p:cNvSpPr txBox="1">
            <a:spLocks noChangeArrowheads="1"/>
          </p:cNvSpPr>
          <p:nvPr/>
        </p:nvSpPr>
        <p:spPr bwMode="auto">
          <a:xfrm>
            <a:off x="7378700" y="5080000"/>
            <a:ext cx="1000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pkt0</a:t>
            </a:r>
          </a:p>
        </p:txBody>
      </p:sp>
      <p:sp>
        <p:nvSpPr>
          <p:cNvPr id="368690" name="Text Box 50"/>
          <p:cNvSpPr txBox="1">
            <a:spLocks noChangeArrowheads="1"/>
          </p:cNvSpPr>
          <p:nvPr/>
        </p:nvSpPr>
        <p:spPr bwMode="auto">
          <a:xfrm>
            <a:off x="7375525" y="2260600"/>
            <a:ext cx="1196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ack0</a:t>
            </a:r>
          </a:p>
        </p:txBody>
      </p:sp>
      <p:sp>
        <p:nvSpPr>
          <p:cNvPr id="368691" name="Text Box 51"/>
          <p:cNvSpPr txBox="1">
            <a:spLocks noChangeArrowheads="1"/>
          </p:cNvSpPr>
          <p:nvPr/>
        </p:nvSpPr>
        <p:spPr bwMode="auto">
          <a:xfrm>
            <a:off x="7372350" y="4449763"/>
            <a:ext cx="1196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ack1</a:t>
            </a:r>
          </a:p>
        </p:txBody>
      </p:sp>
      <p:sp>
        <p:nvSpPr>
          <p:cNvPr id="368692" name="Text Box 52"/>
          <p:cNvSpPr txBox="1">
            <a:spLocks noChangeArrowheads="1"/>
          </p:cNvSpPr>
          <p:nvPr/>
        </p:nvSpPr>
        <p:spPr bwMode="auto">
          <a:xfrm>
            <a:off x="7372350" y="5275263"/>
            <a:ext cx="1196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ack0</a:t>
            </a:r>
          </a:p>
        </p:txBody>
      </p:sp>
      <p:sp>
        <p:nvSpPr>
          <p:cNvPr id="368693" name="Text Box 53"/>
          <p:cNvSpPr txBox="1">
            <a:spLocks noChangeArrowheads="1"/>
          </p:cNvSpPr>
          <p:nvPr/>
        </p:nvSpPr>
        <p:spPr bwMode="auto">
          <a:xfrm>
            <a:off x="4857750" y="2509838"/>
            <a:ext cx="1022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ack0</a:t>
            </a:r>
          </a:p>
        </p:txBody>
      </p:sp>
      <p:sp>
        <p:nvSpPr>
          <p:cNvPr id="368694" name="Text Box 54"/>
          <p:cNvSpPr txBox="1">
            <a:spLocks noChangeArrowheads="1"/>
          </p:cNvSpPr>
          <p:nvPr/>
        </p:nvSpPr>
        <p:spPr bwMode="auto">
          <a:xfrm>
            <a:off x="4702175" y="4881563"/>
            <a:ext cx="1174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pkt0</a:t>
            </a:r>
          </a:p>
        </p:txBody>
      </p:sp>
      <p:sp>
        <p:nvSpPr>
          <p:cNvPr id="368695" name="Text Box 55"/>
          <p:cNvSpPr txBox="1">
            <a:spLocks noChangeArrowheads="1"/>
          </p:cNvSpPr>
          <p:nvPr/>
        </p:nvSpPr>
        <p:spPr bwMode="auto">
          <a:xfrm>
            <a:off x="4702175" y="2728913"/>
            <a:ext cx="1174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pkt1</a:t>
            </a:r>
          </a:p>
        </p:txBody>
      </p:sp>
      <p:sp>
        <p:nvSpPr>
          <p:cNvPr id="368696" name="Text Box 56"/>
          <p:cNvSpPr txBox="1">
            <a:spLocks noChangeArrowheads="1"/>
          </p:cNvSpPr>
          <p:nvPr/>
        </p:nvSpPr>
        <p:spPr bwMode="auto">
          <a:xfrm>
            <a:off x="4846638" y="4641850"/>
            <a:ext cx="1022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ack1</a:t>
            </a:r>
          </a:p>
        </p:txBody>
      </p:sp>
      <p:sp>
        <p:nvSpPr>
          <p:cNvPr id="45091" name="Text Box 57"/>
          <p:cNvSpPr txBox="1">
            <a:spLocks noChangeArrowheads="1"/>
          </p:cNvSpPr>
          <p:nvPr/>
        </p:nvSpPr>
        <p:spPr bwMode="auto">
          <a:xfrm>
            <a:off x="4691063" y="1766888"/>
            <a:ext cx="1174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pkt0</a:t>
            </a:r>
          </a:p>
        </p:txBody>
      </p:sp>
      <p:sp>
        <p:nvSpPr>
          <p:cNvPr id="368698" name="Text Box 58"/>
          <p:cNvSpPr txBox="1">
            <a:spLocks noChangeArrowheads="1"/>
          </p:cNvSpPr>
          <p:nvPr/>
        </p:nvSpPr>
        <p:spPr bwMode="auto">
          <a:xfrm>
            <a:off x="7367588" y="2049463"/>
            <a:ext cx="1000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pkt0</a:t>
            </a:r>
          </a:p>
        </p:txBody>
      </p:sp>
      <p:grpSp>
        <p:nvGrpSpPr>
          <p:cNvPr id="368699" name="Group 59"/>
          <p:cNvGrpSpPr>
            <a:grpSpLocks/>
          </p:cNvGrpSpPr>
          <p:nvPr/>
        </p:nvGrpSpPr>
        <p:grpSpPr bwMode="auto">
          <a:xfrm>
            <a:off x="5907088" y="1836738"/>
            <a:ext cx="1471612" cy="512762"/>
            <a:chOff x="850" y="1159"/>
            <a:chExt cx="927" cy="323"/>
          </a:xfrm>
        </p:grpSpPr>
        <p:sp>
          <p:nvSpPr>
            <p:cNvPr id="45124" name="Line 60"/>
            <p:cNvSpPr>
              <a:spLocks noChangeShapeType="1"/>
            </p:cNvSpPr>
            <p:nvPr/>
          </p:nvSpPr>
          <p:spPr bwMode="auto">
            <a:xfrm>
              <a:off x="850" y="1257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25" name="Text Box 61"/>
            <p:cNvSpPr txBox="1">
              <a:spLocks noChangeArrowheads="1"/>
            </p:cNvSpPr>
            <p:nvPr/>
          </p:nvSpPr>
          <p:spPr bwMode="auto">
            <a:xfrm>
              <a:off x="1100" y="1159"/>
              <a:ext cx="3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0099"/>
                  </a:solidFill>
                  <a:latin typeface="Arial" panose="020B0604020202020204" pitchFamily="34" charset="0"/>
                </a:rPr>
                <a:t>pkt0</a:t>
              </a:r>
            </a:p>
          </p:txBody>
        </p:sp>
      </p:grpSp>
      <p:grpSp>
        <p:nvGrpSpPr>
          <p:cNvPr id="368702" name="Group 62"/>
          <p:cNvGrpSpPr>
            <a:grpSpLocks/>
          </p:cNvGrpSpPr>
          <p:nvPr/>
        </p:nvGrpSpPr>
        <p:grpSpPr bwMode="auto">
          <a:xfrm>
            <a:off x="5900738" y="4851400"/>
            <a:ext cx="1471612" cy="487363"/>
            <a:chOff x="846" y="2253"/>
            <a:chExt cx="927" cy="307"/>
          </a:xfrm>
        </p:grpSpPr>
        <p:sp>
          <p:nvSpPr>
            <p:cNvPr id="45122" name="Line 63"/>
            <p:cNvSpPr>
              <a:spLocks noChangeShapeType="1"/>
            </p:cNvSpPr>
            <p:nvPr/>
          </p:nvSpPr>
          <p:spPr bwMode="auto">
            <a:xfrm>
              <a:off x="846" y="2335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23" name="Text Box 64"/>
            <p:cNvSpPr txBox="1">
              <a:spLocks noChangeArrowheads="1"/>
            </p:cNvSpPr>
            <p:nvPr/>
          </p:nvSpPr>
          <p:spPr bwMode="auto">
            <a:xfrm>
              <a:off x="1097" y="2253"/>
              <a:ext cx="3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0099"/>
                  </a:solidFill>
                  <a:latin typeface="Arial" panose="020B0604020202020204" pitchFamily="34" charset="0"/>
                </a:rPr>
                <a:t>pkt0</a:t>
              </a:r>
            </a:p>
          </p:txBody>
        </p:sp>
      </p:grpSp>
      <p:grpSp>
        <p:nvGrpSpPr>
          <p:cNvPr id="368708" name="Group 68"/>
          <p:cNvGrpSpPr>
            <a:grpSpLocks/>
          </p:cNvGrpSpPr>
          <p:nvPr/>
        </p:nvGrpSpPr>
        <p:grpSpPr bwMode="auto">
          <a:xfrm>
            <a:off x="5900738" y="4454525"/>
            <a:ext cx="1471612" cy="471488"/>
            <a:chOff x="846" y="2003"/>
            <a:chExt cx="927" cy="297"/>
          </a:xfrm>
        </p:grpSpPr>
        <p:sp>
          <p:nvSpPr>
            <p:cNvPr id="45120" name="Line 69"/>
            <p:cNvSpPr>
              <a:spLocks noChangeShapeType="1"/>
            </p:cNvSpPr>
            <p:nvPr/>
          </p:nvSpPr>
          <p:spPr bwMode="auto">
            <a:xfrm flipH="1">
              <a:off x="846" y="2075"/>
              <a:ext cx="927" cy="225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21" name="Text Box 70"/>
            <p:cNvSpPr txBox="1">
              <a:spLocks noChangeArrowheads="1"/>
            </p:cNvSpPr>
            <p:nvPr/>
          </p:nvSpPr>
          <p:spPr bwMode="auto">
            <a:xfrm>
              <a:off x="1092" y="2003"/>
              <a:ext cx="3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8000"/>
                  </a:solidFill>
                  <a:latin typeface="Arial" panose="020B0604020202020204" pitchFamily="34" charset="0"/>
                </a:rPr>
                <a:t>ack1</a:t>
              </a:r>
            </a:p>
          </p:txBody>
        </p:sp>
      </p:grpSp>
      <p:grpSp>
        <p:nvGrpSpPr>
          <p:cNvPr id="368711" name="Group 71"/>
          <p:cNvGrpSpPr>
            <a:grpSpLocks/>
          </p:cNvGrpSpPr>
          <p:nvPr/>
        </p:nvGrpSpPr>
        <p:grpSpPr bwMode="auto">
          <a:xfrm>
            <a:off x="5892800" y="2336800"/>
            <a:ext cx="1471613" cy="455613"/>
            <a:chOff x="841" y="1474"/>
            <a:chExt cx="927" cy="287"/>
          </a:xfrm>
        </p:grpSpPr>
        <p:sp>
          <p:nvSpPr>
            <p:cNvPr id="45118" name="Line 72"/>
            <p:cNvSpPr>
              <a:spLocks noChangeShapeType="1"/>
            </p:cNvSpPr>
            <p:nvPr/>
          </p:nvSpPr>
          <p:spPr bwMode="auto">
            <a:xfrm flipH="1">
              <a:off x="841" y="1536"/>
              <a:ext cx="927" cy="225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19" name="Text Box 73"/>
            <p:cNvSpPr txBox="1">
              <a:spLocks noChangeArrowheads="1"/>
            </p:cNvSpPr>
            <p:nvPr/>
          </p:nvSpPr>
          <p:spPr bwMode="auto">
            <a:xfrm>
              <a:off x="1089" y="1474"/>
              <a:ext cx="3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8000"/>
                  </a:solidFill>
                  <a:latin typeface="Arial" panose="020B0604020202020204" pitchFamily="34" charset="0"/>
                </a:rPr>
                <a:t>ack0</a:t>
              </a:r>
            </a:p>
          </p:txBody>
        </p:sp>
      </p:grpSp>
      <p:grpSp>
        <p:nvGrpSpPr>
          <p:cNvPr id="368714" name="Group 74"/>
          <p:cNvGrpSpPr>
            <a:grpSpLocks/>
          </p:cNvGrpSpPr>
          <p:nvPr/>
        </p:nvGrpSpPr>
        <p:grpSpPr bwMode="auto">
          <a:xfrm>
            <a:off x="5886450" y="5302250"/>
            <a:ext cx="1471613" cy="466725"/>
            <a:chOff x="837" y="2537"/>
            <a:chExt cx="927" cy="294"/>
          </a:xfrm>
        </p:grpSpPr>
        <p:sp>
          <p:nvSpPr>
            <p:cNvPr id="45116" name="Line 75"/>
            <p:cNvSpPr>
              <a:spLocks noChangeShapeType="1"/>
            </p:cNvSpPr>
            <p:nvPr/>
          </p:nvSpPr>
          <p:spPr bwMode="auto">
            <a:xfrm flipH="1">
              <a:off x="837" y="2606"/>
              <a:ext cx="927" cy="225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17" name="Text Box 76"/>
            <p:cNvSpPr txBox="1">
              <a:spLocks noChangeArrowheads="1"/>
            </p:cNvSpPr>
            <p:nvPr/>
          </p:nvSpPr>
          <p:spPr bwMode="auto">
            <a:xfrm>
              <a:off x="1091" y="2537"/>
              <a:ext cx="37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8000"/>
                  </a:solidFill>
                  <a:latin typeface="Tahoma" panose="020B0604030504040204" pitchFamily="34" charset="0"/>
                </a:rPr>
                <a:t>ack0</a:t>
              </a:r>
            </a:p>
          </p:txBody>
        </p:sp>
      </p:grpSp>
      <p:sp>
        <p:nvSpPr>
          <p:cNvPr id="45098" name="Text Box 78"/>
          <p:cNvSpPr txBox="1">
            <a:spLocks noChangeArrowheads="1"/>
          </p:cNvSpPr>
          <p:nvPr/>
        </p:nvSpPr>
        <p:spPr bwMode="auto">
          <a:xfrm>
            <a:off x="5980113" y="6019800"/>
            <a:ext cx="16716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(b) packet loss</a:t>
            </a:r>
          </a:p>
        </p:txBody>
      </p:sp>
      <p:grpSp>
        <p:nvGrpSpPr>
          <p:cNvPr id="368721" name="Group 81"/>
          <p:cNvGrpSpPr>
            <a:grpSpLocks/>
          </p:cNvGrpSpPr>
          <p:nvPr/>
        </p:nvGrpSpPr>
        <p:grpSpPr bwMode="auto">
          <a:xfrm>
            <a:off x="5915025" y="2711450"/>
            <a:ext cx="1157288" cy="738188"/>
            <a:chOff x="3726" y="1687"/>
            <a:chExt cx="729" cy="465"/>
          </a:xfrm>
        </p:grpSpPr>
        <p:sp>
          <p:nvSpPr>
            <p:cNvPr id="45112" name="Line 66"/>
            <p:cNvSpPr>
              <a:spLocks noChangeShapeType="1"/>
            </p:cNvSpPr>
            <p:nvPr/>
          </p:nvSpPr>
          <p:spPr bwMode="auto">
            <a:xfrm>
              <a:off x="3726" y="1780"/>
              <a:ext cx="548" cy="148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13" name="Text Box 67"/>
            <p:cNvSpPr txBox="1">
              <a:spLocks noChangeArrowheads="1"/>
            </p:cNvSpPr>
            <p:nvPr/>
          </p:nvSpPr>
          <p:spPr bwMode="auto">
            <a:xfrm>
              <a:off x="3965" y="1687"/>
              <a:ext cx="3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0099"/>
                  </a:solidFill>
                  <a:latin typeface="Arial" panose="020B0604020202020204" pitchFamily="34" charset="0"/>
                </a:rPr>
                <a:t>pkt1</a:t>
              </a:r>
            </a:p>
          </p:txBody>
        </p:sp>
        <p:sp>
          <p:nvSpPr>
            <p:cNvPr id="45114" name="Text Box 79"/>
            <p:cNvSpPr txBox="1">
              <a:spLocks noChangeArrowheads="1"/>
            </p:cNvSpPr>
            <p:nvPr/>
          </p:nvSpPr>
          <p:spPr bwMode="auto">
            <a:xfrm>
              <a:off x="4185" y="1808"/>
              <a:ext cx="21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FF0000"/>
                  </a:solidFill>
                  <a:latin typeface="Tahoma" panose="020B0604030504040204" pitchFamily="34" charset="0"/>
                </a:rPr>
                <a:t>X</a:t>
              </a:r>
            </a:p>
          </p:txBody>
        </p:sp>
        <p:sp>
          <p:nvSpPr>
            <p:cNvPr id="45115" name="Text Box 80"/>
            <p:cNvSpPr txBox="1">
              <a:spLocks noChangeArrowheads="1"/>
            </p:cNvSpPr>
            <p:nvPr/>
          </p:nvSpPr>
          <p:spPr bwMode="auto">
            <a:xfrm>
              <a:off x="4126" y="1940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i="1">
                  <a:solidFill>
                    <a:srgbClr val="FF0000"/>
                  </a:solidFill>
                  <a:latin typeface="Tahoma" panose="020B0604030504040204" pitchFamily="34" charset="0"/>
                </a:rPr>
                <a:t>loss</a:t>
              </a:r>
            </a:p>
          </p:txBody>
        </p:sp>
      </p:grpSp>
      <p:grpSp>
        <p:nvGrpSpPr>
          <p:cNvPr id="368726" name="Group 86"/>
          <p:cNvGrpSpPr>
            <a:grpSpLocks/>
          </p:cNvGrpSpPr>
          <p:nvPr/>
        </p:nvGrpSpPr>
        <p:grpSpPr bwMode="auto">
          <a:xfrm>
            <a:off x="5795963" y="3014663"/>
            <a:ext cx="122237" cy="1033462"/>
            <a:chOff x="3651" y="1878"/>
            <a:chExt cx="78" cy="963"/>
          </a:xfrm>
        </p:grpSpPr>
        <p:sp>
          <p:nvSpPr>
            <p:cNvPr id="45109" name="Line 82"/>
            <p:cNvSpPr>
              <a:spLocks noChangeShapeType="1"/>
            </p:cNvSpPr>
            <p:nvPr/>
          </p:nvSpPr>
          <p:spPr bwMode="auto">
            <a:xfrm>
              <a:off x="3729" y="1879"/>
              <a:ext cx="0" cy="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10" name="Line 84"/>
            <p:cNvSpPr>
              <a:spLocks noChangeShapeType="1"/>
            </p:cNvSpPr>
            <p:nvPr/>
          </p:nvSpPr>
          <p:spPr bwMode="auto">
            <a:xfrm flipH="1">
              <a:off x="3651" y="1878"/>
              <a:ext cx="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11" name="Line 85"/>
            <p:cNvSpPr>
              <a:spLocks noChangeShapeType="1"/>
            </p:cNvSpPr>
            <p:nvPr/>
          </p:nvSpPr>
          <p:spPr bwMode="auto">
            <a:xfrm flipH="1">
              <a:off x="3651" y="2841"/>
              <a:ext cx="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68728" name="Group 88"/>
          <p:cNvGrpSpPr>
            <a:grpSpLocks/>
          </p:cNvGrpSpPr>
          <p:nvPr/>
        </p:nvGrpSpPr>
        <p:grpSpPr bwMode="auto">
          <a:xfrm>
            <a:off x="5924550" y="4003675"/>
            <a:ext cx="1471613" cy="504825"/>
            <a:chOff x="855" y="1710"/>
            <a:chExt cx="927" cy="318"/>
          </a:xfrm>
        </p:grpSpPr>
        <p:sp>
          <p:nvSpPr>
            <p:cNvPr id="45107" name="Line 89"/>
            <p:cNvSpPr>
              <a:spLocks noChangeShapeType="1"/>
            </p:cNvSpPr>
            <p:nvPr/>
          </p:nvSpPr>
          <p:spPr bwMode="auto">
            <a:xfrm>
              <a:off x="855" y="1803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08" name="Text Box 90"/>
            <p:cNvSpPr txBox="1">
              <a:spLocks noChangeArrowheads="1"/>
            </p:cNvSpPr>
            <p:nvPr/>
          </p:nvSpPr>
          <p:spPr bwMode="auto">
            <a:xfrm>
              <a:off x="1094" y="1710"/>
              <a:ext cx="3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0099"/>
                  </a:solidFill>
                  <a:latin typeface="Arial" panose="020B0604020202020204" pitchFamily="34" charset="0"/>
                </a:rPr>
                <a:t>pkt1</a:t>
              </a:r>
            </a:p>
          </p:txBody>
        </p:sp>
      </p:grpSp>
      <p:grpSp>
        <p:nvGrpSpPr>
          <p:cNvPr id="368732" name="Group 92"/>
          <p:cNvGrpSpPr>
            <a:grpSpLocks/>
          </p:cNvGrpSpPr>
          <p:nvPr/>
        </p:nvGrpSpPr>
        <p:grpSpPr bwMode="auto">
          <a:xfrm>
            <a:off x="4492625" y="3627438"/>
            <a:ext cx="1377950" cy="731837"/>
            <a:chOff x="2802" y="2348"/>
            <a:chExt cx="868" cy="461"/>
          </a:xfrm>
        </p:grpSpPr>
        <p:pic>
          <p:nvPicPr>
            <p:cNvPr id="45105" name="Picture 87" descr="alarm_clock_ringi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46" y="2348"/>
              <a:ext cx="275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5106" name="Text Box 91"/>
            <p:cNvSpPr txBox="1">
              <a:spLocks noChangeArrowheads="1"/>
            </p:cNvSpPr>
            <p:nvPr/>
          </p:nvSpPr>
          <p:spPr bwMode="auto">
            <a:xfrm>
              <a:off x="2802" y="2491"/>
              <a:ext cx="868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r">
                <a:lnSpc>
                  <a:spcPct val="7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solidFill>
                    <a:srgbClr val="FF0000"/>
                  </a:solidFill>
                  <a:latin typeface="Tahoma" panose="020B0604030504040204" pitchFamily="34" charset="0"/>
                </a:rPr>
                <a:t>timeout</a:t>
              </a:r>
            </a:p>
            <a:p>
              <a:pPr algn="r">
                <a:lnSpc>
                  <a:spcPct val="7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resend pkt1</a:t>
              </a:r>
            </a:p>
          </p:txBody>
        </p:sp>
      </p:grpSp>
      <p:sp>
        <p:nvSpPr>
          <p:cNvPr id="41007" name="Rectangle 95"/>
          <p:cNvSpPr>
            <a:spLocks noGrp="1" noChangeArrowheads="1"/>
          </p:cNvSpPr>
          <p:nvPr>
            <p:ph type="title"/>
          </p:nvPr>
        </p:nvSpPr>
        <p:spPr>
          <a:xfrm>
            <a:off x="377825" y="252413"/>
            <a:ext cx="3937000" cy="619125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rdt3.0 in action</a:t>
            </a:r>
          </a:p>
        </p:txBody>
      </p:sp>
      <p:pic>
        <p:nvPicPr>
          <p:cNvPr id="45104" name="Picture 96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" y="768350"/>
            <a:ext cx="3382963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68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68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6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68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68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6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68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68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36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68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368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6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68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368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36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6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368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36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36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36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36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68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1000"/>
                                        <p:tgtEl>
                                          <p:spTgt spid="368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36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68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368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36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4" dur="500"/>
                                        <p:tgtEl>
                                          <p:spTgt spid="36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36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36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36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36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368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4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8" dur="500"/>
                                        <p:tgtEl>
                                          <p:spTgt spid="368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50" grpId="0"/>
      <p:bldP spid="368651" grpId="0"/>
      <p:bldP spid="368652" grpId="0"/>
      <p:bldP spid="368654" grpId="0"/>
      <p:bldP spid="368655" grpId="0"/>
      <p:bldP spid="368657" grpId="0"/>
      <p:bldP spid="368658" grpId="0"/>
      <p:bldP spid="368689" grpId="0"/>
      <p:bldP spid="368690" grpId="0"/>
      <p:bldP spid="368691" grpId="0"/>
      <p:bldP spid="368693" grpId="0"/>
      <p:bldP spid="368694" grpId="0"/>
      <p:bldP spid="368695" grpId="0"/>
      <p:bldP spid="36869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4608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79F72101-B74B-4A6A-8A26-638D7511FFD3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>
          <a:xfrm>
            <a:off x="377825" y="252413"/>
            <a:ext cx="3937000" cy="619125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rdt3.0 in action</a:t>
            </a:r>
            <a:endParaRPr lang="en-US">
              <a:ea typeface="ＭＳ Ｐゴシック" charset="0"/>
              <a:cs typeface="+mj-cs"/>
            </a:endParaRPr>
          </a:p>
        </p:txBody>
      </p:sp>
      <p:pic>
        <p:nvPicPr>
          <p:cNvPr id="46085" name="Picture 3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" y="768350"/>
            <a:ext cx="3382963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9670" name="Text Box 6"/>
          <p:cNvSpPr txBox="1">
            <a:spLocks noChangeArrowheads="1"/>
          </p:cNvSpPr>
          <p:nvPr/>
        </p:nvSpPr>
        <p:spPr bwMode="auto">
          <a:xfrm>
            <a:off x="2892425" y="2713038"/>
            <a:ext cx="1000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pkt1</a:t>
            </a:r>
          </a:p>
        </p:txBody>
      </p:sp>
      <p:sp>
        <p:nvSpPr>
          <p:cNvPr id="369673" name="Text Box 9"/>
          <p:cNvSpPr txBox="1">
            <a:spLocks noChangeArrowheads="1"/>
          </p:cNvSpPr>
          <p:nvPr/>
        </p:nvSpPr>
        <p:spPr bwMode="auto">
          <a:xfrm>
            <a:off x="2892425" y="2938463"/>
            <a:ext cx="1196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ack1</a:t>
            </a:r>
          </a:p>
        </p:txBody>
      </p:sp>
      <p:sp>
        <p:nvSpPr>
          <p:cNvPr id="369678" name="Text Box 14"/>
          <p:cNvSpPr txBox="1">
            <a:spLocks noChangeArrowheads="1"/>
          </p:cNvSpPr>
          <p:nvPr/>
        </p:nvSpPr>
        <p:spPr bwMode="auto">
          <a:xfrm>
            <a:off x="2873375" y="4129088"/>
            <a:ext cx="15684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(detect duplicate)</a:t>
            </a:r>
          </a:p>
        </p:txBody>
      </p:sp>
      <p:grpSp>
        <p:nvGrpSpPr>
          <p:cNvPr id="369687" name="Group 23"/>
          <p:cNvGrpSpPr>
            <a:grpSpLocks/>
          </p:cNvGrpSpPr>
          <p:nvPr/>
        </p:nvGrpSpPr>
        <p:grpSpPr bwMode="auto">
          <a:xfrm>
            <a:off x="1423988" y="2486025"/>
            <a:ext cx="1471612" cy="504825"/>
            <a:chOff x="855" y="1710"/>
            <a:chExt cx="927" cy="318"/>
          </a:xfrm>
        </p:grpSpPr>
        <p:sp>
          <p:nvSpPr>
            <p:cNvPr id="46199" name="Line 24"/>
            <p:cNvSpPr>
              <a:spLocks noChangeShapeType="1"/>
            </p:cNvSpPr>
            <p:nvPr/>
          </p:nvSpPr>
          <p:spPr bwMode="auto">
            <a:xfrm>
              <a:off x="855" y="1803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200" name="Text Box 25"/>
            <p:cNvSpPr txBox="1">
              <a:spLocks noChangeArrowheads="1"/>
            </p:cNvSpPr>
            <p:nvPr/>
          </p:nvSpPr>
          <p:spPr bwMode="auto">
            <a:xfrm>
              <a:off x="1094" y="1710"/>
              <a:ext cx="3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0099"/>
                  </a:solidFill>
                  <a:latin typeface="Arial" panose="020B0604020202020204" pitchFamily="34" charset="0"/>
                </a:rPr>
                <a:t>pkt1</a:t>
              </a:r>
            </a:p>
          </p:txBody>
        </p:sp>
      </p:grpSp>
      <p:sp>
        <p:nvSpPr>
          <p:cNvPr id="46090" name="Text Box 36"/>
          <p:cNvSpPr txBox="1">
            <a:spLocks noChangeArrowheads="1"/>
          </p:cNvSpPr>
          <p:nvPr/>
        </p:nvSpPr>
        <p:spPr bwMode="auto">
          <a:xfrm>
            <a:off x="436563" y="1104900"/>
            <a:ext cx="936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1" u="sng">
                <a:solidFill>
                  <a:srgbClr val="000099"/>
                </a:solidFill>
                <a:latin typeface="Tahoma" panose="020B0604030504040204" pitchFamily="34" charset="0"/>
              </a:rPr>
              <a:t>sender</a:t>
            </a:r>
          </a:p>
        </p:txBody>
      </p:sp>
      <p:sp>
        <p:nvSpPr>
          <p:cNvPr id="46091" name="Text Box 37"/>
          <p:cNvSpPr txBox="1">
            <a:spLocks noChangeArrowheads="1"/>
          </p:cNvSpPr>
          <p:nvPr/>
        </p:nvSpPr>
        <p:spPr bwMode="auto">
          <a:xfrm>
            <a:off x="2876550" y="1100138"/>
            <a:ext cx="1071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1" u="sng">
                <a:solidFill>
                  <a:srgbClr val="008000"/>
                </a:solidFill>
                <a:latin typeface="Tahoma" panose="020B0604030504040204" pitchFamily="34" charset="0"/>
              </a:rPr>
              <a:t>receiver</a:t>
            </a:r>
          </a:p>
        </p:txBody>
      </p:sp>
      <p:sp>
        <p:nvSpPr>
          <p:cNvPr id="369702" name="Text Box 38"/>
          <p:cNvSpPr txBox="1">
            <a:spLocks noChangeArrowheads="1"/>
          </p:cNvSpPr>
          <p:nvPr/>
        </p:nvSpPr>
        <p:spPr bwMode="auto">
          <a:xfrm>
            <a:off x="2889250" y="3860800"/>
            <a:ext cx="1000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pkt1</a:t>
            </a:r>
          </a:p>
        </p:txBody>
      </p:sp>
      <p:sp>
        <p:nvSpPr>
          <p:cNvPr id="369703" name="Text Box 39"/>
          <p:cNvSpPr txBox="1">
            <a:spLocks noChangeArrowheads="1"/>
          </p:cNvSpPr>
          <p:nvPr/>
        </p:nvSpPr>
        <p:spPr bwMode="auto">
          <a:xfrm>
            <a:off x="2886075" y="4857750"/>
            <a:ext cx="1000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pkt0</a:t>
            </a:r>
          </a:p>
        </p:txBody>
      </p:sp>
      <p:sp>
        <p:nvSpPr>
          <p:cNvPr id="369704" name="Text Box 40"/>
          <p:cNvSpPr txBox="1">
            <a:spLocks noChangeArrowheads="1"/>
          </p:cNvSpPr>
          <p:nvPr/>
        </p:nvSpPr>
        <p:spPr bwMode="auto">
          <a:xfrm>
            <a:off x="2882900" y="2038350"/>
            <a:ext cx="1196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ack0</a:t>
            </a:r>
          </a:p>
        </p:txBody>
      </p:sp>
      <p:sp>
        <p:nvSpPr>
          <p:cNvPr id="369705" name="Text Box 41"/>
          <p:cNvSpPr txBox="1">
            <a:spLocks noChangeArrowheads="1"/>
          </p:cNvSpPr>
          <p:nvPr/>
        </p:nvSpPr>
        <p:spPr bwMode="auto">
          <a:xfrm>
            <a:off x="2901950" y="4283075"/>
            <a:ext cx="1196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ack1</a:t>
            </a:r>
          </a:p>
        </p:txBody>
      </p:sp>
      <p:sp>
        <p:nvSpPr>
          <p:cNvPr id="369706" name="Text Box 42"/>
          <p:cNvSpPr txBox="1">
            <a:spLocks noChangeArrowheads="1"/>
          </p:cNvSpPr>
          <p:nvPr/>
        </p:nvSpPr>
        <p:spPr bwMode="auto">
          <a:xfrm>
            <a:off x="2879725" y="5053013"/>
            <a:ext cx="1196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ack0</a:t>
            </a:r>
          </a:p>
        </p:txBody>
      </p:sp>
      <p:sp>
        <p:nvSpPr>
          <p:cNvPr id="369707" name="Text Box 43"/>
          <p:cNvSpPr txBox="1">
            <a:spLocks noChangeArrowheads="1"/>
          </p:cNvSpPr>
          <p:nvPr/>
        </p:nvSpPr>
        <p:spPr bwMode="auto">
          <a:xfrm>
            <a:off x="365125" y="2287588"/>
            <a:ext cx="1022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ack0</a:t>
            </a:r>
          </a:p>
        </p:txBody>
      </p:sp>
      <p:sp>
        <p:nvSpPr>
          <p:cNvPr id="369708" name="Text Box 44"/>
          <p:cNvSpPr txBox="1">
            <a:spLocks noChangeArrowheads="1"/>
          </p:cNvSpPr>
          <p:nvPr/>
        </p:nvSpPr>
        <p:spPr bwMode="auto">
          <a:xfrm>
            <a:off x="209550" y="4659313"/>
            <a:ext cx="1174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pkt0</a:t>
            </a:r>
          </a:p>
        </p:txBody>
      </p:sp>
      <p:sp>
        <p:nvSpPr>
          <p:cNvPr id="369709" name="Text Box 45"/>
          <p:cNvSpPr txBox="1">
            <a:spLocks noChangeArrowheads="1"/>
          </p:cNvSpPr>
          <p:nvPr/>
        </p:nvSpPr>
        <p:spPr bwMode="auto">
          <a:xfrm>
            <a:off x="209550" y="2506663"/>
            <a:ext cx="1174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pkt1</a:t>
            </a:r>
          </a:p>
        </p:txBody>
      </p:sp>
      <p:sp>
        <p:nvSpPr>
          <p:cNvPr id="369710" name="Text Box 46"/>
          <p:cNvSpPr txBox="1">
            <a:spLocks noChangeArrowheads="1"/>
          </p:cNvSpPr>
          <p:nvPr/>
        </p:nvSpPr>
        <p:spPr bwMode="auto">
          <a:xfrm>
            <a:off x="354013" y="4419600"/>
            <a:ext cx="1022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ack1</a:t>
            </a:r>
          </a:p>
        </p:txBody>
      </p:sp>
      <p:sp>
        <p:nvSpPr>
          <p:cNvPr id="46101" name="Text Box 47"/>
          <p:cNvSpPr txBox="1">
            <a:spLocks noChangeArrowheads="1"/>
          </p:cNvSpPr>
          <p:nvPr/>
        </p:nvSpPr>
        <p:spPr bwMode="auto">
          <a:xfrm>
            <a:off x="198438" y="1544638"/>
            <a:ext cx="1174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pkt0</a:t>
            </a:r>
          </a:p>
        </p:txBody>
      </p:sp>
      <p:sp>
        <p:nvSpPr>
          <p:cNvPr id="369712" name="Text Box 48"/>
          <p:cNvSpPr txBox="1">
            <a:spLocks noChangeArrowheads="1"/>
          </p:cNvSpPr>
          <p:nvPr/>
        </p:nvSpPr>
        <p:spPr bwMode="auto">
          <a:xfrm>
            <a:off x="2874963" y="1827213"/>
            <a:ext cx="1000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pkt0</a:t>
            </a:r>
          </a:p>
        </p:txBody>
      </p:sp>
      <p:grpSp>
        <p:nvGrpSpPr>
          <p:cNvPr id="369713" name="Group 49"/>
          <p:cNvGrpSpPr>
            <a:grpSpLocks/>
          </p:cNvGrpSpPr>
          <p:nvPr/>
        </p:nvGrpSpPr>
        <p:grpSpPr bwMode="auto">
          <a:xfrm>
            <a:off x="1414463" y="1614488"/>
            <a:ext cx="1471612" cy="512762"/>
            <a:chOff x="850" y="1159"/>
            <a:chExt cx="927" cy="323"/>
          </a:xfrm>
        </p:grpSpPr>
        <p:sp>
          <p:nvSpPr>
            <p:cNvPr id="46197" name="Line 50"/>
            <p:cNvSpPr>
              <a:spLocks noChangeShapeType="1"/>
            </p:cNvSpPr>
            <p:nvPr/>
          </p:nvSpPr>
          <p:spPr bwMode="auto">
            <a:xfrm>
              <a:off x="850" y="1257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98" name="Text Box 51"/>
            <p:cNvSpPr txBox="1">
              <a:spLocks noChangeArrowheads="1"/>
            </p:cNvSpPr>
            <p:nvPr/>
          </p:nvSpPr>
          <p:spPr bwMode="auto">
            <a:xfrm>
              <a:off x="1100" y="1159"/>
              <a:ext cx="3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0099"/>
                  </a:solidFill>
                  <a:latin typeface="Arial" panose="020B0604020202020204" pitchFamily="34" charset="0"/>
                </a:rPr>
                <a:t>pkt0</a:t>
              </a:r>
            </a:p>
          </p:txBody>
        </p:sp>
      </p:grpSp>
      <p:grpSp>
        <p:nvGrpSpPr>
          <p:cNvPr id="369716" name="Group 52"/>
          <p:cNvGrpSpPr>
            <a:grpSpLocks/>
          </p:cNvGrpSpPr>
          <p:nvPr/>
        </p:nvGrpSpPr>
        <p:grpSpPr bwMode="auto">
          <a:xfrm>
            <a:off x="1408113" y="4629150"/>
            <a:ext cx="1471612" cy="487363"/>
            <a:chOff x="846" y="2253"/>
            <a:chExt cx="927" cy="307"/>
          </a:xfrm>
        </p:grpSpPr>
        <p:sp>
          <p:nvSpPr>
            <p:cNvPr id="46195" name="Line 53"/>
            <p:cNvSpPr>
              <a:spLocks noChangeShapeType="1"/>
            </p:cNvSpPr>
            <p:nvPr/>
          </p:nvSpPr>
          <p:spPr bwMode="auto">
            <a:xfrm>
              <a:off x="846" y="2335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96" name="Text Box 54"/>
            <p:cNvSpPr txBox="1">
              <a:spLocks noChangeArrowheads="1"/>
            </p:cNvSpPr>
            <p:nvPr/>
          </p:nvSpPr>
          <p:spPr bwMode="auto">
            <a:xfrm>
              <a:off x="1097" y="2253"/>
              <a:ext cx="3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0099"/>
                  </a:solidFill>
                  <a:latin typeface="Arial" panose="020B0604020202020204" pitchFamily="34" charset="0"/>
                </a:rPr>
                <a:t>pkt0</a:t>
              </a:r>
            </a:p>
          </p:txBody>
        </p:sp>
      </p:grpSp>
      <p:grpSp>
        <p:nvGrpSpPr>
          <p:cNvPr id="369719" name="Group 55"/>
          <p:cNvGrpSpPr>
            <a:grpSpLocks/>
          </p:cNvGrpSpPr>
          <p:nvPr/>
        </p:nvGrpSpPr>
        <p:grpSpPr bwMode="auto">
          <a:xfrm>
            <a:off x="1408113" y="4232275"/>
            <a:ext cx="1471612" cy="471488"/>
            <a:chOff x="846" y="2003"/>
            <a:chExt cx="927" cy="297"/>
          </a:xfrm>
        </p:grpSpPr>
        <p:sp>
          <p:nvSpPr>
            <p:cNvPr id="46193" name="Line 56"/>
            <p:cNvSpPr>
              <a:spLocks noChangeShapeType="1"/>
            </p:cNvSpPr>
            <p:nvPr/>
          </p:nvSpPr>
          <p:spPr bwMode="auto">
            <a:xfrm flipH="1">
              <a:off x="846" y="2075"/>
              <a:ext cx="927" cy="225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94" name="Text Box 57"/>
            <p:cNvSpPr txBox="1">
              <a:spLocks noChangeArrowheads="1"/>
            </p:cNvSpPr>
            <p:nvPr/>
          </p:nvSpPr>
          <p:spPr bwMode="auto">
            <a:xfrm>
              <a:off x="1092" y="2003"/>
              <a:ext cx="3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8000"/>
                  </a:solidFill>
                  <a:latin typeface="Arial" panose="020B0604020202020204" pitchFamily="34" charset="0"/>
                </a:rPr>
                <a:t>ack1</a:t>
              </a:r>
            </a:p>
          </p:txBody>
        </p:sp>
      </p:grpSp>
      <p:grpSp>
        <p:nvGrpSpPr>
          <p:cNvPr id="369722" name="Group 58"/>
          <p:cNvGrpSpPr>
            <a:grpSpLocks/>
          </p:cNvGrpSpPr>
          <p:nvPr/>
        </p:nvGrpSpPr>
        <p:grpSpPr bwMode="auto">
          <a:xfrm>
            <a:off x="1400175" y="2114550"/>
            <a:ext cx="1471613" cy="455613"/>
            <a:chOff x="841" y="1474"/>
            <a:chExt cx="927" cy="287"/>
          </a:xfrm>
        </p:grpSpPr>
        <p:sp>
          <p:nvSpPr>
            <p:cNvPr id="46191" name="Line 59"/>
            <p:cNvSpPr>
              <a:spLocks noChangeShapeType="1"/>
            </p:cNvSpPr>
            <p:nvPr/>
          </p:nvSpPr>
          <p:spPr bwMode="auto">
            <a:xfrm flipH="1">
              <a:off x="841" y="1536"/>
              <a:ext cx="927" cy="225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92" name="Text Box 60"/>
            <p:cNvSpPr txBox="1">
              <a:spLocks noChangeArrowheads="1"/>
            </p:cNvSpPr>
            <p:nvPr/>
          </p:nvSpPr>
          <p:spPr bwMode="auto">
            <a:xfrm>
              <a:off x="1089" y="1474"/>
              <a:ext cx="3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8000"/>
                  </a:solidFill>
                  <a:latin typeface="Arial" panose="020B0604020202020204" pitchFamily="34" charset="0"/>
                </a:rPr>
                <a:t>ack0</a:t>
              </a:r>
            </a:p>
          </p:txBody>
        </p:sp>
      </p:grpSp>
      <p:grpSp>
        <p:nvGrpSpPr>
          <p:cNvPr id="369725" name="Group 61"/>
          <p:cNvGrpSpPr>
            <a:grpSpLocks/>
          </p:cNvGrpSpPr>
          <p:nvPr/>
        </p:nvGrpSpPr>
        <p:grpSpPr bwMode="auto">
          <a:xfrm>
            <a:off x="1393825" y="5084763"/>
            <a:ext cx="1471613" cy="461962"/>
            <a:chOff x="837" y="2540"/>
            <a:chExt cx="927" cy="291"/>
          </a:xfrm>
        </p:grpSpPr>
        <p:sp>
          <p:nvSpPr>
            <p:cNvPr id="46189" name="Line 62"/>
            <p:cNvSpPr>
              <a:spLocks noChangeShapeType="1"/>
            </p:cNvSpPr>
            <p:nvPr/>
          </p:nvSpPr>
          <p:spPr bwMode="auto">
            <a:xfrm flipH="1">
              <a:off x="837" y="2606"/>
              <a:ext cx="927" cy="225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90" name="Text Box 63"/>
            <p:cNvSpPr txBox="1">
              <a:spLocks noChangeArrowheads="1"/>
            </p:cNvSpPr>
            <p:nvPr/>
          </p:nvSpPr>
          <p:spPr bwMode="auto">
            <a:xfrm>
              <a:off x="1086" y="2540"/>
              <a:ext cx="3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8000"/>
                  </a:solidFill>
                  <a:latin typeface="Arial" panose="020B0604020202020204" pitchFamily="34" charset="0"/>
                </a:rPr>
                <a:t>ack0</a:t>
              </a:r>
            </a:p>
          </p:txBody>
        </p:sp>
      </p:grpSp>
      <p:sp>
        <p:nvSpPr>
          <p:cNvPr id="46108" name="Text Box 64"/>
          <p:cNvSpPr txBox="1">
            <a:spLocks noChangeArrowheads="1"/>
          </p:cNvSpPr>
          <p:nvPr/>
        </p:nvSpPr>
        <p:spPr bwMode="auto">
          <a:xfrm>
            <a:off x="1192213" y="5797550"/>
            <a:ext cx="1393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(c) ACK loss</a:t>
            </a:r>
          </a:p>
        </p:txBody>
      </p:sp>
      <p:grpSp>
        <p:nvGrpSpPr>
          <p:cNvPr id="369745" name="Group 81"/>
          <p:cNvGrpSpPr>
            <a:grpSpLocks/>
          </p:cNvGrpSpPr>
          <p:nvPr/>
        </p:nvGrpSpPr>
        <p:grpSpPr bwMode="auto">
          <a:xfrm>
            <a:off x="1679575" y="2886075"/>
            <a:ext cx="1212850" cy="719138"/>
            <a:chOff x="1324" y="1931"/>
            <a:chExt cx="764" cy="453"/>
          </a:xfrm>
        </p:grpSpPr>
        <p:sp>
          <p:nvSpPr>
            <p:cNvPr id="46185" name="Line 27"/>
            <p:cNvSpPr>
              <a:spLocks noChangeShapeType="1"/>
            </p:cNvSpPr>
            <p:nvPr/>
          </p:nvSpPr>
          <p:spPr bwMode="auto">
            <a:xfrm flipH="1">
              <a:off x="1514" y="2031"/>
              <a:ext cx="574" cy="132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86" name="Text Box 28"/>
            <p:cNvSpPr txBox="1">
              <a:spLocks noChangeArrowheads="1"/>
            </p:cNvSpPr>
            <p:nvPr/>
          </p:nvSpPr>
          <p:spPr bwMode="auto">
            <a:xfrm>
              <a:off x="1456" y="1931"/>
              <a:ext cx="3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8000"/>
                  </a:solidFill>
                  <a:latin typeface="Arial" panose="020B0604020202020204" pitchFamily="34" charset="0"/>
                </a:rPr>
                <a:t>ack1</a:t>
              </a:r>
            </a:p>
          </p:txBody>
        </p:sp>
        <p:sp>
          <p:nvSpPr>
            <p:cNvPr id="46187" name="Text Box 68"/>
            <p:cNvSpPr txBox="1">
              <a:spLocks noChangeArrowheads="1"/>
            </p:cNvSpPr>
            <p:nvPr/>
          </p:nvSpPr>
          <p:spPr bwMode="auto">
            <a:xfrm>
              <a:off x="1383" y="2040"/>
              <a:ext cx="21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FF0000"/>
                  </a:solidFill>
                  <a:latin typeface="Tahoma" panose="020B0604030504040204" pitchFamily="34" charset="0"/>
                </a:rPr>
                <a:t>X</a:t>
              </a:r>
            </a:p>
          </p:txBody>
        </p:sp>
        <p:sp>
          <p:nvSpPr>
            <p:cNvPr id="46188" name="Text Box 69"/>
            <p:cNvSpPr txBox="1">
              <a:spLocks noChangeArrowheads="1"/>
            </p:cNvSpPr>
            <p:nvPr/>
          </p:nvSpPr>
          <p:spPr bwMode="auto">
            <a:xfrm>
              <a:off x="1324" y="2172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i="1">
                  <a:solidFill>
                    <a:srgbClr val="FF0000"/>
                  </a:solidFill>
                  <a:latin typeface="Tahoma" panose="020B0604030504040204" pitchFamily="34" charset="0"/>
                </a:rPr>
                <a:t>loss</a:t>
              </a:r>
            </a:p>
          </p:txBody>
        </p:sp>
      </p:grpSp>
      <p:grpSp>
        <p:nvGrpSpPr>
          <p:cNvPr id="369734" name="Group 70"/>
          <p:cNvGrpSpPr>
            <a:grpSpLocks/>
          </p:cNvGrpSpPr>
          <p:nvPr/>
        </p:nvGrpSpPr>
        <p:grpSpPr bwMode="auto">
          <a:xfrm>
            <a:off x="1303338" y="2792413"/>
            <a:ext cx="122237" cy="1033462"/>
            <a:chOff x="3651" y="1878"/>
            <a:chExt cx="78" cy="963"/>
          </a:xfrm>
        </p:grpSpPr>
        <p:sp>
          <p:nvSpPr>
            <p:cNvPr id="46182" name="Line 71"/>
            <p:cNvSpPr>
              <a:spLocks noChangeShapeType="1"/>
            </p:cNvSpPr>
            <p:nvPr/>
          </p:nvSpPr>
          <p:spPr bwMode="auto">
            <a:xfrm>
              <a:off x="3729" y="1879"/>
              <a:ext cx="0" cy="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83" name="Line 72"/>
            <p:cNvSpPr>
              <a:spLocks noChangeShapeType="1"/>
            </p:cNvSpPr>
            <p:nvPr/>
          </p:nvSpPr>
          <p:spPr bwMode="auto">
            <a:xfrm flipH="1">
              <a:off x="3651" y="1878"/>
              <a:ext cx="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84" name="Line 73"/>
            <p:cNvSpPr>
              <a:spLocks noChangeShapeType="1"/>
            </p:cNvSpPr>
            <p:nvPr/>
          </p:nvSpPr>
          <p:spPr bwMode="auto">
            <a:xfrm flipH="1">
              <a:off x="3651" y="2841"/>
              <a:ext cx="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69738" name="Group 74"/>
          <p:cNvGrpSpPr>
            <a:grpSpLocks/>
          </p:cNvGrpSpPr>
          <p:nvPr/>
        </p:nvGrpSpPr>
        <p:grpSpPr bwMode="auto">
          <a:xfrm>
            <a:off x="1431925" y="3781425"/>
            <a:ext cx="1471613" cy="504825"/>
            <a:chOff x="855" y="1710"/>
            <a:chExt cx="927" cy="318"/>
          </a:xfrm>
        </p:grpSpPr>
        <p:sp>
          <p:nvSpPr>
            <p:cNvPr id="46180" name="Line 75"/>
            <p:cNvSpPr>
              <a:spLocks noChangeShapeType="1"/>
            </p:cNvSpPr>
            <p:nvPr/>
          </p:nvSpPr>
          <p:spPr bwMode="auto">
            <a:xfrm>
              <a:off x="855" y="1803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81" name="Text Box 76"/>
            <p:cNvSpPr txBox="1">
              <a:spLocks noChangeArrowheads="1"/>
            </p:cNvSpPr>
            <p:nvPr/>
          </p:nvSpPr>
          <p:spPr bwMode="auto">
            <a:xfrm>
              <a:off x="1094" y="1710"/>
              <a:ext cx="3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0099"/>
                  </a:solidFill>
                  <a:latin typeface="Arial" panose="020B0604020202020204" pitchFamily="34" charset="0"/>
                </a:rPr>
                <a:t>pkt1</a:t>
              </a:r>
            </a:p>
          </p:txBody>
        </p:sp>
      </p:grpSp>
      <p:grpSp>
        <p:nvGrpSpPr>
          <p:cNvPr id="369741" name="Group 77"/>
          <p:cNvGrpSpPr>
            <a:grpSpLocks/>
          </p:cNvGrpSpPr>
          <p:nvPr/>
        </p:nvGrpSpPr>
        <p:grpSpPr bwMode="auto">
          <a:xfrm>
            <a:off x="0" y="3405188"/>
            <a:ext cx="1377950" cy="731837"/>
            <a:chOff x="2802" y="2348"/>
            <a:chExt cx="868" cy="461"/>
          </a:xfrm>
        </p:grpSpPr>
        <p:pic>
          <p:nvPicPr>
            <p:cNvPr id="46178" name="Picture 78" descr="alarm_clock_ringi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46" y="2348"/>
              <a:ext cx="275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6179" name="Text Box 79"/>
            <p:cNvSpPr txBox="1">
              <a:spLocks noChangeArrowheads="1"/>
            </p:cNvSpPr>
            <p:nvPr/>
          </p:nvSpPr>
          <p:spPr bwMode="auto">
            <a:xfrm>
              <a:off x="2802" y="2491"/>
              <a:ext cx="868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r">
                <a:lnSpc>
                  <a:spcPct val="7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solidFill>
                    <a:srgbClr val="FF0000"/>
                  </a:solidFill>
                  <a:latin typeface="Tahoma" panose="020B0604030504040204" pitchFamily="34" charset="0"/>
                </a:rPr>
                <a:t>timeout</a:t>
              </a:r>
            </a:p>
            <a:p>
              <a:pPr algn="r">
                <a:lnSpc>
                  <a:spcPct val="7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resend pkt1</a:t>
              </a:r>
            </a:p>
          </p:txBody>
        </p:sp>
      </p:grpSp>
      <p:sp>
        <p:nvSpPr>
          <p:cNvPr id="369746" name="Text Box 82"/>
          <p:cNvSpPr txBox="1">
            <a:spLocks noChangeArrowheads="1"/>
          </p:cNvSpPr>
          <p:nvPr/>
        </p:nvSpPr>
        <p:spPr bwMode="auto">
          <a:xfrm>
            <a:off x="7594600" y="2374900"/>
            <a:ext cx="1000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pkt1</a:t>
            </a:r>
          </a:p>
        </p:txBody>
      </p:sp>
      <p:sp>
        <p:nvSpPr>
          <p:cNvPr id="369747" name="Text Box 83"/>
          <p:cNvSpPr txBox="1">
            <a:spLocks noChangeArrowheads="1"/>
          </p:cNvSpPr>
          <p:nvPr/>
        </p:nvSpPr>
        <p:spPr bwMode="auto">
          <a:xfrm>
            <a:off x="7594600" y="2600325"/>
            <a:ext cx="1196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ack1</a:t>
            </a:r>
          </a:p>
        </p:txBody>
      </p:sp>
      <p:sp>
        <p:nvSpPr>
          <p:cNvPr id="369748" name="Text Box 84"/>
          <p:cNvSpPr txBox="1">
            <a:spLocks noChangeArrowheads="1"/>
          </p:cNvSpPr>
          <p:nvPr/>
        </p:nvSpPr>
        <p:spPr bwMode="auto">
          <a:xfrm>
            <a:off x="7556500" y="3810000"/>
            <a:ext cx="15684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(detect duplicate)</a:t>
            </a:r>
          </a:p>
        </p:txBody>
      </p:sp>
      <p:grpSp>
        <p:nvGrpSpPr>
          <p:cNvPr id="369749" name="Group 85"/>
          <p:cNvGrpSpPr>
            <a:grpSpLocks/>
          </p:cNvGrpSpPr>
          <p:nvPr/>
        </p:nvGrpSpPr>
        <p:grpSpPr bwMode="auto">
          <a:xfrm>
            <a:off x="6126163" y="2147888"/>
            <a:ext cx="1471612" cy="504825"/>
            <a:chOff x="855" y="1710"/>
            <a:chExt cx="927" cy="318"/>
          </a:xfrm>
        </p:grpSpPr>
        <p:sp>
          <p:nvSpPr>
            <p:cNvPr id="46176" name="Line 86"/>
            <p:cNvSpPr>
              <a:spLocks noChangeShapeType="1"/>
            </p:cNvSpPr>
            <p:nvPr/>
          </p:nvSpPr>
          <p:spPr bwMode="auto">
            <a:xfrm>
              <a:off x="855" y="1803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77" name="Text Box 87"/>
            <p:cNvSpPr txBox="1">
              <a:spLocks noChangeArrowheads="1"/>
            </p:cNvSpPr>
            <p:nvPr/>
          </p:nvSpPr>
          <p:spPr bwMode="auto">
            <a:xfrm>
              <a:off x="1094" y="1710"/>
              <a:ext cx="3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0099"/>
                  </a:solidFill>
                  <a:latin typeface="Arial" panose="020B0604020202020204" pitchFamily="34" charset="0"/>
                </a:rPr>
                <a:t>pkt1</a:t>
              </a:r>
            </a:p>
          </p:txBody>
        </p:sp>
      </p:grpSp>
      <p:sp>
        <p:nvSpPr>
          <p:cNvPr id="46117" name="Text Box 88"/>
          <p:cNvSpPr txBox="1">
            <a:spLocks noChangeArrowheads="1"/>
          </p:cNvSpPr>
          <p:nvPr/>
        </p:nvSpPr>
        <p:spPr bwMode="auto">
          <a:xfrm>
            <a:off x="5138738" y="766763"/>
            <a:ext cx="936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1" u="sng">
                <a:solidFill>
                  <a:srgbClr val="000099"/>
                </a:solidFill>
                <a:latin typeface="Tahoma" panose="020B0604030504040204" pitchFamily="34" charset="0"/>
              </a:rPr>
              <a:t>sender</a:t>
            </a:r>
          </a:p>
        </p:txBody>
      </p:sp>
      <p:sp>
        <p:nvSpPr>
          <p:cNvPr id="46118" name="Text Box 89"/>
          <p:cNvSpPr txBox="1">
            <a:spLocks noChangeArrowheads="1"/>
          </p:cNvSpPr>
          <p:nvPr/>
        </p:nvSpPr>
        <p:spPr bwMode="auto">
          <a:xfrm>
            <a:off x="7578725" y="762000"/>
            <a:ext cx="1071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1" u="sng">
                <a:solidFill>
                  <a:srgbClr val="008000"/>
                </a:solidFill>
                <a:latin typeface="Tahoma" panose="020B0604030504040204" pitchFamily="34" charset="0"/>
              </a:rPr>
              <a:t>receiver</a:t>
            </a:r>
          </a:p>
        </p:txBody>
      </p:sp>
      <p:sp>
        <p:nvSpPr>
          <p:cNvPr id="369754" name="Text Box 90"/>
          <p:cNvSpPr txBox="1">
            <a:spLocks noChangeArrowheads="1"/>
          </p:cNvSpPr>
          <p:nvPr/>
        </p:nvSpPr>
        <p:spPr bwMode="auto">
          <a:xfrm>
            <a:off x="7572375" y="3541713"/>
            <a:ext cx="1000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pkt1</a:t>
            </a:r>
          </a:p>
        </p:txBody>
      </p:sp>
      <p:sp>
        <p:nvSpPr>
          <p:cNvPr id="369756" name="Text Box 92"/>
          <p:cNvSpPr txBox="1">
            <a:spLocks noChangeArrowheads="1"/>
          </p:cNvSpPr>
          <p:nvPr/>
        </p:nvSpPr>
        <p:spPr bwMode="auto">
          <a:xfrm>
            <a:off x="7585075" y="1700213"/>
            <a:ext cx="1196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ack0</a:t>
            </a:r>
          </a:p>
        </p:txBody>
      </p:sp>
      <p:sp>
        <p:nvSpPr>
          <p:cNvPr id="369759" name="Text Box 95"/>
          <p:cNvSpPr txBox="1">
            <a:spLocks noChangeArrowheads="1"/>
          </p:cNvSpPr>
          <p:nvPr/>
        </p:nvSpPr>
        <p:spPr bwMode="auto">
          <a:xfrm>
            <a:off x="5067300" y="1949450"/>
            <a:ext cx="1022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ack0</a:t>
            </a:r>
          </a:p>
        </p:txBody>
      </p:sp>
      <p:sp>
        <p:nvSpPr>
          <p:cNvPr id="369761" name="Text Box 97"/>
          <p:cNvSpPr txBox="1">
            <a:spLocks noChangeArrowheads="1"/>
          </p:cNvSpPr>
          <p:nvPr/>
        </p:nvSpPr>
        <p:spPr bwMode="auto">
          <a:xfrm>
            <a:off x="4911725" y="2168525"/>
            <a:ext cx="1174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pkt1</a:t>
            </a:r>
          </a:p>
        </p:txBody>
      </p:sp>
      <p:sp>
        <p:nvSpPr>
          <p:cNvPr id="46123" name="Text Box 99"/>
          <p:cNvSpPr txBox="1">
            <a:spLocks noChangeArrowheads="1"/>
          </p:cNvSpPr>
          <p:nvPr/>
        </p:nvSpPr>
        <p:spPr bwMode="auto">
          <a:xfrm>
            <a:off x="4900613" y="1206500"/>
            <a:ext cx="1174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pkt0</a:t>
            </a:r>
          </a:p>
        </p:txBody>
      </p:sp>
      <p:sp>
        <p:nvSpPr>
          <p:cNvPr id="369764" name="Text Box 100"/>
          <p:cNvSpPr txBox="1">
            <a:spLocks noChangeArrowheads="1"/>
          </p:cNvSpPr>
          <p:nvPr/>
        </p:nvSpPr>
        <p:spPr bwMode="auto">
          <a:xfrm>
            <a:off x="7577138" y="1489075"/>
            <a:ext cx="1000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pkt0</a:t>
            </a:r>
          </a:p>
        </p:txBody>
      </p:sp>
      <p:grpSp>
        <p:nvGrpSpPr>
          <p:cNvPr id="369765" name="Group 101"/>
          <p:cNvGrpSpPr>
            <a:grpSpLocks/>
          </p:cNvGrpSpPr>
          <p:nvPr/>
        </p:nvGrpSpPr>
        <p:grpSpPr bwMode="auto">
          <a:xfrm>
            <a:off x="6116638" y="1276350"/>
            <a:ext cx="1471612" cy="512763"/>
            <a:chOff x="850" y="1159"/>
            <a:chExt cx="927" cy="323"/>
          </a:xfrm>
        </p:grpSpPr>
        <p:sp>
          <p:nvSpPr>
            <p:cNvPr id="46174" name="Line 102"/>
            <p:cNvSpPr>
              <a:spLocks noChangeShapeType="1"/>
            </p:cNvSpPr>
            <p:nvPr/>
          </p:nvSpPr>
          <p:spPr bwMode="auto">
            <a:xfrm>
              <a:off x="850" y="1257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75" name="Text Box 103"/>
            <p:cNvSpPr txBox="1">
              <a:spLocks noChangeArrowheads="1"/>
            </p:cNvSpPr>
            <p:nvPr/>
          </p:nvSpPr>
          <p:spPr bwMode="auto">
            <a:xfrm>
              <a:off x="1100" y="1159"/>
              <a:ext cx="3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0099"/>
                  </a:solidFill>
                  <a:latin typeface="Arial" panose="020B0604020202020204" pitchFamily="34" charset="0"/>
                </a:rPr>
                <a:t>pkt0</a:t>
              </a:r>
            </a:p>
          </p:txBody>
        </p:sp>
      </p:grpSp>
      <p:grpSp>
        <p:nvGrpSpPr>
          <p:cNvPr id="369774" name="Group 110"/>
          <p:cNvGrpSpPr>
            <a:grpSpLocks/>
          </p:cNvGrpSpPr>
          <p:nvPr/>
        </p:nvGrpSpPr>
        <p:grpSpPr bwMode="auto">
          <a:xfrm>
            <a:off x="6102350" y="1776413"/>
            <a:ext cx="1471613" cy="455612"/>
            <a:chOff x="841" y="1474"/>
            <a:chExt cx="927" cy="287"/>
          </a:xfrm>
        </p:grpSpPr>
        <p:sp>
          <p:nvSpPr>
            <p:cNvPr id="46172" name="Line 111"/>
            <p:cNvSpPr>
              <a:spLocks noChangeShapeType="1"/>
            </p:cNvSpPr>
            <p:nvPr/>
          </p:nvSpPr>
          <p:spPr bwMode="auto">
            <a:xfrm flipH="1">
              <a:off x="841" y="1536"/>
              <a:ext cx="927" cy="225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73" name="Text Box 112"/>
            <p:cNvSpPr txBox="1">
              <a:spLocks noChangeArrowheads="1"/>
            </p:cNvSpPr>
            <p:nvPr/>
          </p:nvSpPr>
          <p:spPr bwMode="auto">
            <a:xfrm>
              <a:off x="1089" y="1474"/>
              <a:ext cx="3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8000"/>
                  </a:solidFill>
                  <a:latin typeface="Arial" panose="020B0604020202020204" pitchFamily="34" charset="0"/>
                </a:rPr>
                <a:t>ack0</a:t>
              </a:r>
            </a:p>
          </p:txBody>
        </p:sp>
      </p:grpSp>
      <p:sp>
        <p:nvSpPr>
          <p:cNvPr id="46127" name="Text Box 116"/>
          <p:cNvSpPr txBox="1">
            <a:spLocks noChangeArrowheads="1"/>
          </p:cNvSpPr>
          <p:nvPr/>
        </p:nvSpPr>
        <p:spPr bwMode="auto">
          <a:xfrm>
            <a:off x="4757738" y="5764213"/>
            <a:ext cx="3867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(d) premature timeout/ delayed ACK</a:t>
            </a:r>
          </a:p>
        </p:txBody>
      </p:sp>
      <p:grpSp>
        <p:nvGrpSpPr>
          <p:cNvPr id="369786" name="Group 122"/>
          <p:cNvGrpSpPr>
            <a:grpSpLocks/>
          </p:cNvGrpSpPr>
          <p:nvPr/>
        </p:nvGrpSpPr>
        <p:grpSpPr bwMode="auto">
          <a:xfrm>
            <a:off x="6005513" y="2454275"/>
            <a:ext cx="122237" cy="1033463"/>
            <a:chOff x="3651" y="1878"/>
            <a:chExt cx="78" cy="963"/>
          </a:xfrm>
        </p:grpSpPr>
        <p:sp>
          <p:nvSpPr>
            <p:cNvPr id="46169" name="Line 123"/>
            <p:cNvSpPr>
              <a:spLocks noChangeShapeType="1"/>
            </p:cNvSpPr>
            <p:nvPr/>
          </p:nvSpPr>
          <p:spPr bwMode="auto">
            <a:xfrm>
              <a:off x="3729" y="1879"/>
              <a:ext cx="0" cy="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70" name="Line 124"/>
            <p:cNvSpPr>
              <a:spLocks noChangeShapeType="1"/>
            </p:cNvSpPr>
            <p:nvPr/>
          </p:nvSpPr>
          <p:spPr bwMode="auto">
            <a:xfrm flipH="1">
              <a:off x="3651" y="1878"/>
              <a:ext cx="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71" name="Line 125"/>
            <p:cNvSpPr>
              <a:spLocks noChangeShapeType="1"/>
            </p:cNvSpPr>
            <p:nvPr/>
          </p:nvSpPr>
          <p:spPr bwMode="auto">
            <a:xfrm flipH="1">
              <a:off x="3651" y="2841"/>
              <a:ext cx="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69790" name="Group 126"/>
          <p:cNvGrpSpPr>
            <a:grpSpLocks/>
          </p:cNvGrpSpPr>
          <p:nvPr/>
        </p:nvGrpSpPr>
        <p:grpSpPr bwMode="auto">
          <a:xfrm>
            <a:off x="6134100" y="3443288"/>
            <a:ext cx="1471613" cy="504825"/>
            <a:chOff x="855" y="1710"/>
            <a:chExt cx="927" cy="318"/>
          </a:xfrm>
        </p:grpSpPr>
        <p:sp>
          <p:nvSpPr>
            <p:cNvPr id="46167" name="Line 127"/>
            <p:cNvSpPr>
              <a:spLocks noChangeShapeType="1"/>
            </p:cNvSpPr>
            <p:nvPr/>
          </p:nvSpPr>
          <p:spPr bwMode="auto">
            <a:xfrm>
              <a:off x="855" y="1803"/>
              <a:ext cx="927" cy="22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68" name="Text Box 128"/>
            <p:cNvSpPr txBox="1">
              <a:spLocks noChangeArrowheads="1"/>
            </p:cNvSpPr>
            <p:nvPr/>
          </p:nvSpPr>
          <p:spPr bwMode="auto">
            <a:xfrm>
              <a:off x="1094" y="1710"/>
              <a:ext cx="3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0099"/>
                  </a:solidFill>
                  <a:latin typeface="Arial" panose="020B0604020202020204" pitchFamily="34" charset="0"/>
                </a:rPr>
                <a:t>pkt1</a:t>
              </a:r>
            </a:p>
          </p:txBody>
        </p:sp>
      </p:grpSp>
      <p:grpSp>
        <p:nvGrpSpPr>
          <p:cNvPr id="369793" name="Group 129"/>
          <p:cNvGrpSpPr>
            <a:grpSpLocks/>
          </p:cNvGrpSpPr>
          <p:nvPr/>
        </p:nvGrpSpPr>
        <p:grpSpPr bwMode="auto">
          <a:xfrm>
            <a:off x="4702175" y="3067050"/>
            <a:ext cx="1377950" cy="731838"/>
            <a:chOff x="2802" y="2348"/>
            <a:chExt cx="868" cy="461"/>
          </a:xfrm>
        </p:grpSpPr>
        <p:pic>
          <p:nvPicPr>
            <p:cNvPr id="46165" name="Picture 130" descr="alarm_clock_ringi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46" y="2348"/>
              <a:ext cx="275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6166" name="Text Box 131"/>
            <p:cNvSpPr txBox="1">
              <a:spLocks noChangeArrowheads="1"/>
            </p:cNvSpPr>
            <p:nvPr/>
          </p:nvSpPr>
          <p:spPr bwMode="auto">
            <a:xfrm>
              <a:off x="2802" y="2491"/>
              <a:ext cx="868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r">
                <a:lnSpc>
                  <a:spcPct val="7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solidFill>
                    <a:srgbClr val="FF0000"/>
                  </a:solidFill>
                  <a:latin typeface="Tahoma" panose="020B0604030504040204" pitchFamily="34" charset="0"/>
                </a:rPr>
                <a:t>timeout</a:t>
              </a:r>
            </a:p>
            <a:p>
              <a:pPr algn="r">
                <a:lnSpc>
                  <a:spcPct val="7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resend pkt1</a:t>
              </a:r>
            </a:p>
          </p:txBody>
        </p:sp>
      </p:grpSp>
      <p:grpSp>
        <p:nvGrpSpPr>
          <p:cNvPr id="369797" name="Group 133"/>
          <p:cNvGrpSpPr>
            <a:grpSpLocks/>
          </p:cNvGrpSpPr>
          <p:nvPr/>
        </p:nvGrpSpPr>
        <p:grpSpPr bwMode="auto">
          <a:xfrm>
            <a:off x="6523038" y="2706688"/>
            <a:ext cx="1071562" cy="752475"/>
            <a:chOff x="4081" y="1705"/>
            <a:chExt cx="703" cy="453"/>
          </a:xfrm>
        </p:grpSpPr>
        <p:sp>
          <p:nvSpPr>
            <p:cNvPr id="46162" name="Line 118"/>
            <p:cNvSpPr>
              <a:spLocks noChangeShapeType="1"/>
            </p:cNvSpPr>
            <p:nvPr/>
          </p:nvSpPr>
          <p:spPr bwMode="auto">
            <a:xfrm flipH="1">
              <a:off x="4343" y="1705"/>
              <a:ext cx="441" cy="329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63" name="Text Box 119"/>
            <p:cNvSpPr txBox="1">
              <a:spLocks noChangeArrowheads="1"/>
            </p:cNvSpPr>
            <p:nvPr/>
          </p:nvSpPr>
          <p:spPr bwMode="auto">
            <a:xfrm>
              <a:off x="4081" y="1794"/>
              <a:ext cx="435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8000"/>
                  </a:solidFill>
                  <a:latin typeface="Arial" panose="020B0604020202020204" pitchFamily="34" charset="0"/>
                </a:rPr>
                <a:t>ack1</a:t>
              </a:r>
            </a:p>
          </p:txBody>
        </p:sp>
        <p:sp>
          <p:nvSpPr>
            <p:cNvPr id="46164" name="Line 132"/>
            <p:cNvSpPr>
              <a:spLocks noChangeShapeType="1"/>
            </p:cNvSpPr>
            <p:nvPr/>
          </p:nvSpPr>
          <p:spPr bwMode="auto">
            <a:xfrm flipH="1">
              <a:off x="4186" y="2047"/>
              <a:ext cx="146" cy="11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69800" name="Line 136"/>
          <p:cNvSpPr>
            <a:spLocks noChangeShapeType="1"/>
          </p:cNvSpPr>
          <p:nvPr/>
        </p:nvSpPr>
        <p:spPr bwMode="auto">
          <a:xfrm flipH="1">
            <a:off x="6024563" y="3251200"/>
            <a:ext cx="909637" cy="73977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69817" name="Group 153"/>
          <p:cNvGrpSpPr>
            <a:grpSpLocks/>
          </p:cNvGrpSpPr>
          <p:nvPr/>
        </p:nvGrpSpPr>
        <p:grpSpPr bwMode="auto">
          <a:xfrm>
            <a:off x="4892675" y="3738563"/>
            <a:ext cx="4227513" cy="1752600"/>
            <a:chOff x="3082" y="2355"/>
            <a:chExt cx="2663" cy="1104"/>
          </a:xfrm>
        </p:grpSpPr>
        <p:sp>
          <p:nvSpPr>
            <p:cNvPr id="46134" name="Text Box 93"/>
            <p:cNvSpPr txBox="1">
              <a:spLocks noChangeArrowheads="1"/>
            </p:cNvSpPr>
            <p:nvPr/>
          </p:nvSpPr>
          <p:spPr bwMode="auto">
            <a:xfrm>
              <a:off x="4790" y="2491"/>
              <a:ext cx="75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send ack1</a:t>
              </a:r>
            </a:p>
          </p:txBody>
        </p:sp>
        <p:sp>
          <p:nvSpPr>
            <p:cNvPr id="46135" name="Text Box 96"/>
            <p:cNvSpPr txBox="1">
              <a:spLocks noChangeArrowheads="1"/>
            </p:cNvSpPr>
            <p:nvPr/>
          </p:nvSpPr>
          <p:spPr bwMode="auto">
            <a:xfrm>
              <a:off x="3082" y="2842"/>
              <a:ext cx="7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send pkt0</a:t>
              </a:r>
            </a:p>
          </p:txBody>
        </p:sp>
        <p:sp>
          <p:nvSpPr>
            <p:cNvPr id="46136" name="Text Box 98"/>
            <p:cNvSpPr txBox="1">
              <a:spLocks noChangeArrowheads="1"/>
            </p:cNvSpPr>
            <p:nvPr/>
          </p:nvSpPr>
          <p:spPr bwMode="auto">
            <a:xfrm>
              <a:off x="3155" y="2703"/>
              <a:ext cx="64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rcv ack1</a:t>
              </a:r>
            </a:p>
          </p:txBody>
        </p:sp>
        <p:grpSp>
          <p:nvGrpSpPr>
            <p:cNvPr id="46137" name="Group 148"/>
            <p:cNvGrpSpPr>
              <a:grpSpLocks/>
            </p:cNvGrpSpPr>
            <p:nvPr/>
          </p:nvGrpSpPr>
          <p:grpSpPr bwMode="auto">
            <a:xfrm>
              <a:off x="3843" y="2895"/>
              <a:ext cx="927" cy="247"/>
              <a:chOff x="3849" y="2883"/>
              <a:chExt cx="927" cy="247"/>
            </a:xfrm>
          </p:grpSpPr>
          <p:sp>
            <p:nvSpPr>
              <p:cNvPr id="46160" name="Line 105"/>
              <p:cNvSpPr>
                <a:spLocks noChangeShapeType="1"/>
              </p:cNvSpPr>
              <p:nvPr/>
            </p:nvSpPr>
            <p:spPr bwMode="auto">
              <a:xfrm>
                <a:off x="3849" y="2905"/>
                <a:ext cx="927" cy="225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61" name="Text Box 106"/>
              <p:cNvSpPr txBox="1">
                <a:spLocks noChangeArrowheads="1"/>
              </p:cNvSpPr>
              <p:nvPr/>
            </p:nvSpPr>
            <p:spPr bwMode="auto">
              <a:xfrm>
                <a:off x="4334" y="2883"/>
                <a:ext cx="35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solidFill>
                      <a:srgbClr val="000099"/>
                    </a:solidFill>
                    <a:latin typeface="Arial" panose="020B0604020202020204" pitchFamily="34" charset="0"/>
                  </a:rPr>
                  <a:t>pkt0</a:t>
                </a:r>
              </a:p>
            </p:txBody>
          </p:sp>
        </p:grpSp>
        <p:grpSp>
          <p:nvGrpSpPr>
            <p:cNvPr id="46138" name="Group 150"/>
            <p:cNvGrpSpPr>
              <a:grpSpLocks/>
            </p:cNvGrpSpPr>
            <p:nvPr/>
          </p:nvGrpSpPr>
          <p:grpSpPr bwMode="auto">
            <a:xfrm>
              <a:off x="3873" y="2603"/>
              <a:ext cx="927" cy="261"/>
              <a:chOff x="2229" y="3431"/>
              <a:chExt cx="927" cy="261"/>
            </a:xfrm>
          </p:grpSpPr>
          <p:sp>
            <p:nvSpPr>
              <p:cNvPr id="46158" name="Line 108"/>
              <p:cNvSpPr>
                <a:spLocks noChangeShapeType="1"/>
              </p:cNvSpPr>
              <p:nvPr/>
            </p:nvSpPr>
            <p:spPr bwMode="auto">
              <a:xfrm flipH="1">
                <a:off x="2229" y="3467"/>
                <a:ext cx="927" cy="225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59" name="Text Box 109"/>
              <p:cNvSpPr txBox="1">
                <a:spLocks noChangeArrowheads="1"/>
              </p:cNvSpPr>
              <p:nvPr/>
            </p:nvSpPr>
            <p:spPr bwMode="auto">
              <a:xfrm>
                <a:off x="2283" y="3431"/>
                <a:ext cx="38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solidFill>
                      <a:srgbClr val="008000"/>
                    </a:solidFill>
                    <a:latin typeface="Arial" panose="020B0604020202020204" pitchFamily="34" charset="0"/>
                  </a:rPr>
                  <a:t>ack1</a:t>
                </a:r>
              </a:p>
            </p:txBody>
          </p:sp>
        </p:grpSp>
        <p:grpSp>
          <p:nvGrpSpPr>
            <p:cNvPr id="46139" name="Group 113"/>
            <p:cNvGrpSpPr>
              <a:grpSpLocks/>
            </p:cNvGrpSpPr>
            <p:nvPr/>
          </p:nvGrpSpPr>
          <p:grpSpPr bwMode="auto">
            <a:xfrm>
              <a:off x="3840" y="3110"/>
              <a:ext cx="927" cy="291"/>
              <a:chOff x="837" y="2540"/>
              <a:chExt cx="927" cy="291"/>
            </a:xfrm>
          </p:grpSpPr>
          <p:sp>
            <p:nvSpPr>
              <p:cNvPr id="46156" name="Line 114"/>
              <p:cNvSpPr>
                <a:spLocks noChangeShapeType="1"/>
              </p:cNvSpPr>
              <p:nvPr/>
            </p:nvSpPr>
            <p:spPr bwMode="auto">
              <a:xfrm flipH="1">
                <a:off x="837" y="2606"/>
                <a:ext cx="927" cy="225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57" name="Text Box 115"/>
              <p:cNvSpPr txBox="1">
                <a:spLocks noChangeArrowheads="1"/>
              </p:cNvSpPr>
              <p:nvPr/>
            </p:nvSpPr>
            <p:spPr bwMode="auto">
              <a:xfrm>
                <a:off x="1086" y="2540"/>
                <a:ext cx="38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solidFill>
                      <a:srgbClr val="008000"/>
                    </a:solidFill>
                    <a:latin typeface="Arial" panose="020B0604020202020204" pitchFamily="34" charset="0"/>
                  </a:rPr>
                  <a:t>ack0</a:t>
                </a:r>
              </a:p>
            </p:txBody>
          </p:sp>
        </p:grpSp>
        <p:grpSp>
          <p:nvGrpSpPr>
            <p:cNvPr id="46140" name="Group 137"/>
            <p:cNvGrpSpPr>
              <a:grpSpLocks/>
            </p:cNvGrpSpPr>
            <p:nvPr/>
          </p:nvGrpSpPr>
          <p:grpSpPr bwMode="auto">
            <a:xfrm>
              <a:off x="3121" y="2355"/>
              <a:ext cx="740" cy="375"/>
              <a:chOff x="2839" y="3285"/>
              <a:chExt cx="740" cy="375"/>
            </a:xfrm>
          </p:grpSpPr>
          <p:sp>
            <p:nvSpPr>
              <p:cNvPr id="46154" name="Text Box 134"/>
              <p:cNvSpPr txBox="1">
                <a:spLocks noChangeArrowheads="1"/>
              </p:cNvSpPr>
              <p:nvPr/>
            </p:nvSpPr>
            <p:spPr bwMode="auto">
              <a:xfrm>
                <a:off x="2839" y="3429"/>
                <a:ext cx="74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Tahoma" panose="020B0604030504040204" pitchFamily="34" charset="0"/>
                  </a:rPr>
                  <a:t>send pkt0</a:t>
                </a:r>
              </a:p>
            </p:txBody>
          </p:sp>
          <p:sp>
            <p:nvSpPr>
              <p:cNvPr id="46155" name="Text Box 135"/>
              <p:cNvSpPr txBox="1">
                <a:spLocks noChangeArrowheads="1"/>
              </p:cNvSpPr>
              <p:nvPr/>
            </p:nvSpPr>
            <p:spPr bwMode="auto">
              <a:xfrm>
                <a:off x="2916" y="3285"/>
                <a:ext cx="64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Tahoma" panose="020B0604030504040204" pitchFamily="34" charset="0"/>
                  </a:rPr>
                  <a:t>rcv ack1</a:t>
                </a:r>
              </a:p>
            </p:txBody>
          </p:sp>
        </p:grpSp>
        <p:grpSp>
          <p:nvGrpSpPr>
            <p:cNvPr id="46141" name="Group 138"/>
            <p:cNvGrpSpPr>
              <a:grpSpLocks/>
            </p:cNvGrpSpPr>
            <p:nvPr/>
          </p:nvGrpSpPr>
          <p:grpSpPr bwMode="auto">
            <a:xfrm>
              <a:off x="3817" y="2418"/>
              <a:ext cx="975" cy="359"/>
              <a:chOff x="850" y="1159"/>
              <a:chExt cx="927" cy="323"/>
            </a:xfrm>
          </p:grpSpPr>
          <p:sp>
            <p:nvSpPr>
              <p:cNvPr id="46152" name="Line 139"/>
              <p:cNvSpPr>
                <a:spLocks noChangeShapeType="1"/>
              </p:cNvSpPr>
              <p:nvPr/>
            </p:nvSpPr>
            <p:spPr bwMode="auto">
              <a:xfrm>
                <a:off x="850" y="1257"/>
                <a:ext cx="927" cy="225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53" name="Text Box 140"/>
              <p:cNvSpPr txBox="1">
                <a:spLocks noChangeArrowheads="1"/>
              </p:cNvSpPr>
              <p:nvPr/>
            </p:nvSpPr>
            <p:spPr bwMode="auto">
              <a:xfrm>
                <a:off x="1109" y="1159"/>
                <a:ext cx="340" cy="1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solidFill>
                      <a:srgbClr val="000099"/>
                    </a:solidFill>
                    <a:latin typeface="Arial" panose="020B0604020202020204" pitchFamily="34" charset="0"/>
                  </a:rPr>
                  <a:t>pkt0</a:t>
                </a:r>
              </a:p>
            </p:txBody>
          </p:sp>
        </p:grpSp>
        <p:grpSp>
          <p:nvGrpSpPr>
            <p:cNvPr id="46142" name="Group 142"/>
            <p:cNvGrpSpPr>
              <a:grpSpLocks/>
            </p:cNvGrpSpPr>
            <p:nvPr/>
          </p:nvGrpSpPr>
          <p:grpSpPr bwMode="auto">
            <a:xfrm>
              <a:off x="4782" y="2661"/>
              <a:ext cx="754" cy="354"/>
              <a:chOff x="4776" y="2967"/>
              <a:chExt cx="754" cy="354"/>
            </a:xfrm>
          </p:grpSpPr>
          <p:sp>
            <p:nvSpPr>
              <p:cNvPr id="46150" name="Text Box 143"/>
              <p:cNvSpPr txBox="1">
                <a:spLocks noChangeArrowheads="1"/>
              </p:cNvSpPr>
              <p:nvPr/>
            </p:nvSpPr>
            <p:spPr bwMode="auto">
              <a:xfrm>
                <a:off x="4780" y="2967"/>
                <a:ext cx="63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Tahoma" panose="020B0604030504040204" pitchFamily="34" charset="0"/>
                  </a:rPr>
                  <a:t>rcv pkt0</a:t>
                </a:r>
              </a:p>
            </p:txBody>
          </p:sp>
          <p:sp>
            <p:nvSpPr>
              <p:cNvPr id="46151" name="Text Box 144"/>
              <p:cNvSpPr txBox="1">
                <a:spLocks noChangeArrowheads="1"/>
              </p:cNvSpPr>
              <p:nvPr/>
            </p:nvSpPr>
            <p:spPr bwMode="auto">
              <a:xfrm>
                <a:off x="4776" y="3090"/>
                <a:ext cx="75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Tahoma" panose="020B0604030504040204" pitchFamily="34" charset="0"/>
                  </a:rPr>
                  <a:t>send ack0</a:t>
                </a:r>
              </a:p>
            </p:txBody>
          </p:sp>
        </p:grpSp>
        <p:grpSp>
          <p:nvGrpSpPr>
            <p:cNvPr id="46143" name="Group 149"/>
            <p:cNvGrpSpPr>
              <a:grpSpLocks/>
            </p:cNvGrpSpPr>
            <p:nvPr/>
          </p:nvGrpSpPr>
          <p:grpSpPr bwMode="auto">
            <a:xfrm>
              <a:off x="3840" y="2756"/>
              <a:ext cx="927" cy="309"/>
              <a:chOff x="3792" y="2738"/>
              <a:chExt cx="927" cy="309"/>
            </a:xfrm>
          </p:grpSpPr>
          <p:sp>
            <p:nvSpPr>
              <p:cNvPr id="46148" name="Line 146"/>
              <p:cNvSpPr>
                <a:spLocks noChangeShapeType="1"/>
              </p:cNvSpPr>
              <p:nvPr/>
            </p:nvSpPr>
            <p:spPr bwMode="auto">
              <a:xfrm flipH="1">
                <a:off x="3792" y="2822"/>
                <a:ext cx="927" cy="225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49" name="Text Box 147"/>
              <p:cNvSpPr txBox="1">
                <a:spLocks noChangeArrowheads="1"/>
              </p:cNvSpPr>
              <p:nvPr/>
            </p:nvSpPr>
            <p:spPr bwMode="auto">
              <a:xfrm>
                <a:off x="4089" y="2738"/>
                <a:ext cx="38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solidFill>
                      <a:srgbClr val="008000"/>
                    </a:solidFill>
                    <a:latin typeface="Arial" panose="020B0604020202020204" pitchFamily="34" charset="0"/>
                  </a:rPr>
                  <a:t>ack0</a:t>
                </a:r>
              </a:p>
            </p:txBody>
          </p:sp>
        </p:grpSp>
        <p:grpSp>
          <p:nvGrpSpPr>
            <p:cNvPr id="46144" name="Group 152"/>
            <p:cNvGrpSpPr>
              <a:grpSpLocks/>
            </p:cNvGrpSpPr>
            <p:nvPr/>
          </p:nvGrpSpPr>
          <p:grpSpPr bwMode="auto">
            <a:xfrm>
              <a:off x="4757" y="2967"/>
              <a:ext cx="988" cy="492"/>
              <a:chOff x="4757" y="2967"/>
              <a:chExt cx="988" cy="492"/>
            </a:xfrm>
          </p:grpSpPr>
          <p:sp>
            <p:nvSpPr>
              <p:cNvPr id="46145" name="Text Box 91"/>
              <p:cNvSpPr txBox="1">
                <a:spLocks noChangeArrowheads="1"/>
              </p:cNvSpPr>
              <p:nvPr/>
            </p:nvSpPr>
            <p:spPr bwMode="auto">
              <a:xfrm>
                <a:off x="4780" y="2967"/>
                <a:ext cx="63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Tahoma" panose="020B0604030504040204" pitchFamily="34" charset="0"/>
                  </a:rPr>
                  <a:t>rcv pkt0</a:t>
                </a:r>
              </a:p>
            </p:txBody>
          </p:sp>
          <p:sp>
            <p:nvSpPr>
              <p:cNvPr id="46146" name="Text Box 94"/>
              <p:cNvSpPr txBox="1">
                <a:spLocks noChangeArrowheads="1"/>
              </p:cNvSpPr>
              <p:nvPr/>
            </p:nvSpPr>
            <p:spPr bwMode="auto">
              <a:xfrm>
                <a:off x="4782" y="3228"/>
                <a:ext cx="75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Tahoma" panose="020B0604030504040204" pitchFamily="34" charset="0"/>
                  </a:rPr>
                  <a:t>send ack0</a:t>
                </a:r>
              </a:p>
            </p:txBody>
          </p:sp>
          <p:sp>
            <p:nvSpPr>
              <p:cNvPr id="46147" name="Text Box 151"/>
              <p:cNvSpPr txBox="1">
                <a:spLocks noChangeArrowheads="1"/>
              </p:cNvSpPr>
              <p:nvPr/>
            </p:nvSpPr>
            <p:spPr bwMode="auto">
              <a:xfrm>
                <a:off x="4757" y="3128"/>
                <a:ext cx="988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Tahoma" panose="020B0604030504040204" pitchFamily="34" charset="0"/>
                  </a:rPr>
                  <a:t>(detect duplicate)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69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6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36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6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6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69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696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69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369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369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69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69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69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369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6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369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36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36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6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36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369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36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69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369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369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369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369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369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369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369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36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1000"/>
                                        <p:tgtEl>
                                          <p:spTgt spid="369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500"/>
                                        <p:tgtEl>
                                          <p:spTgt spid="369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369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369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500"/>
                                        <p:tgtEl>
                                          <p:spTgt spid="369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" dur="500"/>
                                        <p:tgtEl>
                                          <p:spTgt spid="369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500"/>
                                        <p:tgtEl>
                                          <p:spTgt spid="36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500"/>
                                        <p:tgtEl>
                                          <p:spTgt spid="369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673" grpId="0"/>
      <p:bldP spid="369678" grpId="0"/>
      <p:bldP spid="369703" grpId="0"/>
      <p:bldP spid="369704" grpId="0"/>
      <p:bldP spid="369705" grpId="0"/>
      <p:bldP spid="369707" grpId="0"/>
      <p:bldP spid="369708" grpId="0"/>
      <p:bldP spid="369709" grpId="0"/>
      <p:bldP spid="369710" grpId="0"/>
      <p:bldP spid="369747" grpId="0"/>
      <p:bldP spid="369748" grpId="0"/>
      <p:bldP spid="369756" grpId="0"/>
      <p:bldP spid="369759" grpId="0"/>
      <p:bldP spid="369761" grpId="0"/>
      <p:bldP spid="36980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4710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66F8492D-0F47-4095-87B9-2C8B0C2C5198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Performance of rdt3.0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455738"/>
            <a:ext cx="8372475" cy="990600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rdt3.0 is correct, but performance stinks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e.g.: 1 Gbps link, 15 ms prop. delay, 8000 bit packet:</a:t>
            </a:r>
          </a:p>
          <a:p>
            <a:pPr>
              <a:buFont typeface="Wingdings" charset="2"/>
              <a:buChar char="§"/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47110" name="Rectangle 4"/>
          <p:cNvSpPr>
            <a:spLocks noChangeArrowheads="1"/>
          </p:cNvSpPr>
          <p:nvPr/>
        </p:nvSpPr>
        <p:spPr bwMode="auto">
          <a:xfrm>
            <a:off x="457200" y="3513138"/>
            <a:ext cx="83724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6889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400"/>
              <a:t>U </a:t>
            </a:r>
            <a:r>
              <a:rPr lang="en-US" altLang="en-US" sz="2400" baseline="-25000"/>
              <a:t>sender</a:t>
            </a:r>
            <a:r>
              <a:rPr lang="en-US" altLang="en-US" sz="2400"/>
              <a:t>: </a:t>
            </a:r>
            <a:r>
              <a:rPr lang="en-US" altLang="en-US" sz="2400" i="1">
                <a:solidFill>
                  <a:srgbClr val="CC0000"/>
                </a:solidFill>
              </a:rPr>
              <a:t>utilization</a:t>
            </a:r>
            <a:r>
              <a:rPr lang="en-US" altLang="en-US" sz="2400"/>
              <a:t> – fraction of time sender busy sending</a:t>
            </a:r>
          </a:p>
        </p:txBody>
      </p:sp>
      <p:graphicFrame>
        <p:nvGraphicFramePr>
          <p:cNvPr id="47111" name="Object 5"/>
          <p:cNvGraphicFramePr>
            <a:graphicFrameLocks noChangeAspect="1"/>
          </p:cNvGraphicFramePr>
          <p:nvPr/>
        </p:nvGraphicFramePr>
        <p:xfrm>
          <a:off x="1690688" y="3970338"/>
          <a:ext cx="6748462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8" name="Picture" r:id="rId3" imgW="3581400" imgH="495300" progId="Word.Picture.8">
                  <p:embed/>
                </p:oleObj>
              </mc:Choice>
              <mc:Fallback>
                <p:oleObj name="Picture" r:id="rId3" imgW="3581400" imgH="495300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688" y="3970338"/>
                        <a:ext cx="6748462" cy="93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2" name="Rectangle 7"/>
          <p:cNvSpPr>
            <a:spLocks noChangeArrowheads="1"/>
          </p:cNvSpPr>
          <p:nvPr/>
        </p:nvSpPr>
        <p:spPr bwMode="auto">
          <a:xfrm>
            <a:off x="533400" y="4960938"/>
            <a:ext cx="83724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688975" indent="-231775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lvl="1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Gill Sans MT" panose="020B0502020104020203" pitchFamily="34" charset="0"/>
              </a:rPr>
              <a:t>if RTT=30 msec, 1KB pkt every 30 msec: 33kB/sec thruput over 1 Gbps link</a:t>
            </a:r>
          </a:p>
          <a:p>
            <a:pPr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800">
                <a:latin typeface="Gill Sans MT" panose="020B0502020104020203" pitchFamily="34" charset="0"/>
              </a:rPr>
              <a:t>network protocol limits use of physical resources!</a:t>
            </a:r>
          </a:p>
        </p:txBody>
      </p:sp>
      <p:pic>
        <p:nvPicPr>
          <p:cNvPr id="47113" name="Picture 9" descr="underline_base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1006475"/>
            <a:ext cx="5027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7114" name="Group 24"/>
          <p:cNvGrpSpPr>
            <a:grpSpLocks/>
          </p:cNvGrpSpPr>
          <p:nvPr/>
        </p:nvGrpSpPr>
        <p:grpSpPr bwMode="auto">
          <a:xfrm>
            <a:off x="1789113" y="2438400"/>
            <a:ext cx="5903912" cy="812800"/>
            <a:chOff x="137" y="1675"/>
            <a:chExt cx="3719" cy="512"/>
          </a:xfrm>
        </p:grpSpPr>
        <p:sp>
          <p:nvSpPr>
            <p:cNvPr id="47115" name="Text Box 10"/>
            <p:cNvSpPr txBox="1">
              <a:spLocks noChangeArrowheads="1"/>
            </p:cNvSpPr>
            <p:nvPr/>
          </p:nvSpPr>
          <p:spPr bwMode="auto">
            <a:xfrm>
              <a:off x="137" y="1795"/>
              <a:ext cx="7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i="1">
                  <a:latin typeface="Arial" panose="020B0604020202020204" pitchFamily="34" charset="0"/>
                </a:rPr>
                <a:t>D</a:t>
              </a:r>
              <a:r>
                <a:rPr lang="en-US" altLang="en-US" sz="2400" i="1" baseline="-25000">
                  <a:latin typeface="Arial" panose="020B0604020202020204" pitchFamily="34" charset="0"/>
                </a:rPr>
                <a:t>trans</a:t>
              </a:r>
              <a:r>
                <a:rPr lang="en-US" altLang="en-US" sz="2400" i="1">
                  <a:latin typeface="Arial" panose="020B0604020202020204" pitchFamily="34" charset="0"/>
                </a:rPr>
                <a:t> =</a:t>
              </a:r>
            </a:p>
          </p:txBody>
        </p:sp>
        <p:grpSp>
          <p:nvGrpSpPr>
            <p:cNvPr id="47116" name="Group 14"/>
            <p:cNvGrpSpPr>
              <a:grpSpLocks/>
            </p:cNvGrpSpPr>
            <p:nvPr/>
          </p:nvGrpSpPr>
          <p:grpSpPr bwMode="auto">
            <a:xfrm>
              <a:off x="827" y="1677"/>
              <a:ext cx="255" cy="496"/>
              <a:chOff x="155" y="2937"/>
              <a:chExt cx="255" cy="496"/>
            </a:xfrm>
          </p:grpSpPr>
          <p:sp>
            <p:nvSpPr>
              <p:cNvPr id="47125" name="Text Box 11"/>
              <p:cNvSpPr txBox="1">
                <a:spLocks noChangeArrowheads="1"/>
              </p:cNvSpPr>
              <p:nvPr/>
            </p:nvSpPr>
            <p:spPr bwMode="auto">
              <a:xfrm>
                <a:off x="176" y="2937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i="1">
                    <a:latin typeface="Tahoma" panose="020B0604030504040204" pitchFamily="34" charset="0"/>
                  </a:rPr>
                  <a:t>L</a:t>
                </a:r>
              </a:p>
            </p:txBody>
          </p:sp>
          <p:sp>
            <p:nvSpPr>
              <p:cNvPr id="47126" name="Text Box 12"/>
              <p:cNvSpPr txBox="1">
                <a:spLocks noChangeArrowheads="1"/>
              </p:cNvSpPr>
              <p:nvPr/>
            </p:nvSpPr>
            <p:spPr bwMode="auto">
              <a:xfrm>
                <a:off x="155" y="3145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i="1">
                    <a:latin typeface="Arial" panose="020B0604020202020204" pitchFamily="34" charset="0"/>
                  </a:rPr>
                  <a:t>R</a:t>
                </a:r>
              </a:p>
            </p:txBody>
          </p:sp>
          <p:sp>
            <p:nvSpPr>
              <p:cNvPr id="47127" name="Line 13"/>
              <p:cNvSpPr>
                <a:spLocks noChangeShapeType="1"/>
              </p:cNvSpPr>
              <p:nvPr/>
            </p:nvSpPr>
            <p:spPr bwMode="auto">
              <a:xfrm>
                <a:off x="204" y="3192"/>
                <a:ext cx="18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7117" name="Group 19"/>
            <p:cNvGrpSpPr>
              <a:grpSpLocks/>
            </p:cNvGrpSpPr>
            <p:nvPr/>
          </p:nvGrpSpPr>
          <p:grpSpPr bwMode="auto">
            <a:xfrm>
              <a:off x="1233" y="1675"/>
              <a:ext cx="1225" cy="512"/>
              <a:chOff x="1401" y="1693"/>
              <a:chExt cx="1225" cy="512"/>
            </a:xfrm>
          </p:grpSpPr>
          <p:sp>
            <p:nvSpPr>
              <p:cNvPr id="47121" name="Text Box 6"/>
              <p:cNvSpPr txBox="1">
                <a:spLocks noChangeArrowheads="1"/>
              </p:cNvSpPr>
              <p:nvPr/>
            </p:nvSpPr>
            <p:spPr bwMode="auto">
              <a:xfrm>
                <a:off x="2085" y="1748"/>
                <a:ext cx="16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latin typeface="Comic Sans MS" panose="030F0702030302020204" pitchFamily="66" charset="0"/>
                  </a:rPr>
                  <a:t> </a:t>
                </a: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7122" name="Text Box 16"/>
              <p:cNvSpPr txBox="1">
                <a:spLocks noChangeArrowheads="1"/>
              </p:cNvSpPr>
              <p:nvPr/>
            </p:nvSpPr>
            <p:spPr bwMode="auto">
              <a:xfrm>
                <a:off x="1563" y="1693"/>
                <a:ext cx="89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i="1">
                    <a:latin typeface="Arial" panose="020B0604020202020204" pitchFamily="34" charset="0"/>
                  </a:rPr>
                  <a:t>8000 bits</a:t>
                </a:r>
              </a:p>
            </p:txBody>
          </p:sp>
          <p:sp>
            <p:nvSpPr>
              <p:cNvPr id="47123" name="Text Box 17"/>
              <p:cNvSpPr txBox="1">
                <a:spLocks noChangeArrowheads="1"/>
              </p:cNvSpPr>
              <p:nvPr/>
            </p:nvSpPr>
            <p:spPr bwMode="auto">
              <a:xfrm>
                <a:off x="1401" y="1917"/>
                <a:ext cx="122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i="1">
                    <a:latin typeface="Tahoma" panose="020B0604030504040204" pitchFamily="34" charset="0"/>
                  </a:rPr>
                  <a:t>10</a:t>
                </a:r>
                <a:r>
                  <a:rPr lang="en-US" altLang="en-US" sz="2400" i="1" baseline="30000">
                    <a:latin typeface="Tahoma" panose="020B0604030504040204" pitchFamily="34" charset="0"/>
                  </a:rPr>
                  <a:t>9 </a:t>
                </a:r>
                <a:r>
                  <a:rPr lang="en-US" altLang="en-US" sz="2400" i="1">
                    <a:latin typeface="Tahoma" panose="020B0604030504040204" pitchFamily="34" charset="0"/>
                  </a:rPr>
                  <a:t>bits/sec</a:t>
                </a:r>
              </a:p>
            </p:txBody>
          </p:sp>
          <p:sp>
            <p:nvSpPr>
              <p:cNvPr id="47124" name="Line 18"/>
              <p:cNvSpPr>
                <a:spLocks noChangeShapeType="1"/>
              </p:cNvSpPr>
              <p:nvPr/>
            </p:nvSpPr>
            <p:spPr bwMode="auto">
              <a:xfrm>
                <a:off x="1604" y="1950"/>
                <a:ext cx="97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47118" name="Text Box 20"/>
            <p:cNvSpPr txBox="1">
              <a:spLocks noChangeArrowheads="1"/>
            </p:cNvSpPr>
            <p:nvPr/>
          </p:nvSpPr>
          <p:spPr bwMode="auto">
            <a:xfrm>
              <a:off x="1093" y="1789"/>
              <a:ext cx="2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=</a:t>
              </a:r>
            </a:p>
          </p:txBody>
        </p:sp>
        <p:sp>
          <p:nvSpPr>
            <p:cNvPr id="47119" name="Text Box 22"/>
            <p:cNvSpPr txBox="1">
              <a:spLocks noChangeArrowheads="1"/>
            </p:cNvSpPr>
            <p:nvPr/>
          </p:nvSpPr>
          <p:spPr bwMode="auto">
            <a:xfrm>
              <a:off x="2509" y="1789"/>
              <a:ext cx="2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=</a:t>
              </a:r>
            </a:p>
          </p:txBody>
        </p:sp>
        <p:sp>
          <p:nvSpPr>
            <p:cNvPr id="47120" name="Text Box 23"/>
            <p:cNvSpPr txBox="1">
              <a:spLocks noChangeArrowheads="1"/>
            </p:cNvSpPr>
            <p:nvPr/>
          </p:nvSpPr>
          <p:spPr bwMode="auto">
            <a:xfrm>
              <a:off x="2715" y="1777"/>
              <a:ext cx="114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i="1">
                  <a:latin typeface="Arial" panose="020B0604020202020204" pitchFamily="34" charset="0"/>
                </a:rPr>
                <a:t>8 microsecs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481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9C4A38C1-9B45-4B73-B96C-15E83C868955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48132" name="Picture 32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960438"/>
            <a:ext cx="667226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63525"/>
            <a:ext cx="7772400" cy="1008063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rdt3.0: stop-and-wait operation</a:t>
            </a:r>
          </a:p>
        </p:txBody>
      </p:sp>
      <p:sp>
        <p:nvSpPr>
          <p:cNvPr id="48134" name="Line 3"/>
          <p:cNvSpPr>
            <a:spLocks noChangeShapeType="1"/>
          </p:cNvSpPr>
          <p:nvPr/>
        </p:nvSpPr>
        <p:spPr bwMode="auto">
          <a:xfrm>
            <a:off x="3557588" y="2001838"/>
            <a:ext cx="2227262" cy="9223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5" name="Text Box 4"/>
          <p:cNvSpPr txBox="1">
            <a:spLocks noChangeArrowheads="1"/>
          </p:cNvSpPr>
          <p:nvPr/>
        </p:nvSpPr>
        <p:spPr bwMode="auto">
          <a:xfrm>
            <a:off x="233363" y="1797050"/>
            <a:ext cx="3232150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first packet bit transmitted, t = 0</a:t>
            </a:r>
          </a:p>
        </p:txBody>
      </p:sp>
      <p:sp>
        <p:nvSpPr>
          <p:cNvPr id="48136" name="Line 5"/>
          <p:cNvSpPr>
            <a:spLocks noChangeShapeType="1"/>
          </p:cNvSpPr>
          <p:nvPr/>
        </p:nvSpPr>
        <p:spPr bwMode="auto">
          <a:xfrm>
            <a:off x="3546475" y="1782763"/>
            <a:ext cx="23813" cy="2913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7" name="Line 6"/>
          <p:cNvSpPr>
            <a:spLocks noChangeShapeType="1"/>
          </p:cNvSpPr>
          <p:nvPr/>
        </p:nvSpPr>
        <p:spPr bwMode="auto">
          <a:xfrm>
            <a:off x="5773738" y="1795463"/>
            <a:ext cx="22225" cy="28908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8" name="Text Box 7"/>
          <p:cNvSpPr txBox="1">
            <a:spLocks noChangeArrowheads="1"/>
          </p:cNvSpPr>
          <p:nvPr/>
        </p:nvSpPr>
        <p:spPr bwMode="auto">
          <a:xfrm>
            <a:off x="3017838" y="1446213"/>
            <a:ext cx="885825" cy="3508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sender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48139" name="Text Box 8"/>
          <p:cNvSpPr txBox="1">
            <a:spLocks noChangeArrowheads="1"/>
          </p:cNvSpPr>
          <p:nvPr/>
        </p:nvSpPr>
        <p:spPr bwMode="auto">
          <a:xfrm>
            <a:off x="5195888" y="1446213"/>
            <a:ext cx="946150" cy="3508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receiver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48140" name="Line 9"/>
          <p:cNvSpPr>
            <a:spLocks noChangeShapeType="1"/>
          </p:cNvSpPr>
          <p:nvPr/>
        </p:nvSpPr>
        <p:spPr bwMode="auto">
          <a:xfrm>
            <a:off x="3570288" y="1997075"/>
            <a:ext cx="2190750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1" name="Line 10"/>
          <p:cNvSpPr>
            <a:spLocks noChangeShapeType="1"/>
          </p:cNvSpPr>
          <p:nvPr/>
        </p:nvSpPr>
        <p:spPr bwMode="auto">
          <a:xfrm>
            <a:off x="3575050" y="4108450"/>
            <a:ext cx="2192338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2" name="Line 11"/>
          <p:cNvSpPr>
            <a:spLocks noChangeShapeType="1"/>
          </p:cNvSpPr>
          <p:nvPr/>
        </p:nvSpPr>
        <p:spPr bwMode="auto">
          <a:xfrm flipV="1">
            <a:off x="3575050" y="3165475"/>
            <a:ext cx="2209800" cy="9223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3" name="Freeform 12"/>
          <p:cNvSpPr>
            <a:spLocks/>
          </p:cNvSpPr>
          <p:nvPr/>
        </p:nvSpPr>
        <p:spPr bwMode="auto">
          <a:xfrm>
            <a:off x="3552825" y="1995488"/>
            <a:ext cx="2232025" cy="11557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44" name="Line 13"/>
          <p:cNvSpPr>
            <a:spLocks noChangeShapeType="1"/>
          </p:cNvSpPr>
          <p:nvPr/>
        </p:nvSpPr>
        <p:spPr bwMode="auto">
          <a:xfrm flipH="1">
            <a:off x="3408363" y="1995488"/>
            <a:ext cx="1317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5" name="Line 14"/>
          <p:cNvSpPr>
            <a:spLocks noChangeShapeType="1"/>
          </p:cNvSpPr>
          <p:nvPr/>
        </p:nvSpPr>
        <p:spPr bwMode="auto">
          <a:xfrm flipH="1">
            <a:off x="3408363" y="2236788"/>
            <a:ext cx="1317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6" name="Line 15"/>
          <p:cNvSpPr>
            <a:spLocks noChangeShapeType="1"/>
          </p:cNvSpPr>
          <p:nvPr/>
        </p:nvSpPr>
        <p:spPr bwMode="auto">
          <a:xfrm flipH="1">
            <a:off x="3419475" y="4095750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7" name="Text Box 16"/>
          <p:cNvSpPr txBox="1">
            <a:spLocks noChangeArrowheads="1"/>
          </p:cNvSpPr>
          <p:nvPr/>
        </p:nvSpPr>
        <p:spPr bwMode="auto">
          <a:xfrm>
            <a:off x="2755900" y="2968625"/>
            <a:ext cx="847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CC0000"/>
                </a:solidFill>
                <a:latin typeface="Arial" panose="020B0604020202020204" pitchFamily="34" charset="0"/>
              </a:rPr>
              <a:t>RTT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48148" name="Line 17"/>
          <p:cNvSpPr>
            <a:spLocks noChangeShapeType="1"/>
          </p:cNvSpPr>
          <p:nvPr/>
        </p:nvSpPr>
        <p:spPr bwMode="auto">
          <a:xfrm>
            <a:off x="3443288" y="3276600"/>
            <a:ext cx="11112" cy="8112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9" name="Line 18"/>
          <p:cNvSpPr>
            <a:spLocks noChangeShapeType="1"/>
          </p:cNvSpPr>
          <p:nvPr/>
        </p:nvSpPr>
        <p:spPr bwMode="auto">
          <a:xfrm flipV="1">
            <a:off x="3448050" y="2259013"/>
            <a:ext cx="3175" cy="768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0" name="Text Box 19"/>
          <p:cNvSpPr txBox="1">
            <a:spLocks noChangeArrowheads="1"/>
          </p:cNvSpPr>
          <p:nvPr/>
        </p:nvSpPr>
        <p:spPr bwMode="auto">
          <a:xfrm>
            <a:off x="0" y="2074863"/>
            <a:ext cx="3465513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last packet bit transmitted, </a:t>
            </a:r>
            <a:r>
              <a:rPr lang="en-US" altLang="en-US" sz="1600">
                <a:solidFill>
                  <a:srgbClr val="CC0000"/>
                </a:solidFill>
                <a:latin typeface="Arial" panose="020B0604020202020204" pitchFamily="34" charset="0"/>
              </a:rPr>
              <a:t>t = L / R</a:t>
            </a:r>
            <a:endParaRPr lang="en-US" altLang="en-US" sz="1600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151" name="Line 20"/>
          <p:cNvSpPr>
            <a:spLocks noChangeShapeType="1"/>
          </p:cNvSpPr>
          <p:nvPr/>
        </p:nvSpPr>
        <p:spPr bwMode="auto">
          <a:xfrm flipH="1">
            <a:off x="5761038" y="2909888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2" name="Text Box 21"/>
          <p:cNvSpPr txBox="1">
            <a:spLocks noChangeArrowheads="1"/>
          </p:cNvSpPr>
          <p:nvPr/>
        </p:nvSpPr>
        <p:spPr bwMode="auto">
          <a:xfrm>
            <a:off x="5842000" y="2733675"/>
            <a:ext cx="242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first packet bit arrives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48153" name="Line 22"/>
          <p:cNvSpPr>
            <a:spLocks noChangeShapeType="1"/>
          </p:cNvSpPr>
          <p:nvPr/>
        </p:nvSpPr>
        <p:spPr bwMode="auto">
          <a:xfrm>
            <a:off x="5784850" y="3159125"/>
            <a:ext cx="127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4" name="Text Box 23"/>
          <p:cNvSpPr txBox="1">
            <a:spLocks noChangeArrowheads="1"/>
          </p:cNvSpPr>
          <p:nvPr/>
        </p:nvSpPr>
        <p:spPr bwMode="auto">
          <a:xfrm>
            <a:off x="5848350" y="2986088"/>
            <a:ext cx="3114675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last packet bit arrives, send ACK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48155" name="Text Box 24"/>
          <p:cNvSpPr txBox="1">
            <a:spLocks noChangeArrowheads="1"/>
          </p:cNvSpPr>
          <p:nvPr/>
        </p:nvSpPr>
        <p:spPr bwMode="auto">
          <a:xfrm>
            <a:off x="825500" y="3768725"/>
            <a:ext cx="268605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ACK arrives, send next 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packet, </a:t>
            </a:r>
            <a:r>
              <a:rPr lang="en-US" altLang="en-US" sz="1600">
                <a:solidFill>
                  <a:srgbClr val="CC0000"/>
                </a:solidFill>
                <a:latin typeface="Arial" panose="020B0604020202020204" pitchFamily="34" charset="0"/>
              </a:rPr>
              <a:t>t = RTT + L / R</a:t>
            </a:r>
            <a:endParaRPr lang="en-US" altLang="en-US" sz="1600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156" name="Freeform 25"/>
          <p:cNvSpPr>
            <a:spLocks/>
          </p:cNvSpPr>
          <p:nvPr/>
        </p:nvSpPr>
        <p:spPr bwMode="auto">
          <a:xfrm>
            <a:off x="3570288" y="4103688"/>
            <a:ext cx="1419225" cy="577850"/>
          </a:xfrm>
          <a:custGeom>
            <a:avLst/>
            <a:gdLst>
              <a:gd name="T0" fmla="*/ 0 w 1845"/>
              <a:gd name="T1" fmla="*/ 0 h 592"/>
              <a:gd name="T2" fmla="*/ 2147483646 w 1845"/>
              <a:gd name="T3" fmla="*/ 2147483646 h 592"/>
              <a:gd name="T4" fmla="*/ 2147483646 w 1845"/>
              <a:gd name="T5" fmla="*/ 2147483646 h 592"/>
              <a:gd name="T6" fmla="*/ 0 w 1845"/>
              <a:gd name="T7" fmla="*/ 2147483646 h 592"/>
              <a:gd name="T8" fmla="*/ 0 w 1845"/>
              <a:gd name="T9" fmla="*/ 0 h 5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45" h="592">
                <a:moveTo>
                  <a:pt x="0" y="0"/>
                </a:moveTo>
                <a:lnTo>
                  <a:pt x="1845" y="592"/>
                </a:lnTo>
                <a:lnTo>
                  <a:pt x="1095" y="592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8157" name="Group 26"/>
          <p:cNvGrpSpPr>
            <a:grpSpLocks/>
          </p:cNvGrpSpPr>
          <p:nvPr/>
        </p:nvGrpSpPr>
        <p:grpSpPr bwMode="auto">
          <a:xfrm>
            <a:off x="3563938" y="4095750"/>
            <a:ext cx="1281112" cy="534988"/>
            <a:chOff x="12315" y="13225"/>
            <a:chExt cx="2775" cy="913"/>
          </a:xfrm>
        </p:grpSpPr>
        <p:sp>
          <p:nvSpPr>
            <p:cNvPr id="48161" name="Line 27"/>
            <p:cNvSpPr>
              <a:spLocks noChangeShapeType="1"/>
            </p:cNvSpPr>
            <p:nvPr/>
          </p:nvSpPr>
          <p:spPr bwMode="auto">
            <a:xfrm>
              <a:off x="12315" y="13225"/>
              <a:ext cx="1587" cy="5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2" name="Line 28"/>
            <p:cNvSpPr>
              <a:spLocks noChangeShapeType="1"/>
            </p:cNvSpPr>
            <p:nvPr/>
          </p:nvSpPr>
          <p:spPr bwMode="auto">
            <a:xfrm>
              <a:off x="13915" y="13737"/>
              <a:ext cx="1175" cy="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58" name="Line 29"/>
          <p:cNvSpPr>
            <a:spLocks noChangeShapeType="1"/>
          </p:cNvSpPr>
          <p:nvPr/>
        </p:nvSpPr>
        <p:spPr bwMode="auto">
          <a:xfrm>
            <a:off x="3563938" y="4337050"/>
            <a:ext cx="317500" cy="1238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9" name="Line 30"/>
          <p:cNvSpPr>
            <a:spLocks noChangeShapeType="1"/>
          </p:cNvSpPr>
          <p:nvPr/>
        </p:nvSpPr>
        <p:spPr bwMode="auto">
          <a:xfrm>
            <a:off x="3887788" y="4460875"/>
            <a:ext cx="541337" cy="23495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48160" name="Object 35"/>
          <p:cNvGraphicFramePr>
            <a:graphicFrameLocks noChangeAspect="1"/>
          </p:cNvGraphicFramePr>
          <p:nvPr/>
        </p:nvGraphicFramePr>
        <p:xfrm>
          <a:off x="1255713" y="4862513"/>
          <a:ext cx="6748462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3" name="Picture" r:id="rId4" imgW="3581400" imgH="495300" progId="Word.Picture.8">
                  <p:embed/>
                </p:oleObj>
              </mc:Choice>
              <mc:Fallback>
                <p:oleObj name="Picture" r:id="rId4" imgW="3581400" imgH="495300" progId="Word.Picture.8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5713" y="4862513"/>
                        <a:ext cx="6748462" cy="93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4915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3543ABEE-E6B2-4E48-AEAC-1B37C267C539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49156" name="Picture 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" y="803275"/>
            <a:ext cx="4570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5725"/>
            <a:ext cx="7772400" cy="1008063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Pipelined protocols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4915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23875" y="1304925"/>
            <a:ext cx="7591425" cy="4648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mtClean="0">
                <a:solidFill>
                  <a:srgbClr val="CC0000"/>
                </a:solidFill>
              </a:rPr>
              <a:t>pipelining:</a:t>
            </a:r>
            <a:r>
              <a:rPr lang="en-US" altLang="en-US" smtClean="0"/>
              <a:t> sender allows multiple, </a:t>
            </a:r>
            <a:r>
              <a:rPr lang="ja-JP" altLang="en-US" smtClean="0"/>
              <a:t>“</a:t>
            </a:r>
            <a:r>
              <a:rPr lang="en-US" altLang="ja-JP" smtClean="0"/>
              <a:t>in-flight</a:t>
            </a:r>
            <a:r>
              <a:rPr lang="ja-JP" altLang="en-US" smtClean="0"/>
              <a:t>”</a:t>
            </a:r>
            <a:r>
              <a:rPr lang="en-US" altLang="ja-JP" smtClean="0"/>
              <a:t>, yet-to-be-acknowledged pkts</a:t>
            </a:r>
          </a:p>
          <a:p>
            <a:pPr lvl="1"/>
            <a:r>
              <a:rPr lang="en-US" altLang="en-US" smtClean="0"/>
              <a:t>range of sequence numbers must be increased</a:t>
            </a:r>
          </a:p>
          <a:p>
            <a:pPr lvl="1"/>
            <a:r>
              <a:rPr lang="en-US" altLang="en-US" smtClean="0"/>
              <a:t>buffering at sender and/or receiver</a:t>
            </a:r>
          </a:p>
        </p:txBody>
      </p:sp>
      <p:sp>
        <p:nvSpPr>
          <p:cNvPr id="4506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90550" y="5419725"/>
            <a:ext cx="8286750" cy="1076325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two generic forms of pipelined protocols: </a:t>
            </a:r>
            <a:r>
              <a:rPr lang="en-US" i="1">
                <a:solidFill>
                  <a:srgbClr val="CC0000"/>
                </a:solidFill>
                <a:ea typeface="ＭＳ Ｐゴシック" charset="0"/>
                <a:cs typeface="+mn-cs"/>
              </a:rPr>
              <a:t>go-Back-N, selective repeat</a:t>
            </a:r>
          </a:p>
        </p:txBody>
      </p:sp>
      <p:pic>
        <p:nvPicPr>
          <p:cNvPr id="49160" name="Picture 5" descr="rdt_pipelined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2588" y="2946400"/>
            <a:ext cx="6105525" cy="237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9161" name="Group 44"/>
          <p:cNvGrpSpPr>
            <a:grpSpLocks/>
          </p:cNvGrpSpPr>
          <p:nvPr/>
        </p:nvGrpSpPr>
        <p:grpSpPr bwMode="auto">
          <a:xfrm>
            <a:off x="1398588" y="3624263"/>
            <a:ext cx="469900" cy="465137"/>
            <a:chOff x="881" y="2283"/>
            <a:chExt cx="296" cy="293"/>
          </a:xfrm>
        </p:grpSpPr>
        <p:sp>
          <p:nvSpPr>
            <p:cNvPr id="49234" name="Rectangle 43"/>
            <p:cNvSpPr>
              <a:spLocks noChangeArrowheads="1"/>
            </p:cNvSpPr>
            <p:nvPr/>
          </p:nvSpPr>
          <p:spPr bwMode="auto">
            <a:xfrm>
              <a:off x="1026" y="2283"/>
              <a:ext cx="122" cy="2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49235" name="Group 36"/>
            <p:cNvGrpSpPr>
              <a:grpSpLocks/>
            </p:cNvGrpSpPr>
            <p:nvPr/>
          </p:nvGrpSpPr>
          <p:grpSpPr bwMode="auto">
            <a:xfrm flipH="1">
              <a:off x="881" y="2283"/>
              <a:ext cx="296" cy="293"/>
              <a:chOff x="2839" y="3501"/>
              <a:chExt cx="755" cy="803"/>
            </a:xfrm>
          </p:grpSpPr>
          <p:pic>
            <p:nvPicPr>
              <p:cNvPr id="49236" name="Picture 37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9237" name="Freeform 38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49162" name="Freeform 48"/>
          <p:cNvSpPr>
            <a:spLocks/>
          </p:cNvSpPr>
          <p:nvPr/>
        </p:nvSpPr>
        <p:spPr bwMode="auto">
          <a:xfrm>
            <a:off x="7339013" y="3636963"/>
            <a:ext cx="185737" cy="431800"/>
          </a:xfrm>
          <a:custGeom>
            <a:avLst/>
            <a:gdLst>
              <a:gd name="T0" fmla="*/ 2147483646 w 117"/>
              <a:gd name="T1" fmla="*/ 2147483646 h 272"/>
              <a:gd name="T2" fmla="*/ 2147483646 w 117"/>
              <a:gd name="T3" fmla="*/ 2147483646 h 272"/>
              <a:gd name="T4" fmla="*/ 2147483646 w 117"/>
              <a:gd name="T5" fmla="*/ 2147483646 h 272"/>
              <a:gd name="T6" fmla="*/ 0 w 117"/>
              <a:gd name="T7" fmla="*/ 2147483646 h 272"/>
              <a:gd name="T8" fmla="*/ 2147483646 w 117"/>
              <a:gd name="T9" fmla="*/ 2147483646 h 272"/>
              <a:gd name="T10" fmla="*/ 2147483646 w 117"/>
              <a:gd name="T11" fmla="*/ 2147483646 h 272"/>
              <a:gd name="T12" fmla="*/ 2147483646 w 117"/>
              <a:gd name="T13" fmla="*/ 0 h 272"/>
              <a:gd name="T14" fmla="*/ 2147483646 w 117"/>
              <a:gd name="T15" fmla="*/ 2147483646 h 27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17" h="272">
                <a:moveTo>
                  <a:pt x="6" y="6"/>
                </a:moveTo>
                <a:lnTo>
                  <a:pt x="3" y="77"/>
                </a:lnTo>
                <a:lnTo>
                  <a:pt x="59" y="120"/>
                </a:lnTo>
                <a:lnTo>
                  <a:pt x="0" y="146"/>
                </a:lnTo>
                <a:lnTo>
                  <a:pt x="3" y="270"/>
                </a:lnTo>
                <a:lnTo>
                  <a:pt x="117" y="272"/>
                </a:lnTo>
                <a:lnTo>
                  <a:pt x="114" y="0"/>
                </a:lnTo>
                <a:lnTo>
                  <a:pt x="6" y="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49163" name="Group 50"/>
          <p:cNvGrpSpPr>
            <a:grpSpLocks/>
          </p:cNvGrpSpPr>
          <p:nvPr/>
        </p:nvGrpSpPr>
        <p:grpSpPr bwMode="auto">
          <a:xfrm>
            <a:off x="4510088" y="3641725"/>
            <a:ext cx="469900" cy="465138"/>
            <a:chOff x="881" y="2283"/>
            <a:chExt cx="296" cy="293"/>
          </a:xfrm>
        </p:grpSpPr>
        <p:sp>
          <p:nvSpPr>
            <p:cNvPr id="49230" name="Rectangle 51"/>
            <p:cNvSpPr>
              <a:spLocks noChangeArrowheads="1"/>
            </p:cNvSpPr>
            <p:nvPr/>
          </p:nvSpPr>
          <p:spPr bwMode="auto">
            <a:xfrm>
              <a:off x="1026" y="2283"/>
              <a:ext cx="122" cy="2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49231" name="Group 52"/>
            <p:cNvGrpSpPr>
              <a:grpSpLocks/>
            </p:cNvGrpSpPr>
            <p:nvPr/>
          </p:nvGrpSpPr>
          <p:grpSpPr bwMode="auto">
            <a:xfrm flipH="1">
              <a:off x="881" y="2283"/>
              <a:ext cx="296" cy="293"/>
              <a:chOff x="2839" y="3501"/>
              <a:chExt cx="755" cy="803"/>
            </a:xfrm>
          </p:grpSpPr>
          <p:pic>
            <p:nvPicPr>
              <p:cNvPr id="49232" name="Picture 53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9233" name="Freeform 54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49164" name="Group 55"/>
          <p:cNvGrpSpPr>
            <a:grpSpLocks/>
          </p:cNvGrpSpPr>
          <p:nvPr/>
        </p:nvGrpSpPr>
        <p:grpSpPr bwMode="auto">
          <a:xfrm>
            <a:off x="4321175" y="3508375"/>
            <a:ext cx="223838" cy="501650"/>
            <a:chOff x="4140" y="429"/>
            <a:chExt cx="1425" cy="2396"/>
          </a:xfrm>
        </p:grpSpPr>
        <p:sp>
          <p:nvSpPr>
            <p:cNvPr id="49198" name="Freeform 5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99" name="Rectangle 57"/>
            <p:cNvSpPr>
              <a:spLocks noChangeArrowheads="1"/>
            </p:cNvSpPr>
            <p:nvPr/>
          </p:nvSpPr>
          <p:spPr bwMode="auto">
            <a:xfrm>
              <a:off x="4211" y="429"/>
              <a:ext cx="1041" cy="2282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9200" name="Freeform 5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01" name="Freeform 5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02" name="Rectangle 60"/>
            <p:cNvSpPr>
              <a:spLocks noChangeArrowheads="1"/>
            </p:cNvSpPr>
            <p:nvPr/>
          </p:nvSpPr>
          <p:spPr bwMode="auto">
            <a:xfrm>
              <a:off x="4211" y="694"/>
              <a:ext cx="596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49203" name="Group 6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9228" name="AutoShape 62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49229" name="AutoShape 63"/>
              <p:cNvSpPr>
                <a:spLocks noChangeArrowheads="1"/>
              </p:cNvSpPr>
              <p:nvPr/>
            </p:nvSpPr>
            <p:spPr bwMode="auto">
              <a:xfrm>
                <a:off x="623" y="2586"/>
                <a:ext cx="706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49204" name="Rectangle 64"/>
            <p:cNvSpPr>
              <a:spLocks noChangeArrowheads="1"/>
            </p:cNvSpPr>
            <p:nvPr/>
          </p:nvSpPr>
          <p:spPr bwMode="auto">
            <a:xfrm>
              <a:off x="4221" y="1020"/>
              <a:ext cx="596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49205" name="Group 6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9226" name="AutoShape 66"/>
              <p:cNvSpPr>
                <a:spLocks noChangeArrowheads="1"/>
              </p:cNvSpPr>
              <p:nvPr/>
            </p:nvSpPr>
            <p:spPr bwMode="auto">
              <a:xfrm>
                <a:off x="613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49227" name="AutoShape 67"/>
              <p:cNvSpPr>
                <a:spLocks noChangeArrowheads="1"/>
              </p:cNvSpPr>
              <p:nvPr/>
            </p:nvSpPr>
            <p:spPr bwMode="auto">
              <a:xfrm>
                <a:off x="626" y="2588"/>
                <a:ext cx="706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49206" name="Rectangle 68"/>
            <p:cNvSpPr>
              <a:spLocks noChangeArrowheads="1"/>
            </p:cNvSpPr>
            <p:nvPr/>
          </p:nvSpPr>
          <p:spPr bwMode="auto">
            <a:xfrm>
              <a:off x="4221" y="1362"/>
              <a:ext cx="596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9207" name="Rectangle 69"/>
            <p:cNvSpPr>
              <a:spLocks noChangeArrowheads="1"/>
            </p:cNvSpPr>
            <p:nvPr/>
          </p:nvSpPr>
          <p:spPr bwMode="auto">
            <a:xfrm>
              <a:off x="4231" y="1657"/>
              <a:ext cx="596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49208" name="Group 7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9224" name="AutoShape 71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18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49225" name="AutoShape 72"/>
              <p:cNvSpPr>
                <a:spLocks noChangeArrowheads="1"/>
              </p:cNvSpPr>
              <p:nvPr/>
            </p:nvSpPr>
            <p:spPr bwMode="auto">
              <a:xfrm>
                <a:off x="628" y="2582"/>
                <a:ext cx="692" cy="11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49209" name="Freeform 7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9210" name="Group 7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9222" name="AutoShape 75"/>
              <p:cNvSpPr>
                <a:spLocks noChangeArrowheads="1"/>
              </p:cNvSpPr>
              <p:nvPr/>
            </p:nvSpPr>
            <p:spPr bwMode="auto">
              <a:xfrm>
                <a:off x="611" y="2565"/>
                <a:ext cx="730" cy="14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49223" name="AutoShape 76"/>
              <p:cNvSpPr>
                <a:spLocks noChangeArrowheads="1"/>
              </p:cNvSpPr>
              <p:nvPr/>
            </p:nvSpPr>
            <p:spPr bwMode="auto">
              <a:xfrm>
                <a:off x="623" y="2580"/>
                <a:ext cx="705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49211" name="Rectangle 77"/>
            <p:cNvSpPr>
              <a:spLocks noChangeArrowheads="1"/>
            </p:cNvSpPr>
            <p:nvPr/>
          </p:nvSpPr>
          <p:spPr bwMode="auto">
            <a:xfrm>
              <a:off x="5252" y="429"/>
              <a:ext cx="71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9212" name="Freeform 7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13" name="Freeform 7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14" name="Oval 80"/>
            <p:cNvSpPr>
              <a:spLocks noChangeArrowheads="1"/>
            </p:cNvSpPr>
            <p:nvPr/>
          </p:nvSpPr>
          <p:spPr bwMode="auto">
            <a:xfrm>
              <a:off x="5514" y="2613"/>
              <a:ext cx="51" cy="91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9215" name="Freeform 8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16" name="AutoShape 82"/>
            <p:cNvSpPr>
              <a:spLocks noChangeArrowheads="1"/>
            </p:cNvSpPr>
            <p:nvPr/>
          </p:nvSpPr>
          <p:spPr bwMode="auto">
            <a:xfrm>
              <a:off x="4140" y="2681"/>
              <a:ext cx="1203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9217" name="AutoShape 83"/>
            <p:cNvSpPr>
              <a:spLocks noChangeArrowheads="1"/>
            </p:cNvSpPr>
            <p:nvPr/>
          </p:nvSpPr>
          <p:spPr bwMode="auto">
            <a:xfrm>
              <a:off x="4211" y="2711"/>
              <a:ext cx="1061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9218" name="Oval 84"/>
            <p:cNvSpPr>
              <a:spLocks noChangeArrowheads="1"/>
            </p:cNvSpPr>
            <p:nvPr/>
          </p:nvSpPr>
          <p:spPr bwMode="auto">
            <a:xfrm>
              <a:off x="4312" y="2385"/>
              <a:ext cx="152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9219" name="Oval 85"/>
            <p:cNvSpPr>
              <a:spLocks noChangeArrowheads="1"/>
            </p:cNvSpPr>
            <p:nvPr/>
          </p:nvSpPr>
          <p:spPr bwMode="auto">
            <a:xfrm>
              <a:off x="4484" y="2385"/>
              <a:ext cx="162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220" name="Oval 86"/>
            <p:cNvSpPr>
              <a:spLocks noChangeArrowheads="1"/>
            </p:cNvSpPr>
            <p:nvPr/>
          </p:nvSpPr>
          <p:spPr bwMode="auto">
            <a:xfrm>
              <a:off x="4666" y="2378"/>
              <a:ext cx="152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9221" name="Rectangle 87"/>
            <p:cNvSpPr>
              <a:spLocks noChangeArrowheads="1"/>
            </p:cNvSpPr>
            <p:nvPr/>
          </p:nvSpPr>
          <p:spPr bwMode="auto">
            <a:xfrm>
              <a:off x="5060" y="1832"/>
              <a:ext cx="91" cy="76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49165" name="Group 88"/>
          <p:cNvGrpSpPr>
            <a:grpSpLocks/>
          </p:cNvGrpSpPr>
          <p:nvPr/>
        </p:nvGrpSpPr>
        <p:grpSpPr bwMode="auto">
          <a:xfrm>
            <a:off x="7385050" y="3503613"/>
            <a:ext cx="223838" cy="501650"/>
            <a:chOff x="4140" y="429"/>
            <a:chExt cx="1425" cy="2396"/>
          </a:xfrm>
        </p:grpSpPr>
        <p:sp>
          <p:nvSpPr>
            <p:cNvPr id="49166" name="Freeform 89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67" name="Rectangle 90"/>
            <p:cNvSpPr>
              <a:spLocks noChangeArrowheads="1"/>
            </p:cNvSpPr>
            <p:nvPr/>
          </p:nvSpPr>
          <p:spPr bwMode="auto">
            <a:xfrm>
              <a:off x="4211" y="429"/>
              <a:ext cx="1041" cy="2282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9168" name="Freeform 91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69" name="Freeform 92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70" name="Rectangle 93"/>
            <p:cNvSpPr>
              <a:spLocks noChangeArrowheads="1"/>
            </p:cNvSpPr>
            <p:nvPr/>
          </p:nvSpPr>
          <p:spPr bwMode="auto">
            <a:xfrm>
              <a:off x="4211" y="694"/>
              <a:ext cx="596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49171" name="Group 94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9196" name="AutoShape 95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49197" name="AutoShape 96"/>
              <p:cNvSpPr>
                <a:spLocks noChangeArrowheads="1"/>
              </p:cNvSpPr>
              <p:nvPr/>
            </p:nvSpPr>
            <p:spPr bwMode="auto">
              <a:xfrm>
                <a:off x="623" y="2586"/>
                <a:ext cx="706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49172" name="Rectangle 97"/>
            <p:cNvSpPr>
              <a:spLocks noChangeArrowheads="1"/>
            </p:cNvSpPr>
            <p:nvPr/>
          </p:nvSpPr>
          <p:spPr bwMode="auto">
            <a:xfrm>
              <a:off x="4221" y="1020"/>
              <a:ext cx="596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49173" name="Group 98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9194" name="AutoShape 99"/>
              <p:cNvSpPr>
                <a:spLocks noChangeArrowheads="1"/>
              </p:cNvSpPr>
              <p:nvPr/>
            </p:nvSpPr>
            <p:spPr bwMode="auto">
              <a:xfrm>
                <a:off x="613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49195" name="AutoShape 100"/>
              <p:cNvSpPr>
                <a:spLocks noChangeArrowheads="1"/>
              </p:cNvSpPr>
              <p:nvPr/>
            </p:nvSpPr>
            <p:spPr bwMode="auto">
              <a:xfrm>
                <a:off x="626" y="2588"/>
                <a:ext cx="706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49174" name="Rectangle 101"/>
            <p:cNvSpPr>
              <a:spLocks noChangeArrowheads="1"/>
            </p:cNvSpPr>
            <p:nvPr/>
          </p:nvSpPr>
          <p:spPr bwMode="auto">
            <a:xfrm>
              <a:off x="4221" y="1362"/>
              <a:ext cx="596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9175" name="Rectangle 102"/>
            <p:cNvSpPr>
              <a:spLocks noChangeArrowheads="1"/>
            </p:cNvSpPr>
            <p:nvPr/>
          </p:nvSpPr>
          <p:spPr bwMode="auto">
            <a:xfrm>
              <a:off x="4231" y="1657"/>
              <a:ext cx="596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49176" name="Group 103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9192" name="AutoShape 104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18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49193" name="AutoShape 105"/>
              <p:cNvSpPr>
                <a:spLocks noChangeArrowheads="1"/>
              </p:cNvSpPr>
              <p:nvPr/>
            </p:nvSpPr>
            <p:spPr bwMode="auto">
              <a:xfrm>
                <a:off x="628" y="2582"/>
                <a:ext cx="692" cy="11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49177" name="Freeform 106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9178" name="Group 107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9190" name="AutoShape 108"/>
              <p:cNvSpPr>
                <a:spLocks noChangeArrowheads="1"/>
              </p:cNvSpPr>
              <p:nvPr/>
            </p:nvSpPr>
            <p:spPr bwMode="auto">
              <a:xfrm>
                <a:off x="611" y="2565"/>
                <a:ext cx="730" cy="14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49191" name="AutoShape 109"/>
              <p:cNvSpPr>
                <a:spLocks noChangeArrowheads="1"/>
              </p:cNvSpPr>
              <p:nvPr/>
            </p:nvSpPr>
            <p:spPr bwMode="auto">
              <a:xfrm>
                <a:off x="623" y="2580"/>
                <a:ext cx="705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49179" name="Rectangle 110"/>
            <p:cNvSpPr>
              <a:spLocks noChangeArrowheads="1"/>
            </p:cNvSpPr>
            <p:nvPr/>
          </p:nvSpPr>
          <p:spPr bwMode="auto">
            <a:xfrm>
              <a:off x="5252" y="429"/>
              <a:ext cx="71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9180" name="Freeform 111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81" name="Freeform 112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82" name="Oval 113"/>
            <p:cNvSpPr>
              <a:spLocks noChangeArrowheads="1"/>
            </p:cNvSpPr>
            <p:nvPr/>
          </p:nvSpPr>
          <p:spPr bwMode="auto">
            <a:xfrm>
              <a:off x="5514" y="2613"/>
              <a:ext cx="51" cy="91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9183" name="Freeform 114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84" name="AutoShape 115"/>
            <p:cNvSpPr>
              <a:spLocks noChangeArrowheads="1"/>
            </p:cNvSpPr>
            <p:nvPr/>
          </p:nvSpPr>
          <p:spPr bwMode="auto">
            <a:xfrm>
              <a:off x="4140" y="2681"/>
              <a:ext cx="1203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9185" name="AutoShape 116"/>
            <p:cNvSpPr>
              <a:spLocks noChangeArrowheads="1"/>
            </p:cNvSpPr>
            <p:nvPr/>
          </p:nvSpPr>
          <p:spPr bwMode="auto">
            <a:xfrm>
              <a:off x="4211" y="2711"/>
              <a:ext cx="1061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9186" name="Oval 117"/>
            <p:cNvSpPr>
              <a:spLocks noChangeArrowheads="1"/>
            </p:cNvSpPr>
            <p:nvPr/>
          </p:nvSpPr>
          <p:spPr bwMode="auto">
            <a:xfrm>
              <a:off x="4312" y="2385"/>
              <a:ext cx="152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9187" name="Oval 118"/>
            <p:cNvSpPr>
              <a:spLocks noChangeArrowheads="1"/>
            </p:cNvSpPr>
            <p:nvPr/>
          </p:nvSpPr>
          <p:spPr bwMode="auto">
            <a:xfrm>
              <a:off x="4484" y="2385"/>
              <a:ext cx="162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188" name="Oval 119"/>
            <p:cNvSpPr>
              <a:spLocks noChangeArrowheads="1"/>
            </p:cNvSpPr>
            <p:nvPr/>
          </p:nvSpPr>
          <p:spPr bwMode="auto">
            <a:xfrm>
              <a:off x="4666" y="2378"/>
              <a:ext cx="152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9189" name="Rectangle 120"/>
            <p:cNvSpPr>
              <a:spLocks noChangeArrowheads="1"/>
            </p:cNvSpPr>
            <p:nvPr/>
          </p:nvSpPr>
          <p:spPr bwMode="auto">
            <a:xfrm>
              <a:off x="5060" y="1832"/>
              <a:ext cx="91" cy="76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501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95524CBB-7BCD-4455-A919-A7AFDAA12EC2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50180" name="Picture 6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842963"/>
            <a:ext cx="6399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63513"/>
            <a:ext cx="7772400" cy="963612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Pipelining: increased utilization</a:t>
            </a:r>
          </a:p>
        </p:txBody>
      </p:sp>
      <p:sp>
        <p:nvSpPr>
          <p:cNvPr id="50182" name="Line 3"/>
          <p:cNvSpPr>
            <a:spLocks noChangeShapeType="1"/>
          </p:cNvSpPr>
          <p:nvPr/>
        </p:nvSpPr>
        <p:spPr bwMode="auto">
          <a:xfrm>
            <a:off x="3171825" y="1778000"/>
            <a:ext cx="2082800" cy="9318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3" name="Text Box 4"/>
          <p:cNvSpPr txBox="1">
            <a:spLocks noChangeArrowheads="1"/>
          </p:cNvSpPr>
          <p:nvPr/>
        </p:nvSpPr>
        <p:spPr bwMode="auto">
          <a:xfrm>
            <a:off x="0" y="1571625"/>
            <a:ext cx="3086100" cy="3540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first packet bit transmitted, t = 0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50184" name="Line 5"/>
          <p:cNvSpPr>
            <a:spLocks noChangeShapeType="1"/>
          </p:cNvSpPr>
          <p:nvPr/>
        </p:nvSpPr>
        <p:spPr bwMode="auto">
          <a:xfrm>
            <a:off x="3162300" y="1555750"/>
            <a:ext cx="20638" cy="32845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5" name="Line 6"/>
          <p:cNvSpPr>
            <a:spLocks noChangeShapeType="1"/>
          </p:cNvSpPr>
          <p:nvPr/>
        </p:nvSpPr>
        <p:spPr bwMode="auto">
          <a:xfrm>
            <a:off x="5243513" y="1568450"/>
            <a:ext cx="22225" cy="33512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6" name="Text Box 7"/>
          <p:cNvSpPr txBox="1">
            <a:spLocks noChangeArrowheads="1"/>
          </p:cNvSpPr>
          <p:nvPr/>
        </p:nvSpPr>
        <p:spPr bwMode="auto">
          <a:xfrm>
            <a:off x="2701925" y="1228725"/>
            <a:ext cx="1042988" cy="355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sender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50187" name="Text Box 8"/>
          <p:cNvSpPr txBox="1">
            <a:spLocks noChangeArrowheads="1"/>
          </p:cNvSpPr>
          <p:nvPr/>
        </p:nvSpPr>
        <p:spPr bwMode="auto">
          <a:xfrm>
            <a:off x="4730750" y="1228725"/>
            <a:ext cx="1108075" cy="355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receiver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50188" name="Line 9"/>
          <p:cNvSpPr>
            <a:spLocks noChangeShapeType="1"/>
          </p:cNvSpPr>
          <p:nvPr/>
        </p:nvSpPr>
        <p:spPr bwMode="auto">
          <a:xfrm>
            <a:off x="3182938" y="1773238"/>
            <a:ext cx="2049462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9" name="Line 10"/>
          <p:cNvSpPr>
            <a:spLocks noChangeShapeType="1"/>
          </p:cNvSpPr>
          <p:nvPr/>
        </p:nvSpPr>
        <p:spPr bwMode="auto">
          <a:xfrm>
            <a:off x="3189288" y="3905250"/>
            <a:ext cx="2049462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0" name="Freeform 11"/>
          <p:cNvSpPr>
            <a:spLocks/>
          </p:cNvSpPr>
          <p:nvPr/>
        </p:nvSpPr>
        <p:spPr bwMode="auto">
          <a:xfrm>
            <a:off x="3167063" y="1770063"/>
            <a:ext cx="2087562" cy="1169987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91" name="Line 12"/>
          <p:cNvSpPr>
            <a:spLocks noChangeShapeType="1"/>
          </p:cNvSpPr>
          <p:nvPr/>
        </p:nvSpPr>
        <p:spPr bwMode="auto">
          <a:xfrm flipH="1">
            <a:off x="3032125" y="1770063"/>
            <a:ext cx="123825" cy="31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2" name="Line 13"/>
          <p:cNvSpPr>
            <a:spLocks noChangeShapeType="1"/>
          </p:cNvSpPr>
          <p:nvPr/>
        </p:nvSpPr>
        <p:spPr bwMode="auto">
          <a:xfrm flipH="1">
            <a:off x="3032125" y="2014538"/>
            <a:ext cx="1238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3" name="Text Box 14"/>
          <p:cNvSpPr txBox="1">
            <a:spLocks noChangeArrowheads="1"/>
          </p:cNvSpPr>
          <p:nvPr/>
        </p:nvSpPr>
        <p:spPr bwMode="auto">
          <a:xfrm>
            <a:off x="2251075" y="2754313"/>
            <a:ext cx="9652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RTT 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50194" name="Line 15"/>
          <p:cNvSpPr>
            <a:spLocks noChangeShapeType="1"/>
          </p:cNvSpPr>
          <p:nvPr/>
        </p:nvSpPr>
        <p:spPr bwMode="auto">
          <a:xfrm>
            <a:off x="3065463" y="3065463"/>
            <a:ext cx="9525" cy="8207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5" name="Line 16"/>
          <p:cNvSpPr>
            <a:spLocks noChangeShapeType="1"/>
          </p:cNvSpPr>
          <p:nvPr/>
        </p:nvSpPr>
        <p:spPr bwMode="auto">
          <a:xfrm flipV="1">
            <a:off x="3070225" y="2036763"/>
            <a:ext cx="1588" cy="7762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6" name="Text Box 17"/>
          <p:cNvSpPr txBox="1">
            <a:spLocks noChangeArrowheads="1"/>
          </p:cNvSpPr>
          <p:nvPr/>
        </p:nvSpPr>
        <p:spPr bwMode="auto">
          <a:xfrm>
            <a:off x="346075" y="1852613"/>
            <a:ext cx="274002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last bit transmitted, t = L / 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50197" name="Line 18"/>
          <p:cNvSpPr>
            <a:spLocks noChangeShapeType="1"/>
          </p:cNvSpPr>
          <p:nvPr/>
        </p:nvSpPr>
        <p:spPr bwMode="auto">
          <a:xfrm flipH="1">
            <a:off x="5232400" y="2695575"/>
            <a:ext cx="1254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8" name="Text Box 19"/>
          <p:cNvSpPr txBox="1">
            <a:spLocks noChangeArrowheads="1"/>
          </p:cNvSpPr>
          <p:nvPr/>
        </p:nvSpPr>
        <p:spPr bwMode="auto">
          <a:xfrm>
            <a:off x="5308600" y="2517775"/>
            <a:ext cx="26416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first packet bit arrives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50199" name="Line 20"/>
          <p:cNvSpPr>
            <a:spLocks noChangeShapeType="1"/>
          </p:cNvSpPr>
          <p:nvPr/>
        </p:nvSpPr>
        <p:spPr bwMode="auto">
          <a:xfrm>
            <a:off x="5254625" y="2946400"/>
            <a:ext cx="1190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0" name="Text Box 21"/>
          <p:cNvSpPr txBox="1">
            <a:spLocks noChangeArrowheads="1"/>
          </p:cNvSpPr>
          <p:nvPr/>
        </p:nvSpPr>
        <p:spPr bwMode="auto">
          <a:xfrm>
            <a:off x="5313363" y="2770188"/>
            <a:ext cx="35814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last packet bit arrives, send ACK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50201" name="Text Box 22"/>
          <p:cNvSpPr txBox="1">
            <a:spLocks noChangeArrowheads="1"/>
          </p:cNvSpPr>
          <p:nvPr/>
        </p:nvSpPr>
        <p:spPr bwMode="auto">
          <a:xfrm>
            <a:off x="493713" y="3562350"/>
            <a:ext cx="2635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ACK arrives, send next 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packet, t = RTT + L / 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pSp>
        <p:nvGrpSpPr>
          <p:cNvPr id="50202" name="Group 23"/>
          <p:cNvGrpSpPr>
            <a:grpSpLocks/>
          </p:cNvGrpSpPr>
          <p:nvPr/>
        </p:nvGrpSpPr>
        <p:grpSpPr bwMode="auto">
          <a:xfrm>
            <a:off x="3043238" y="3892550"/>
            <a:ext cx="1466850" cy="608013"/>
            <a:chOff x="12502" y="21425"/>
            <a:chExt cx="3400" cy="1025"/>
          </a:xfrm>
        </p:grpSpPr>
        <p:sp>
          <p:nvSpPr>
            <p:cNvPr id="50231" name="Line 24"/>
            <p:cNvSpPr>
              <a:spLocks noChangeShapeType="1"/>
            </p:cNvSpPr>
            <p:nvPr/>
          </p:nvSpPr>
          <p:spPr bwMode="auto">
            <a:xfrm flipH="1">
              <a:off x="12502" y="21425"/>
              <a:ext cx="288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32" name="Freeform 25"/>
            <p:cNvSpPr>
              <a:spLocks/>
            </p:cNvSpPr>
            <p:nvPr/>
          </p:nvSpPr>
          <p:spPr bwMode="auto">
            <a:xfrm>
              <a:off x="12827" y="21438"/>
              <a:ext cx="3075" cy="987"/>
            </a:xfrm>
            <a:custGeom>
              <a:avLst/>
              <a:gdLst>
                <a:gd name="T0" fmla="*/ 0 w 1845"/>
                <a:gd name="T1" fmla="*/ 0 h 592"/>
                <a:gd name="T2" fmla="*/ 508578 w 1845"/>
                <a:gd name="T3" fmla="*/ 163834 h 592"/>
                <a:gd name="T4" fmla="*/ 301853 w 1845"/>
                <a:gd name="T5" fmla="*/ 163834 h 592"/>
                <a:gd name="T6" fmla="*/ 0 w 1845"/>
                <a:gd name="T7" fmla="*/ 68366 h 592"/>
                <a:gd name="T8" fmla="*/ 0 w 1845"/>
                <a:gd name="T9" fmla="*/ 0 h 5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45" h="592">
                  <a:moveTo>
                    <a:pt x="0" y="0"/>
                  </a:moveTo>
                  <a:lnTo>
                    <a:pt x="1845" y="592"/>
                  </a:lnTo>
                  <a:lnTo>
                    <a:pt x="1095" y="592"/>
                  </a:lnTo>
                  <a:lnTo>
                    <a:pt x="0" y="24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0233" name="Group 26"/>
            <p:cNvGrpSpPr>
              <a:grpSpLocks/>
            </p:cNvGrpSpPr>
            <p:nvPr/>
          </p:nvGrpSpPr>
          <p:grpSpPr bwMode="auto">
            <a:xfrm>
              <a:off x="12815" y="21425"/>
              <a:ext cx="2776" cy="913"/>
              <a:chOff x="12315" y="13225"/>
              <a:chExt cx="2775" cy="913"/>
            </a:xfrm>
          </p:grpSpPr>
          <p:sp>
            <p:nvSpPr>
              <p:cNvPr id="50236" name="Line 27"/>
              <p:cNvSpPr>
                <a:spLocks noChangeShapeType="1"/>
              </p:cNvSpPr>
              <p:nvPr/>
            </p:nvSpPr>
            <p:spPr bwMode="auto">
              <a:xfrm>
                <a:off x="12315" y="13225"/>
                <a:ext cx="1587" cy="5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37" name="Line 28"/>
              <p:cNvSpPr>
                <a:spLocks noChangeShapeType="1"/>
              </p:cNvSpPr>
              <p:nvPr/>
            </p:nvSpPr>
            <p:spPr bwMode="auto">
              <a:xfrm>
                <a:off x="13915" y="13737"/>
                <a:ext cx="1175" cy="4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0234" name="Line 29"/>
            <p:cNvSpPr>
              <a:spLocks noChangeShapeType="1"/>
            </p:cNvSpPr>
            <p:nvPr/>
          </p:nvSpPr>
          <p:spPr bwMode="auto">
            <a:xfrm>
              <a:off x="12815" y="21837"/>
              <a:ext cx="687" cy="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35" name="Line 30"/>
            <p:cNvSpPr>
              <a:spLocks noChangeShapeType="1"/>
            </p:cNvSpPr>
            <p:nvPr/>
          </p:nvSpPr>
          <p:spPr bwMode="auto">
            <a:xfrm>
              <a:off x="13515" y="22048"/>
              <a:ext cx="1175" cy="4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203" name="Freeform 31"/>
          <p:cNvSpPr>
            <a:spLocks/>
          </p:cNvSpPr>
          <p:nvPr/>
        </p:nvSpPr>
        <p:spPr bwMode="auto">
          <a:xfrm>
            <a:off x="3171825" y="2022475"/>
            <a:ext cx="2087563" cy="11684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4" name="Freeform 32"/>
          <p:cNvSpPr>
            <a:spLocks/>
          </p:cNvSpPr>
          <p:nvPr/>
        </p:nvSpPr>
        <p:spPr bwMode="auto">
          <a:xfrm>
            <a:off x="3171825" y="2273300"/>
            <a:ext cx="2087563" cy="11684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205" name="Line 33"/>
          <p:cNvSpPr>
            <a:spLocks noChangeShapeType="1"/>
          </p:cNvSpPr>
          <p:nvPr/>
        </p:nvSpPr>
        <p:spPr bwMode="auto">
          <a:xfrm flipV="1">
            <a:off x="3189288" y="2954338"/>
            <a:ext cx="2065337" cy="9318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6" name="Line 34"/>
          <p:cNvSpPr>
            <a:spLocks noChangeShapeType="1"/>
          </p:cNvSpPr>
          <p:nvPr/>
        </p:nvSpPr>
        <p:spPr bwMode="auto">
          <a:xfrm flipV="1">
            <a:off x="3189288" y="3205163"/>
            <a:ext cx="2065337" cy="9318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0207" name="Group 35"/>
          <p:cNvGrpSpPr>
            <a:grpSpLocks/>
          </p:cNvGrpSpPr>
          <p:nvPr/>
        </p:nvGrpSpPr>
        <p:grpSpPr bwMode="auto">
          <a:xfrm>
            <a:off x="3032125" y="4130675"/>
            <a:ext cx="1466850" cy="606425"/>
            <a:chOff x="12502" y="21425"/>
            <a:chExt cx="3400" cy="1025"/>
          </a:xfrm>
        </p:grpSpPr>
        <p:sp>
          <p:nvSpPr>
            <p:cNvPr id="50224" name="Line 36"/>
            <p:cNvSpPr>
              <a:spLocks noChangeShapeType="1"/>
            </p:cNvSpPr>
            <p:nvPr/>
          </p:nvSpPr>
          <p:spPr bwMode="auto">
            <a:xfrm flipH="1">
              <a:off x="12502" y="21425"/>
              <a:ext cx="288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25" name="Freeform 37"/>
            <p:cNvSpPr>
              <a:spLocks/>
            </p:cNvSpPr>
            <p:nvPr/>
          </p:nvSpPr>
          <p:spPr bwMode="auto">
            <a:xfrm>
              <a:off x="12827" y="21438"/>
              <a:ext cx="3075" cy="987"/>
            </a:xfrm>
            <a:custGeom>
              <a:avLst/>
              <a:gdLst>
                <a:gd name="T0" fmla="*/ 0 w 1845"/>
                <a:gd name="T1" fmla="*/ 0 h 592"/>
                <a:gd name="T2" fmla="*/ 508578 w 1845"/>
                <a:gd name="T3" fmla="*/ 163834 h 592"/>
                <a:gd name="T4" fmla="*/ 301853 w 1845"/>
                <a:gd name="T5" fmla="*/ 163834 h 592"/>
                <a:gd name="T6" fmla="*/ 0 w 1845"/>
                <a:gd name="T7" fmla="*/ 68366 h 592"/>
                <a:gd name="T8" fmla="*/ 0 w 1845"/>
                <a:gd name="T9" fmla="*/ 0 h 5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45" h="592">
                  <a:moveTo>
                    <a:pt x="0" y="0"/>
                  </a:moveTo>
                  <a:lnTo>
                    <a:pt x="1845" y="592"/>
                  </a:lnTo>
                  <a:lnTo>
                    <a:pt x="1095" y="592"/>
                  </a:lnTo>
                  <a:lnTo>
                    <a:pt x="0" y="24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0226" name="Group 38"/>
            <p:cNvGrpSpPr>
              <a:grpSpLocks/>
            </p:cNvGrpSpPr>
            <p:nvPr/>
          </p:nvGrpSpPr>
          <p:grpSpPr bwMode="auto">
            <a:xfrm>
              <a:off x="12815" y="21425"/>
              <a:ext cx="2776" cy="913"/>
              <a:chOff x="12315" y="13225"/>
              <a:chExt cx="2775" cy="913"/>
            </a:xfrm>
          </p:grpSpPr>
          <p:sp>
            <p:nvSpPr>
              <p:cNvPr id="50229" name="Line 39"/>
              <p:cNvSpPr>
                <a:spLocks noChangeShapeType="1"/>
              </p:cNvSpPr>
              <p:nvPr/>
            </p:nvSpPr>
            <p:spPr bwMode="auto">
              <a:xfrm>
                <a:off x="12315" y="13225"/>
                <a:ext cx="1587" cy="5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30" name="Line 40"/>
              <p:cNvSpPr>
                <a:spLocks noChangeShapeType="1"/>
              </p:cNvSpPr>
              <p:nvPr/>
            </p:nvSpPr>
            <p:spPr bwMode="auto">
              <a:xfrm>
                <a:off x="13915" y="13737"/>
                <a:ext cx="1175" cy="4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0227" name="Line 41"/>
            <p:cNvSpPr>
              <a:spLocks noChangeShapeType="1"/>
            </p:cNvSpPr>
            <p:nvPr/>
          </p:nvSpPr>
          <p:spPr bwMode="auto">
            <a:xfrm>
              <a:off x="12815" y="21837"/>
              <a:ext cx="687" cy="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28" name="Line 42"/>
            <p:cNvSpPr>
              <a:spLocks noChangeShapeType="1"/>
            </p:cNvSpPr>
            <p:nvPr/>
          </p:nvSpPr>
          <p:spPr bwMode="auto">
            <a:xfrm>
              <a:off x="13515" y="22048"/>
              <a:ext cx="1175" cy="4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208" name="Group 43"/>
          <p:cNvGrpSpPr>
            <a:grpSpLocks/>
          </p:cNvGrpSpPr>
          <p:nvPr/>
        </p:nvGrpSpPr>
        <p:grpSpPr bwMode="auto">
          <a:xfrm>
            <a:off x="3043238" y="4381500"/>
            <a:ext cx="1466850" cy="606425"/>
            <a:chOff x="12502" y="21425"/>
            <a:chExt cx="3400" cy="1025"/>
          </a:xfrm>
        </p:grpSpPr>
        <p:sp>
          <p:nvSpPr>
            <p:cNvPr id="50217" name="Line 44"/>
            <p:cNvSpPr>
              <a:spLocks noChangeShapeType="1"/>
            </p:cNvSpPr>
            <p:nvPr/>
          </p:nvSpPr>
          <p:spPr bwMode="auto">
            <a:xfrm flipH="1">
              <a:off x="12502" y="21425"/>
              <a:ext cx="288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18" name="Freeform 45"/>
            <p:cNvSpPr>
              <a:spLocks/>
            </p:cNvSpPr>
            <p:nvPr/>
          </p:nvSpPr>
          <p:spPr bwMode="auto">
            <a:xfrm>
              <a:off x="12827" y="21438"/>
              <a:ext cx="3075" cy="987"/>
            </a:xfrm>
            <a:custGeom>
              <a:avLst/>
              <a:gdLst>
                <a:gd name="T0" fmla="*/ 0 w 1845"/>
                <a:gd name="T1" fmla="*/ 0 h 592"/>
                <a:gd name="T2" fmla="*/ 508578 w 1845"/>
                <a:gd name="T3" fmla="*/ 163834 h 592"/>
                <a:gd name="T4" fmla="*/ 301853 w 1845"/>
                <a:gd name="T5" fmla="*/ 163834 h 592"/>
                <a:gd name="T6" fmla="*/ 0 w 1845"/>
                <a:gd name="T7" fmla="*/ 68366 h 592"/>
                <a:gd name="T8" fmla="*/ 0 w 1845"/>
                <a:gd name="T9" fmla="*/ 0 h 5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45" h="592">
                  <a:moveTo>
                    <a:pt x="0" y="0"/>
                  </a:moveTo>
                  <a:lnTo>
                    <a:pt x="1845" y="592"/>
                  </a:lnTo>
                  <a:lnTo>
                    <a:pt x="1095" y="592"/>
                  </a:lnTo>
                  <a:lnTo>
                    <a:pt x="0" y="24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0219" name="Group 46"/>
            <p:cNvGrpSpPr>
              <a:grpSpLocks/>
            </p:cNvGrpSpPr>
            <p:nvPr/>
          </p:nvGrpSpPr>
          <p:grpSpPr bwMode="auto">
            <a:xfrm>
              <a:off x="12815" y="21425"/>
              <a:ext cx="2776" cy="913"/>
              <a:chOff x="12315" y="13225"/>
              <a:chExt cx="2775" cy="913"/>
            </a:xfrm>
          </p:grpSpPr>
          <p:sp>
            <p:nvSpPr>
              <p:cNvPr id="50222" name="Line 47"/>
              <p:cNvSpPr>
                <a:spLocks noChangeShapeType="1"/>
              </p:cNvSpPr>
              <p:nvPr/>
            </p:nvSpPr>
            <p:spPr bwMode="auto">
              <a:xfrm>
                <a:off x="12315" y="13225"/>
                <a:ext cx="1587" cy="5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23" name="Line 48"/>
              <p:cNvSpPr>
                <a:spLocks noChangeShapeType="1"/>
              </p:cNvSpPr>
              <p:nvPr/>
            </p:nvSpPr>
            <p:spPr bwMode="auto">
              <a:xfrm>
                <a:off x="13915" y="13737"/>
                <a:ext cx="1175" cy="4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0220" name="Line 49"/>
            <p:cNvSpPr>
              <a:spLocks noChangeShapeType="1"/>
            </p:cNvSpPr>
            <p:nvPr/>
          </p:nvSpPr>
          <p:spPr bwMode="auto">
            <a:xfrm>
              <a:off x="12815" y="21837"/>
              <a:ext cx="687" cy="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21" name="Line 50"/>
            <p:cNvSpPr>
              <a:spLocks noChangeShapeType="1"/>
            </p:cNvSpPr>
            <p:nvPr/>
          </p:nvSpPr>
          <p:spPr bwMode="auto">
            <a:xfrm>
              <a:off x="13515" y="22048"/>
              <a:ext cx="1175" cy="4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209" name="Line 51"/>
          <p:cNvSpPr>
            <a:spLocks noChangeShapeType="1"/>
          </p:cNvSpPr>
          <p:nvPr/>
        </p:nvSpPr>
        <p:spPr bwMode="auto">
          <a:xfrm flipV="1">
            <a:off x="3194050" y="3457575"/>
            <a:ext cx="2065338" cy="9318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10" name="Text Box 52"/>
          <p:cNvSpPr txBox="1">
            <a:spLocks noChangeArrowheads="1"/>
          </p:cNvSpPr>
          <p:nvPr/>
        </p:nvSpPr>
        <p:spPr bwMode="auto">
          <a:xfrm>
            <a:off x="5310188" y="3024188"/>
            <a:ext cx="3833812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last bit of 2</a:t>
            </a:r>
            <a:r>
              <a:rPr lang="en-US" altLang="en-US" sz="1600" baseline="30000">
                <a:latin typeface="Arial" panose="020B0604020202020204" pitchFamily="34" charset="0"/>
              </a:rPr>
              <a:t>nd</a:t>
            </a:r>
            <a:r>
              <a:rPr lang="en-US" altLang="en-US" sz="1600">
                <a:latin typeface="Arial" panose="020B0604020202020204" pitchFamily="34" charset="0"/>
              </a:rPr>
              <a:t> packet arrives, send ACK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50211" name="Line 53"/>
          <p:cNvSpPr>
            <a:spLocks noChangeShapeType="1"/>
          </p:cNvSpPr>
          <p:nvPr/>
        </p:nvSpPr>
        <p:spPr bwMode="auto">
          <a:xfrm flipV="1">
            <a:off x="5254625" y="3182938"/>
            <a:ext cx="112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12" name="Line 54"/>
          <p:cNvSpPr>
            <a:spLocks noChangeShapeType="1"/>
          </p:cNvSpPr>
          <p:nvPr/>
        </p:nvSpPr>
        <p:spPr bwMode="auto">
          <a:xfrm flipV="1">
            <a:off x="5265738" y="3435350"/>
            <a:ext cx="1127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13" name="Text Box 55"/>
          <p:cNvSpPr txBox="1">
            <a:spLocks noChangeArrowheads="1"/>
          </p:cNvSpPr>
          <p:nvPr/>
        </p:nvSpPr>
        <p:spPr bwMode="auto">
          <a:xfrm>
            <a:off x="5305425" y="3257550"/>
            <a:ext cx="383857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last bit of 3</a:t>
            </a:r>
            <a:r>
              <a:rPr lang="en-US" altLang="en-US" sz="1600" baseline="30000">
                <a:latin typeface="Arial" panose="020B0604020202020204" pitchFamily="34" charset="0"/>
              </a:rPr>
              <a:t>rd</a:t>
            </a:r>
            <a:r>
              <a:rPr lang="en-US" altLang="en-US" sz="1600">
                <a:latin typeface="Arial" panose="020B0604020202020204" pitchFamily="34" charset="0"/>
              </a:rPr>
              <a:t> packet arrives, send ACK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50214" name="Text Box 57"/>
          <p:cNvSpPr txBox="1">
            <a:spLocks noChangeArrowheads="1"/>
          </p:cNvSpPr>
          <p:nvPr/>
        </p:nvSpPr>
        <p:spPr bwMode="auto">
          <a:xfrm>
            <a:off x="5518150" y="4152900"/>
            <a:ext cx="34607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CC0000"/>
                </a:solidFill>
                <a:latin typeface="Arial" panose="020B0604020202020204" pitchFamily="34" charset="0"/>
              </a:rPr>
              <a:t>3-packet pipelining increases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CC0000"/>
                </a:solidFill>
                <a:latin typeface="Arial" panose="020B0604020202020204" pitchFamily="34" charset="0"/>
              </a:rPr>
              <a:t> utilization by a factor of 3!</a:t>
            </a:r>
          </a:p>
        </p:txBody>
      </p:sp>
      <p:sp>
        <p:nvSpPr>
          <p:cNvPr id="50215" name="Line 58"/>
          <p:cNvSpPr>
            <a:spLocks noChangeShapeType="1"/>
          </p:cNvSpPr>
          <p:nvPr/>
        </p:nvSpPr>
        <p:spPr bwMode="auto">
          <a:xfrm flipH="1">
            <a:off x="6386513" y="4821238"/>
            <a:ext cx="125412" cy="5127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50216" name="Object 61"/>
          <p:cNvGraphicFramePr>
            <a:graphicFrameLocks noChangeAspect="1"/>
          </p:cNvGraphicFramePr>
          <p:nvPr/>
        </p:nvGraphicFramePr>
        <p:xfrm>
          <a:off x="1555750" y="5087938"/>
          <a:ext cx="6748463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8" name="Picture" r:id="rId4" imgW="3581400" imgH="495300" progId="Word.Picture.8">
                  <p:embed/>
                </p:oleObj>
              </mc:Choice>
              <mc:Fallback>
                <p:oleObj name="Picture" r:id="rId4" imgW="3581400" imgH="495300" progId="Word.Picture.8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5087938"/>
                        <a:ext cx="6748463" cy="93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5120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74C2BC54-4BA9-4A16-BE9C-41B2583EDCCD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51204" name="Picture 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13" y="904875"/>
            <a:ext cx="7313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07963"/>
            <a:ext cx="7772400" cy="930275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Pipelined protocols: overview</a:t>
            </a:r>
          </a:p>
        </p:txBody>
      </p:sp>
      <p:sp>
        <p:nvSpPr>
          <p:cNvPr id="5120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455738"/>
            <a:ext cx="3954463" cy="4848225"/>
          </a:xfrm>
        </p:spPr>
        <p:txBody>
          <a:bodyPr/>
          <a:lstStyle/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u="sng" smtClean="0">
                <a:solidFill>
                  <a:srgbClr val="CC0000"/>
                </a:solidFill>
              </a:rPr>
              <a:t>Go-back-N:</a:t>
            </a:r>
          </a:p>
          <a:p>
            <a:pPr>
              <a:lnSpc>
                <a:spcPct val="75000"/>
              </a:lnSpc>
            </a:pPr>
            <a:r>
              <a:rPr lang="en-US" altLang="en-US" smtClean="0"/>
              <a:t>sender can have up to N unacked packets in pipeline</a:t>
            </a:r>
          </a:p>
          <a:p>
            <a:pPr>
              <a:lnSpc>
                <a:spcPct val="75000"/>
              </a:lnSpc>
            </a:pPr>
            <a:r>
              <a:rPr lang="en-US" altLang="en-US" smtClean="0"/>
              <a:t>receiver only sends </a:t>
            </a:r>
            <a:r>
              <a:rPr lang="en-US" altLang="en-US" i="1" smtClean="0">
                <a:solidFill>
                  <a:srgbClr val="CC0000"/>
                </a:solidFill>
              </a:rPr>
              <a:t>cumulative ack</a:t>
            </a:r>
          </a:p>
          <a:p>
            <a:pPr lvl="1"/>
            <a:r>
              <a:rPr lang="en-US" altLang="en-US" smtClean="0"/>
              <a:t>doesn</a:t>
            </a:r>
            <a:r>
              <a:rPr lang="ja-JP" altLang="en-US" smtClean="0"/>
              <a:t>’</a:t>
            </a:r>
            <a:r>
              <a:rPr lang="en-US" altLang="ja-JP" smtClean="0"/>
              <a:t>t ack packet if there</a:t>
            </a:r>
            <a:r>
              <a:rPr lang="ja-JP" altLang="en-US" smtClean="0"/>
              <a:t>’</a:t>
            </a:r>
            <a:r>
              <a:rPr lang="en-US" altLang="ja-JP" smtClean="0"/>
              <a:t>s a gap</a:t>
            </a:r>
          </a:p>
          <a:p>
            <a:pPr>
              <a:lnSpc>
                <a:spcPct val="75000"/>
              </a:lnSpc>
            </a:pPr>
            <a:r>
              <a:rPr lang="en-US" altLang="en-US" smtClean="0"/>
              <a:t>sender has timer for oldest unacked packet</a:t>
            </a:r>
          </a:p>
          <a:p>
            <a:pPr lvl="1"/>
            <a:r>
              <a:rPr lang="en-US" altLang="en-US" smtClean="0"/>
              <a:t>when timer expires, retransmit </a:t>
            </a:r>
            <a:r>
              <a:rPr lang="en-US" altLang="en-US" i="1" smtClean="0"/>
              <a:t>all</a:t>
            </a:r>
            <a:r>
              <a:rPr lang="en-US" altLang="en-US" smtClean="0"/>
              <a:t> unacked packets</a:t>
            </a:r>
          </a:p>
        </p:txBody>
      </p:sp>
      <p:sp>
        <p:nvSpPr>
          <p:cNvPr id="5120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73600" y="1455738"/>
            <a:ext cx="4289425" cy="4648200"/>
          </a:xfrm>
        </p:spPr>
        <p:txBody>
          <a:bodyPr/>
          <a:lstStyle/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u="sng" smtClean="0">
                <a:solidFill>
                  <a:srgbClr val="CC0000"/>
                </a:solidFill>
              </a:rPr>
              <a:t>Selective Repeat:</a:t>
            </a:r>
          </a:p>
          <a:p>
            <a:pPr>
              <a:lnSpc>
                <a:spcPct val="75000"/>
              </a:lnSpc>
            </a:pPr>
            <a:r>
              <a:rPr lang="en-US" altLang="en-US" smtClean="0"/>
              <a:t>sender can have up to N unack</a:t>
            </a:r>
            <a:r>
              <a:rPr lang="ja-JP" altLang="en-US" smtClean="0"/>
              <a:t>’</a:t>
            </a:r>
            <a:r>
              <a:rPr lang="en-US" altLang="ja-JP" smtClean="0"/>
              <a:t>ed packets in pipeline</a:t>
            </a:r>
          </a:p>
          <a:p>
            <a:pPr>
              <a:lnSpc>
                <a:spcPct val="75000"/>
              </a:lnSpc>
            </a:pPr>
            <a:r>
              <a:rPr lang="en-US" altLang="en-US" smtClean="0"/>
              <a:t>rcvr sends </a:t>
            </a:r>
            <a:r>
              <a:rPr lang="en-US" altLang="en-US" i="1" smtClean="0">
                <a:solidFill>
                  <a:srgbClr val="CC0000"/>
                </a:solidFill>
              </a:rPr>
              <a:t>individual ack</a:t>
            </a:r>
            <a:r>
              <a:rPr lang="en-US" altLang="en-US" smtClean="0"/>
              <a:t> for each packet</a:t>
            </a:r>
          </a:p>
          <a:p>
            <a:pPr>
              <a:lnSpc>
                <a:spcPct val="70000"/>
              </a:lnSpc>
            </a:pPr>
            <a:endParaRPr lang="en-US" altLang="en-US" smtClean="0"/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mtClean="0"/>
          </a:p>
          <a:p>
            <a:pPr>
              <a:lnSpc>
                <a:spcPct val="75000"/>
              </a:lnSpc>
              <a:spcBef>
                <a:spcPct val="0"/>
              </a:spcBef>
            </a:pPr>
            <a:r>
              <a:rPr lang="en-US" altLang="en-US" smtClean="0"/>
              <a:t>sender maintains timer for each unacked packet</a:t>
            </a:r>
          </a:p>
          <a:p>
            <a:pPr lvl="1">
              <a:lnSpc>
                <a:spcPct val="80000"/>
              </a:lnSpc>
            </a:pPr>
            <a:r>
              <a:rPr lang="en-US" altLang="en-US" smtClean="0"/>
              <a:t>when timer expires, retransmit only that unacked packet</a:t>
            </a:r>
          </a:p>
          <a:p>
            <a:pPr>
              <a:lnSpc>
                <a:spcPct val="70000"/>
              </a:lnSpc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5222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8DD8F154-9BB2-4B7D-A385-DF6F099DA20A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95250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Go-Back-N: sender</a:t>
            </a:r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14450"/>
            <a:ext cx="8324850" cy="1219200"/>
          </a:xfrm>
        </p:spPr>
        <p:txBody>
          <a:bodyPr/>
          <a:lstStyle/>
          <a:p>
            <a:r>
              <a:rPr lang="en-US" altLang="en-US" sz="2400" smtClean="0"/>
              <a:t>k-bit seq # in pkt header</a:t>
            </a:r>
          </a:p>
          <a:p>
            <a:r>
              <a:rPr lang="ja-JP" altLang="en-US" sz="2400" smtClean="0"/>
              <a:t>“</a:t>
            </a:r>
            <a:r>
              <a:rPr lang="en-US" altLang="ja-JP" sz="2400" smtClean="0"/>
              <a:t>window</a:t>
            </a:r>
            <a:r>
              <a:rPr lang="ja-JP" altLang="en-US" sz="2400" smtClean="0"/>
              <a:t>”</a:t>
            </a:r>
            <a:r>
              <a:rPr lang="en-US" altLang="ja-JP" sz="2400" smtClean="0"/>
              <a:t> of up to N, consecutive unack</a:t>
            </a:r>
            <a:r>
              <a:rPr lang="ja-JP" altLang="en-US" sz="2400" smtClean="0"/>
              <a:t>’</a:t>
            </a:r>
            <a:r>
              <a:rPr lang="en-US" altLang="ja-JP" sz="2400" smtClean="0"/>
              <a:t>ed pkts allowed</a:t>
            </a:r>
          </a:p>
          <a:p>
            <a:endParaRPr lang="en-US" altLang="en-US" smtClean="0"/>
          </a:p>
          <a:p>
            <a:endParaRPr lang="en-US" altLang="en-US" smtClean="0"/>
          </a:p>
        </p:txBody>
      </p:sp>
      <p:pic>
        <p:nvPicPr>
          <p:cNvPr id="52230" name="Picture 4" descr="gbn_seqn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75" y="2263775"/>
            <a:ext cx="8099425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1" name="Rectangle 5"/>
          <p:cNvSpPr>
            <a:spLocks noChangeArrowheads="1"/>
          </p:cNvSpPr>
          <p:nvPr/>
        </p:nvSpPr>
        <p:spPr bwMode="auto">
          <a:xfrm>
            <a:off x="476250" y="4149725"/>
            <a:ext cx="83248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685800" indent="-2286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400"/>
              <a:t>ACK(n): ACKs all pkts up to, including seq # n - </a:t>
            </a:r>
            <a:r>
              <a:rPr lang="ja-JP" altLang="en-US" sz="2400" i="1">
                <a:solidFill>
                  <a:srgbClr val="CC0000"/>
                </a:solidFill>
              </a:rPr>
              <a:t>“</a:t>
            </a:r>
            <a:r>
              <a:rPr lang="en-US" altLang="ja-JP" sz="2400" i="1">
                <a:solidFill>
                  <a:srgbClr val="CC0000"/>
                </a:solidFill>
              </a:rPr>
              <a:t>cumulative ACK</a:t>
            </a:r>
            <a:r>
              <a:rPr lang="ja-JP" altLang="en-US" sz="2400" i="1">
                <a:solidFill>
                  <a:srgbClr val="CC0000"/>
                </a:solidFill>
              </a:rPr>
              <a:t>”</a:t>
            </a:r>
            <a:endParaRPr lang="en-US" altLang="ja-JP" sz="2400" i="1">
              <a:solidFill>
                <a:srgbClr val="CC0000"/>
              </a:solidFill>
            </a:endParaRPr>
          </a:p>
          <a:p>
            <a:pPr lvl="1"/>
            <a:r>
              <a:rPr lang="en-US" altLang="en-US" sz="2400"/>
              <a:t>may receive duplicate ACKs (see receiver)</a:t>
            </a:r>
            <a:endParaRPr lang="en-US" altLang="en-US" sz="2000"/>
          </a:p>
          <a:p>
            <a:r>
              <a:rPr lang="en-US" altLang="en-US" sz="2400"/>
              <a:t>timer for oldest in-flight pkt</a:t>
            </a:r>
          </a:p>
          <a:p>
            <a:r>
              <a:rPr lang="en-US" altLang="en-US" sz="2400" i="1"/>
              <a:t>timeout(n):</a:t>
            </a:r>
            <a:r>
              <a:rPr lang="en-US" altLang="en-US" sz="2400"/>
              <a:t> retransmit packet n and all higher seq # pkts in window</a:t>
            </a:r>
            <a:endParaRPr lang="en-US" altLang="en-US" sz="2800"/>
          </a:p>
          <a:p>
            <a:pPr>
              <a:buSzPct val="65000"/>
              <a:buFont typeface="Wingdings" panose="05000000000000000000" pitchFamily="2" charset="2"/>
              <a:buChar char="v"/>
            </a:pPr>
            <a:endParaRPr lang="en-US" altLang="en-US" sz="2800"/>
          </a:p>
        </p:txBody>
      </p:sp>
      <p:sp>
        <p:nvSpPr>
          <p:cNvPr id="52232" name="Rectangle 6"/>
          <p:cNvSpPr>
            <a:spLocks noChangeArrowheads="1"/>
          </p:cNvSpPr>
          <p:nvPr/>
        </p:nvSpPr>
        <p:spPr bwMode="auto">
          <a:xfrm>
            <a:off x="1639888" y="2789238"/>
            <a:ext cx="2206625" cy="6365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pic>
        <p:nvPicPr>
          <p:cNvPr id="52233" name="Picture 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63" y="850900"/>
            <a:ext cx="5027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532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6ACDE558-93E9-4EA0-9BFB-9197DCE93FE0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207963"/>
            <a:ext cx="7772400" cy="700087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GBN: sender extended FSM</a:t>
            </a:r>
            <a:endParaRPr lang="en-US">
              <a:ea typeface="ＭＳ Ｐゴシック" charset="0"/>
              <a:cs typeface="+mj-cs"/>
            </a:endParaRPr>
          </a:p>
        </p:txBody>
      </p:sp>
      <p:grpSp>
        <p:nvGrpSpPr>
          <p:cNvPr id="53253" name="Group 3"/>
          <p:cNvGrpSpPr>
            <a:grpSpLocks/>
          </p:cNvGrpSpPr>
          <p:nvPr/>
        </p:nvGrpSpPr>
        <p:grpSpPr bwMode="auto">
          <a:xfrm>
            <a:off x="3535363" y="3743325"/>
            <a:ext cx="800100" cy="657225"/>
            <a:chOff x="1939" y="2515"/>
            <a:chExt cx="504" cy="414"/>
          </a:xfrm>
        </p:grpSpPr>
        <p:sp>
          <p:nvSpPr>
            <p:cNvPr id="53274" name="Oval 4"/>
            <p:cNvSpPr>
              <a:spLocks noChangeArrowheads="1"/>
            </p:cNvSpPr>
            <p:nvPr/>
          </p:nvSpPr>
          <p:spPr bwMode="auto">
            <a:xfrm>
              <a:off x="2004" y="2515"/>
              <a:ext cx="420" cy="414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53275" name="Text Box 5"/>
            <p:cNvSpPr txBox="1">
              <a:spLocks noChangeArrowheads="1"/>
            </p:cNvSpPr>
            <p:nvPr/>
          </p:nvSpPr>
          <p:spPr bwMode="auto">
            <a:xfrm>
              <a:off x="1939" y="2611"/>
              <a:ext cx="504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Wait</a:t>
              </a:r>
              <a:endParaRPr lang="en-US" altLang="en-US" sz="1600">
                <a:latin typeface="Times New Roman" panose="02020603050405020304" pitchFamily="18" charset="0"/>
              </a:endParaRPr>
            </a:p>
          </p:txBody>
        </p:sp>
      </p:grpSp>
      <p:sp>
        <p:nvSpPr>
          <p:cNvPr id="53254" name="Line 6"/>
          <p:cNvSpPr>
            <a:spLocks noChangeShapeType="1"/>
          </p:cNvSpPr>
          <p:nvPr/>
        </p:nvSpPr>
        <p:spPr bwMode="auto">
          <a:xfrm>
            <a:off x="2028825" y="2830513"/>
            <a:ext cx="1624013" cy="1069975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4751388" y="3810000"/>
            <a:ext cx="2776537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start_timer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udt_send(sndpkt[base])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udt_send(sndpkt[base+1])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…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udt_send(sndpkt[nextseqnum-1])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4773613" y="3575050"/>
            <a:ext cx="110013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timeout</a:t>
            </a:r>
            <a:endParaRPr lang="en-US" altLang="en-US" sz="1400">
              <a:latin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>
            <a:off x="4857750" y="3851275"/>
            <a:ext cx="161925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8" name="Freeform 10"/>
          <p:cNvSpPr>
            <a:spLocks/>
          </p:cNvSpPr>
          <p:nvPr/>
        </p:nvSpPr>
        <p:spPr bwMode="auto">
          <a:xfrm>
            <a:off x="4360863" y="3498850"/>
            <a:ext cx="393700" cy="1152525"/>
          </a:xfrm>
          <a:custGeom>
            <a:avLst/>
            <a:gdLst>
              <a:gd name="T0" fmla="*/ 2147483646 w 619"/>
              <a:gd name="T1" fmla="*/ 2147483646 h 1815"/>
              <a:gd name="T2" fmla="*/ 0 w 619"/>
              <a:gd name="T3" fmla="*/ 2147483646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3194050" y="1069975"/>
            <a:ext cx="23336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rdt_send(data)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>
            <a:off x="3302000" y="1389063"/>
            <a:ext cx="19145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1" name="Text Box 13"/>
          <p:cNvSpPr txBox="1">
            <a:spLocks noChangeArrowheads="1"/>
          </p:cNvSpPr>
          <p:nvPr/>
        </p:nvSpPr>
        <p:spPr bwMode="auto">
          <a:xfrm>
            <a:off x="3194050" y="1411288"/>
            <a:ext cx="5521325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if (nextseqnum &lt; base+N) {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    sndpkt[nextseqnum] = make_pkt(nextseqnum,data,chksum)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    udt_send(sndpkt[nextseqnum])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    if (base == nextseqnum)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       start_timer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    nextseqnum++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    }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else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  refuse_data(data)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3262" name="Freeform 14"/>
          <p:cNvSpPr>
            <a:spLocks/>
          </p:cNvSpPr>
          <p:nvPr/>
        </p:nvSpPr>
        <p:spPr bwMode="auto">
          <a:xfrm rot="5142103" flipH="1">
            <a:off x="3787776" y="2933700"/>
            <a:ext cx="393700" cy="1152525"/>
          </a:xfrm>
          <a:custGeom>
            <a:avLst/>
            <a:gdLst>
              <a:gd name="T0" fmla="*/ 2147483646 w 619"/>
              <a:gd name="T1" fmla="*/ 2147483646 h 1815"/>
              <a:gd name="T2" fmla="*/ 0 w 619"/>
              <a:gd name="T3" fmla="*/ 2147483646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3" name="Text Box 15"/>
          <p:cNvSpPr txBox="1">
            <a:spLocks noChangeArrowheads="1"/>
          </p:cNvSpPr>
          <p:nvPr/>
        </p:nvSpPr>
        <p:spPr bwMode="auto">
          <a:xfrm>
            <a:off x="3343275" y="5478463"/>
            <a:ext cx="36861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base = getacknum(rcvpkt)+1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If (base == nextseqnum)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    stop_timer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  else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    start_timer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3264" name="Text Box 16"/>
          <p:cNvSpPr txBox="1">
            <a:spLocks noChangeArrowheads="1"/>
          </p:cNvSpPr>
          <p:nvPr/>
        </p:nvSpPr>
        <p:spPr bwMode="auto">
          <a:xfrm>
            <a:off x="3355975" y="4978400"/>
            <a:ext cx="2833688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rdt_rcv(rcvpkt) &amp;&amp;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   notcorrupt(rcvpkt)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>
            <a:off x="3448050" y="5502275"/>
            <a:ext cx="16192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6" name="Freeform 18"/>
          <p:cNvSpPr>
            <a:spLocks/>
          </p:cNvSpPr>
          <p:nvPr/>
        </p:nvSpPr>
        <p:spPr bwMode="auto">
          <a:xfrm>
            <a:off x="3505200" y="4446588"/>
            <a:ext cx="1054100" cy="674687"/>
          </a:xfrm>
          <a:custGeom>
            <a:avLst/>
            <a:gdLst>
              <a:gd name="T0" fmla="*/ 2147483646 w 664"/>
              <a:gd name="T1" fmla="*/ 2147483646 h 425"/>
              <a:gd name="T2" fmla="*/ 2147483646 w 664"/>
              <a:gd name="T3" fmla="*/ 0 h 4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64" h="425">
                <a:moveTo>
                  <a:pt x="241" y="20"/>
                </a:moveTo>
                <a:cubicBezTo>
                  <a:pt x="0" y="393"/>
                  <a:pt x="664" y="425"/>
                  <a:pt x="388" y="0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7" name="Line 19"/>
          <p:cNvSpPr>
            <a:spLocks noChangeShapeType="1"/>
          </p:cNvSpPr>
          <p:nvPr/>
        </p:nvSpPr>
        <p:spPr bwMode="auto">
          <a:xfrm>
            <a:off x="1614488" y="3257550"/>
            <a:ext cx="80327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8" name="Text Box 20"/>
          <p:cNvSpPr txBox="1">
            <a:spLocks noChangeArrowheads="1"/>
          </p:cNvSpPr>
          <p:nvPr/>
        </p:nvSpPr>
        <p:spPr bwMode="auto">
          <a:xfrm>
            <a:off x="1487488" y="3227388"/>
            <a:ext cx="14859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base=1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nextseqnum=1</a:t>
            </a:r>
            <a:endParaRPr lang="en-US" altLang="en-US" sz="1400">
              <a:latin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3269" name="Text Box 21"/>
          <p:cNvSpPr txBox="1">
            <a:spLocks noChangeArrowheads="1"/>
          </p:cNvSpPr>
          <p:nvPr/>
        </p:nvSpPr>
        <p:spPr bwMode="auto">
          <a:xfrm>
            <a:off x="1250950" y="4289425"/>
            <a:ext cx="204787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rdt_rcv(rcvpkt)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   &amp;&amp; corrupt(rcvpkt)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3270" name="Line 22"/>
          <p:cNvSpPr>
            <a:spLocks noChangeShapeType="1"/>
          </p:cNvSpPr>
          <p:nvPr/>
        </p:nvSpPr>
        <p:spPr bwMode="auto">
          <a:xfrm flipV="1">
            <a:off x="1343025" y="4787900"/>
            <a:ext cx="15208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1" name="Freeform 23"/>
          <p:cNvSpPr>
            <a:spLocks/>
          </p:cNvSpPr>
          <p:nvPr/>
        </p:nvSpPr>
        <p:spPr bwMode="auto">
          <a:xfrm>
            <a:off x="2898775" y="4221163"/>
            <a:ext cx="695325" cy="638175"/>
          </a:xfrm>
          <a:custGeom>
            <a:avLst/>
            <a:gdLst>
              <a:gd name="T0" fmla="*/ 2147483646 w 1095"/>
              <a:gd name="T1" fmla="*/ 0 h 1005"/>
              <a:gd name="T2" fmla="*/ 2147483646 w 1095"/>
              <a:gd name="T3" fmla="*/ 2147483646 h 100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095" h="1005">
                <a:moveTo>
                  <a:pt x="1005" y="0"/>
                </a:moveTo>
                <a:cubicBezTo>
                  <a:pt x="0" y="30"/>
                  <a:pt x="645" y="1005"/>
                  <a:pt x="1095" y="16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2" name="Text Box 24"/>
          <p:cNvSpPr txBox="1">
            <a:spLocks noChangeArrowheads="1"/>
          </p:cNvSpPr>
          <p:nvPr/>
        </p:nvSpPr>
        <p:spPr bwMode="auto">
          <a:xfrm>
            <a:off x="1530350" y="2927350"/>
            <a:ext cx="323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Symbol" panose="05050102010706020507" pitchFamily="18" charset="2"/>
              </a:rPr>
              <a:t>L</a:t>
            </a:r>
          </a:p>
        </p:txBody>
      </p:sp>
      <p:pic>
        <p:nvPicPr>
          <p:cNvPr id="53273" name="Picture 2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63" y="760413"/>
            <a:ext cx="54848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2662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3A1DEE57-5A8F-486E-A062-319CCA8955CE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4825" y="5619750"/>
            <a:ext cx="7781925" cy="466725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characteristics of unreliable channel will determine complexity of reliable data transfer protocol (rdt)</a:t>
            </a:r>
            <a:endParaRPr lang="en-US">
              <a:ea typeface="ＭＳ Ｐゴシック" charset="0"/>
              <a:cs typeface="+mn-cs"/>
            </a:endParaRPr>
          </a:p>
        </p:txBody>
      </p:sp>
      <p:pic>
        <p:nvPicPr>
          <p:cNvPr id="26629" name="Picture 5" descr="rdt_serv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2114550"/>
            <a:ext cx="7623175" cy="336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962400" y="3352800"/>
            <a:ext cx="4648200" cy="1295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pic>
        <p:nvPicPr>
          <p:cNvPr id="26631" name="Picture 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3" y="885825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6" name="Rectangle 10"/>
          <p:cNvSpPr>
            <a:spLocks noGrp="1" noChangeArrowheads="1"/>
          </p:cNvSpPr>
          <p:nvPr>
            <p:ph type="title"/>
          </p:nvPr>
        </p:nvSpPr>
        <p:spPr>
          <a:xfrm>
            <a:off x="422275" y="952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Principles of reliable data transfer</a:t>
            </a:r>
          </a:p>
        </p:txBody>
      </p:sp>
      <p:sp>
        <p:nvSpPr>
          <p:cNvPr id="22537" name="Rectangle 11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77925"/>
            <a:ext cx="7658100" cy="838200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important in application, transport, link layers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top-10 list of important networking topics!</a:t>
            </a:r>
          </a:p>
          <a:p>
            <a:pPr>
              <a:buFont typeface="Wingdings" charset="2"/>
              <a:buChar char="§"/>
              <a:defRPr/>
            </a:pPr>
            <a:endParaRPr lang="en-US" sz="3200">
              <a:ea typeface="ＭＳ Ｐゴシック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5427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EB9C0EEC-263A-47C1-B430-3A23DFAAAE7D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801688" y="3641725"/>
            <a:ext cx="8148637" cy="28543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mtClean="0"/>
              <a:t>ACK-only: always send ACK for correctly-received pkt with highest </a:t>
            </a:r>
            <a:r>
              <a:rPr lang="en-US" altLang="en-US" i="1" smtClean="0">
                <a:solidFill>
                  <a:srgbClr val="CC0000"/>
                </a:solidFill>
              </a:rPr>
              <a:t>in-order</a:t>
            </a:r>
            <a:r>
              <a:rPr lang="en-US" altLang="en-US" smtClean="0"/>
              <a:t> seq #</a:t>
            </a:r>
          </a:p>
          <a:p>
            <a:pPr lvl="1"/>
            <a:r>
              <a:rPr lang="en-US" altLang="en-US" smtClean="0"/>
              <a:t>may generate duplicate ACKs</a:t>
            </a:r>
          </a:p>
          <a:p>
            <a:pPr lvl="1"/>
            <a:r>
              <a:rPr lang="en-US" altLang="en-US" smtClean="0"/>
              <a:t>need only remember </a:t>
            </a:r>
            <a:r>
              <a:rPr lang="en-US" altLang="en-US" b="1" smtClean="0">
                <a:latin typeface="Courier New" panose="02070309020205020404" pitchFamily="49" charset="0"/>
              </a:rPr>
              <a:t>expectedseqnum</a:t>
            </a:r>
          </a:p>
          <a:p>
            <a:r>
              <a:rPr lang="en-US" altLang="en-US" smtClean="0"/>
              <a:t>out-of-order pkt: </a:t>
            </a:r>
          </a:p>
          <a:p>
            <a:pPr lvl="1"/>
            <a:r>
              <a:rPr lang="en-US" altLang="en-US" smtClean="0"/>
              <a:t>discard (don</a:t>
            </a:r>
            <a:r>
              <a:rPr lang="ja-JP" altLang="en-US" smtClean="0"/>
              <a:t>’</a:t>
            </a:r>
            <a:r>
              <a:rPr lang="en-US" altLang="ja-JP" smtClean="0"/>
              <a:t>t buffer): </a:t>
            </a:r>
            <a:r>
              <a:rPr lang="en-US" altLang="ja-JP" i="1" smtClean="0">
                <a:solidFill>
                  <a:srgbClr val="CC0000"/>
                </a:solidFill>
              </a:rPr>
              <a:t>no receiver buffering!</a:t>
            </a:r>
          </a:p>
          <a:p>
            <a:pPr lvl="1"/>
            <a:r>
              <a:rPr lang="en-US" altLang="en-US" smtClean="0"/>
              <a:t>re-ACK pkt with highest in-order seq #</a:t>
            </a:r>
          </a:p>
        </p:txBody>
      </p:sp>
      <p:sp>
        <p:nvSpPr>
          <p:cNvPr id="54277" name="Oval 4"/>
          <p:cNvSpPr>
            <a:spLocks noChangeArrowheads="1"/>
          </p:cNvSpPr>
          <p:nvPr/>
        </p:nvSpPr>
        <p:spPr bwMode="auto">
          <a:xfrm>
            <a:off x="3159125" y="2041525"/>
            <a:ext cx="666750" cy="6572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54278" name="Text Box 5"/>
          <p:cNvSpPr txBox="1">
            <a:spLocks noChangeArrowheads="1"/>
          </p:cNvSpPr>
          <p:nvPr/>
        </p:nvSpPr>
        <p:spPr bwMode="auto">
          <a:xfrm>
            <a:off x="3068638" y="2209800"/>
            <a:ext cx="8001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Wait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54279" name="Line 6"/>
          <p:cNvSpPr>
            <a:spLocks noChangeShapeType="1"/>
          </p:cNvSpPr>
          <p:nvPr/>
        </p:nvSpPr>
        <p:spPr bwMode="auto">
          <a:xfrm>
            <a:off x="844550" y="1881188"/>
            <a:ext cx="2298700" cy="474662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0" name="Text Box 7"/>
          <p:cNvSpPr txBox="1">
            <a:spLocks noChangeArrowheads="1"/>
          </p:cNvSpPr>
          <p:nvPr/>
        </p:nvSpPr>
        <p:spPr bwMode="auto">
          <a:xfrm>
            <a:off x="2557463" y="1468438"/>
            <a:ext cx="1617662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udt_send(sndpkt)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4281" name="Text Box 8"/>
          <p:cNvSpPr txBox="1">
            <a:spLocks noChangeArrowheads="1"/>
          </p:cNvSpPr>
          <p:nvPr/>
        </p:nvSpPr>
        <p:spPr bwMode="auto">
          <a:xfrm>
            <a:off x="2597150" y="1192213"/>
            <a:ext cx="725488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default</a:t>
            </a:r>
            <a:endParaRPr lang="en-US" altLang="en-US" sz="1400">
              <a:latin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4282" name="Line 9"/>
          <p:cNvSpPr>
            <a:spLocks noChangeShapeType="1"/>
          </p:cNvSpPr>
          <p:nvPr/>
        </p:nvSpPr>
        <p:spPr bwMode="auto">
          <a:xfrm>
            <a:off x="2678113" y="1489075"/>
            <a:ext cx="8159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3" name="Freeform 10"/>
          <p:cNvSpPr>
            <a:spLocks/>
          </p:cNvSpPr>
          <p:nvPr/>
        </p:nvSpPr>
        <p:spPr bwMode="auto">
          <a:xfrm>
            <a:off x="3832225" y="1784350"/>
            <a:ext cx="828675" cy="1152525"/>
          </a:xfrm>
          <a:custGeom>
            <a:avLst/>
            <a:gdLst>
              <a:gd name="T0" fmla="*/ 2147483646 w 619"/>
              <a:gd name="T1" fmla="*/ 2147483646 h 1815"/>
              <a:gd name="T2" fmla="*/ 0 w 619"/>
              <a:gd name="T3" fmla="*/ 2147483646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4" name="Text Box 11"/>
          <p:cNvSpPr txBox="1">
            <a:spLocks noChangeArrowheads="1"/>
          </p:cNvSpPr>
          <p:nvPr/>
        </p:nvSpPr>
        <p:spPr bwMode="auto">
          <a:xfrm>
            <a:off x="4325938" y="1554163"/>
            <a:ext cx="3570287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rdt_rcv(rcvpkt)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  &amp;&amp; notcurrupt(rcvpkt)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  &amp;&amp; hasseqnum(rcvpkt,expectedseqnum) 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4285" name="Line 12"/>
          <p:cNvSpPr>
            <a:spLocks noChangeShapeType="1"/>
          </p:cNvSpPr>
          <p:nvPr/>
        </p:nvSpPr>
        <p:spPr bwMode="auto">
          <a:xfrm>
            <a:off x="4395788" y="2246313"/>
            <a:ext cx="3175000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6" name="Text Box 13"/>
          <p:cNvSpPr txBox="1">
            <a:spLocks noChangeArrowheads="1"/>
          </p:cNvSpPr>
          <p:nvPr/>
        </p:nvSpPr>
        <p:spPr bwMode="auto">
          <a:xfrm>
            <a:off x="4330700" y="2289175"/>
            <a:ext cx="4314825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extract(rcvpkt,data)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deliver_data(data)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sndpkt = make_pkt(expectedseqnum,ACK,chksum)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udt_send(sndpkt)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expectedseqnum++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4287" name="Freeform 14"/>
          <p:cNvSpPr>
            <a:spLocks/>
          </p:cNvSpPr>
          <p:nvPr/>
        </p:nvSpPr>
        <p:spPr bwMode="auto">
          <a:xfrm rot="5142103" flipH="1">
            <a:off x="3305176" y="1260475"/>
            <a:ext cx="393700" cy="1152525"/>
          </a:xfrm>
          <a:custGeom>
            <a:avLst/>
            <a:gdLst>
              <a:gd name="T0" fmla="*/ 2147483646 w 619"/>
              <a:gd name="T1" fmla="*/ 2147483646 h 1815"/>
              <a:gd name="T2" fmla="*/ 0 w 619"/>
              <a:gd name="T3" fmla="*/ 2147483646 h 18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8" name="Line 15"/>
          <p:cNvSpPr>
            <a:spLocks noChangeShapeType="1"/>
          </p:cNvSpPr>
          <p:nvPr/>
        </p:nvSpPr>
        <p:spPr bwMode="auto">
          <a:xfrm>
            <a:off x="784225" y="2293938"/>
            <a:ext cx="12382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9" name="Text Box 16"/>
          <p:cNvSpPr txBox="1">
            <a:spLocks noChangeArrowheads="1"/>
          </p:cNvSpPr>
          <p:nvPr/>
        </p:nvSpPr>
        <p:spPr bwMode="auto">
          <a:xfrm>
            <a:off x="693738" y="2314575"/>
            <a:ext cx="36417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expectedseqnum=1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sndpkt =   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  make_pkt(expectedseqnum,ACK,chksum)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4290" name="Text Box 17"/>
          <p:cNvSpPr txBox="1">
            <a:spLocks noChangeArrowheads="1"/>
          </p:cNvSpPr>
          <p:nvPr/>
        </p:nvSpPr>
        <p:spPr bwMode="auto">
          <a:xfrm>
            <a:off x="730250" y="1990725"/>
            <a:ext cx="323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Symbol" panose="05050102010706020507" pitchFamily="18" charset="2"/>
              </a:rPr>
              <a:t>L</a:t>
            </a:r>
          </a:p>
        </p:txBody>
      </p:sp>
      <p:sp>
        <p:nvSpPr>
          <p:cNvPr id="50195" name="Rectangle 19"/>
          <p:cNvSpPr>
            <a:spLocks noGrp="1" noChangeArrowheads="1"/>
          </p:cNvSpPr>
          <p:nvPr>
            <p:ph type="title"/>
          </p:nvPr>
        </p:nvSpPr>
        <p:spPr>
          <a:xfrm>
            <a:off x="444500" y="207963"/>
            <a:ext cx="7772400" cy="700087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GBN: receiver extended FSM</a:t>
            </a:r>
          </a:p>
        </p:txBody>
      </p:sp>
      <p:pic>
        <p:nvPicPr>
          <p:cNvPr id="54292" name="Picture 22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" y="806450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552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BB29481B-6351-4684-99D5-BF756ADAE292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>
          <a:xfrm>
            <a:off x="476250" y="204788"/>
            <a:ext cx="7772400" cy="650875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GBN in action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55301" name="Text Box 4"/>
          <p:cNvSpPr txBox="1">
            <a:spLocks noChangeArrowheads="1"/>
          </p:cNvSpPr>
          <p:nvPr/>
        </p:nvSpPr>
        <p:spPr bwMode="auto">
          <a:xfrm>
            <a:off x="2632075" y="1412875"/>
            <a:ext cx="1246188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 pkt0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 pkt1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 pkt2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 pkt3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(wait)</a:t>
            </a:r>
          </a:p>
        </p:txBody>
      </p:sp>
      <p:sp>
        <p:nvSpPr>
          <p:cNvPr id="55302" name="Text Box 5"/>
          <p:cNvSpPr txBox="1">
            <a:spLocks noChangeArrowheads="1"/>
          </p:cNvSpPr>
          <p:nvPr/>
        </p:nvSpPr>
        <p:spPr bwMode="auto">
          <a:xfrm>
            <a:off x="2952750" y="1041400"/>
            <a:ext cx="936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1" u="sng">
                <a:solidFill>
                  <a:srgbClr val="000099"/>
                </a:solidFill>
                <a:latin typeface="Tahoma" panose="020B0604030504040204" pitchFamily="34" charset="0"/>
              </a:rPr>
              <a:t>sender</a:t>
            </a:r>
          </a:p>
        </p:txBody>
      </p:sp>
      <p:sp>
        <p:nvSpPr>
          <p:cNvPr id="55303" name="Text Box 6"/>
          <p:cNvSpPr txBox="1">
            <a:spLocks noChangeArrowheads="1"/>
          </p:cNvSpPr>
          <p:nvPr/>
        </p:nvSpPr>
        <p:spPr bwMode="auto">
          <a:xfrm>
            <a:off x="5983288" y="1060450"/>
            <a:ext cx="10715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1" u="sng">
                <a:solidFill>
                  <a:srgbClr val="008000"/>
                </a:solidFill>
                <a:latin typeface="Tahoma" panose="020B0604030504040204" pitchFamily="34" charset="0"/>
              </a:rPr>
              <a:t>receiver</a:t>
            </a:r>
          </a:p>
        </p:txBody>
      </p:sp>
      <p:sp>
        <p:nvSpPr>
          <p:cNvPr id="55304" name="Line 14"/>
          <p:cNvSpPr>
            <a:spLocks noChangeShapeType="1"/>
          </p:cNvSpPr>
          <p:nvPr/>
        </p:nvSpPr>
        <p:spPr bwMode="auto">
          <a:xfrm>
            <a:off x="6057900" y="1658938"/>
            <a:ext cx="11113" cy="4538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305" name="Text Box 15"/>
          <p:cNvSpPr txBox="1">
            <a:spLocks noChangeArrowheads="1"/>
          </p:cNvSpPr>
          <p:nvPr/>
        </p:nvSpPr>
        <p:spPr bwMode="auto">
          <a:xfrm>
            <a:off x="6000750" y="1854200"/>
            <a:ext cx="2568575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receive pkt0, send ack0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receive pkt1, send ack1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receive pkt3, discard,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           (re)send ack1</a:t>
            </a:r>
          </a:p>
        </p:txBody>
      </p:sp>
      <p:sp>
        <p:nvSpPr>
          <p:cNvPr id="55306" name="Text Box 22"/>
          <p:cNvSpPr txBox="1">
            <a:spLocks noChangeArrowheads="1"/>
          </p:cNvSpPr>
          <p:nvPr/>
        </p:nvSpPr>
        <p:spPr bwMode="auto">
          <a:xfrm>
            <a:off x="1776413" y="3016250"/>
            <a:ext cx="2154237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ack0, send pkt4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ack1, send pkt5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Tahoma" panose="020B0604030504040204" pitchFamily="34" charset="0"/>
            </a:endParaRPr>
          </a:p>
        </p:txBody>
      </p:sp>
      <p:pic>
        <p:nvPicPr>
          <p:cNvPr id="55307" name="Picture 34" descr="alarm_clock_ring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100" y="4164013"/>
            <a:ext cx="436563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8" name="Text Box 35"/>
          <p:cNvSpPr txBox="1">
            <a:spLocks noChangeArrowheads="1"/>
          </p:cNvSpPr>
          <p:nvPr/>
        </p:nvSpPr>
        <p:spPr bwMode="auto">
          <a:xfrm>
            <a:off x="2311400" y="4379913"/>
            <a:ext cx="15382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ahoma" panose="020B0604030504040204" pitchFamily="34" charset="0"/>
              </a:rPr>
              <a:t>pkt 2 timeout</a:t>
            </a:r>
          </a:p>
        </p:txBody>
      </p:sp>
      <p:sp>
        <p:nvSpPr>
          <p:cNvPr id="55309" name="Text Box 36"/>
          <p:cNvSpPr txBox="1">
            <a:spLocks noChangeArrowheads="1"/>
          </p:cNvSpPr>
          <p:nvPr/>
        </p:nvSpPr>
        <p:spPr bwMode="auto">
          <a:xfrm>
            <a:off x="2636838" y="4594225"/>
            <a:ext cx="1246187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 pkt2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 pkt3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 pkt4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 pkt5</a:t>
            </a:r>
          </a:p>
        </p:txBody>
      </p:sp>
      <p:sp>
        <p:nvSpPr>
          <p:cNvPr id="55310" name="Line 7"/>
          <p:cNvSpPr>
            <a:spLocks noChangeShapeType="1"/>
          </p:cNvSpPr>
          <p:nvPr/>
        </p:nvSpPr>
        <p:spPr bwMode="auto">
          <a:xfrm>
            <a:off x="3922713" y="1606550"/>
            <a:ext cx="2101850" cy="4683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311" name="Line 11"/>
          <p:cNvSpPr>
            <a:spLocks noChangeShapeType="1"/>
          </p:cNvSpPr>
          <p:nvPr/>
        </p:nvSpPr>
        <p:spPr bwMode="auto">
          <a:xfrm>
            <a:off x="3921125" y="1881188"/>
            <a:ext cx="2100263" cy="4683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312" name="Line 12"/>
          <p:cNvSpPr>
            <a:spLocks noChangeShapeType="1"/>
          </p:cNvSpPr>
          <p:nvPr/>
        </p:nvSpPr>
        <p:spPr bwMode="auto">
          <a:xfrm>
            <a:off x="3937000" y="2144713"/>
            <a:ext cx="876300" cy="200025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313" name="Line 13"/>
          <p:cNvSpPr>
            <a:spLocks noChangeShapeType="1"/>
          </p:cNvSpPr>
          <p:nvPr/>
        </p:nvSpPr>
        <p:spPr bwMode="auto">
          <a:xfrm>
            <a:off x="3943350" y="2430463"/>
            <a:ext cx="2100263" cy="4683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314" name="Line 17"/>
          <p:cNvSpPr>
            <a:spLocks noChangeShapeType="1"/>
          </p:cNvSpPr>
          <p:nvPr/>
        </p:nvSpPr>
        <p:spPr bwMode="auto">
          <a:xfrm flipH="1">
            <a:off x="3929063" y="2130425"/>
            <a:ext cx="2014537" cy="106680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315" name="Text Box 19"/>
          <p:cNvSpPr txBox="1">
            <a:spLocks noChangeArrowheads="1"/>
          </p:cNvSpPr>
          <p:nvPr/>
        </p:nvSpPr>
        <p:spPr bwMode="auto">
          <a:xfrm>
            <a:off x="4699000" y="2179638"/>
            <a:ext cx="3413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Tahoma" panose="020B0604030504040204" pitchFamily="34" charset="0"/>
              </a:rPr>
              <a:t>X</a:t>
            </a:r>
          </a:p>
        </p:txBody>
      </p:sp>
      <p:sp>
        <p:nvSpPr>
          <p:cNvPr id="55316" name="Text Box 20"/>
          <p:cNvSpPr txBox="1">
            <a:spLocks noChangeArrowheads="1"/>
          </p:cNvSpPr>
          <p:nvPr/>
        </p:nvSpPr>
        <p:spPr bwMode="auto">
          <a:xfrm>
            <a:off x="4857750" y="2200275"/>
            <a:ext cx="5222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FF0000"/>
                </a:solidFill>
                <a:latin typeface="Tahoma" panose="020B0604030504040204" pitchFamily="34" charset="0"/>
              </a:rPr>
              <a:t>loss</a:t>
            </a:r>
          </a:p>
        </p:txBody>
      </p:sp>
      <p:sp>
        <p:nvSpPr>
          <p:cNvPr id="55317" name="Line 21"/>
          <p:cNvSpPr>
            <a:spLocks noChangeShapeType="1"/>
          </p:cNvSpPr>
          <p:nvPr/>
        </p:nvSpPr>
        <p:spPr bwMode="auto">
          <a:xfrm flipH="1">
            <a:off x="3925888" y="2416175"/>
            <a:ext cx="2014537" cy="1100138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318" name="Line 24"/>
          <p:cNvSpPr>
            <a:spLocks noChangeShapeType="1"/>
          </p:cNvSpPr>
          <p:nvPr/>
        </p:nvSpPr>
        <p:spPr bwMode="auto">
          <a:xfrm>
            <a:off x="3929063" y="3252788"/>
            <a:ext cx="2100262" cy="4683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319" name="Line 25"/>
          <p:cNvSpPr>
            <a:spLocks noChangeShapeType="1"/>
          </p:cNvSpPr>
          <p:nvPr/>
        </p:nvSpPr>
        <p:spPr bwMode="auto">
          <a:xfrm>
            <a:off x="3960813" y="3571875"/>
            <a:ext cx="2101850" cy="4683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320" name="Line 26"/>
          <p:cNvSpPr>
            <a:spLocks noChangeShapeType="1"/>
          </p:cNvSpPr>
          <p:nvPr/>
        </p:nvSpPr>
        <p:spPr bwMode="auto">
          <a:xfrm flipH="1">
            <a:off x="3957638" y="2946400"/>
            <a:ext cx="2014537" cy="1100138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55321" name="Group 29"/>
          <p:cNvGrpSpPr>
            <a:grpSpLocks/>
          </p:cNvGrpSpPr>
          <p:nvPr/>
        </p:nvGrpSpPr>
        <p:grpSpPr bwMode="auto">
          <a:xfrm>
            <a:off x="3817938" y="2135188"/>
            <a:ext cx="103187" cy="2462212"/>
            <a:chOff x="3651" y="1878"/>
            <a:chExt cx="78" cy="963"/>
          </a:xfrm>
        </p:grpSpPr>
        <p:sp>
          <p:nvSpPr>
            <p:cNvPr id="55367" name="Line 30"/>
            <p:cNvSpPr>
              <a:spLocks noChangeShapeType="1"/>
            </p:cNvSpPr>
            <p:nvPr/>
          </p:nvSpPr>
          <p:spPr bwMode="auto">
            <a:xfrm>
              <a:off x="3729" y="1879"/>
              <a:ext cx="0" cy="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368" name="Line 31"/>
            <p:cNvSpPr>
              <a:spLocks noChangeShapeType="1"/>
            </p:cNvSpPr>
            <p:nvPr/>
          </p:nvSpPr>
          <p:spPr bwMode="auto">
            <a:xfrm flipH="1">
              <a:off x="3651" y="1878"/>
              <a:ext cx="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369" name="Line 32"/>
            <p:cNvSpPr>
              <a:spLocks noChangeShapeType="1"/>
            </p:cNvSpPr>
            <p:nvPr/>
          </p:nvSpPr>
          <p:spPr bwMode="auto">
            <a:xfrm flipH="1">
              <a:off x="3651" y="2841"/>
              <a:ext cx="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55322" name="Line 37"/>
          <p:cNvSpPr>
            <a:spLocks noChangeShapeType="1"/>
          </p:cNvSpPr>
          <p:nvPr/>
        </p:nvSpPr>
        <p:spPr bwMode="auto">
          <a:xfrm>
            <a:off x="3937000" y="4765675"/>
            <a:ext cx="2100263" cy="4683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323" name="Line 38"/>
          <p:cNvSpPr>
            <a:spLocks noChangeShapeType="1"/>
          </p:cNvSpPr>
          <p:nvPr/>
        </p:nvSpPr>
        <p:spPr bwMode="auto">
          <a:xfrm>
            <a:off x="3929063" y="5010150"/>
            <a:ext cx="2101850" cy="4683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324" name="Line 39"/>
          <p:cNvSpPr>
            <a:spLocks noChangeShapeType="1"/>
          </p:cNvSpPr>
          <p:nvPr/>
        </p:nvSpPr>
        <p:spPr bwMode="auto">
          <a:xfrm>
            <a:off x="3922713" y="5243513"/>
            <a:ext cx="2101850" cy="4683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325" name="Line 40"/>
          <p:cNvSpPr>
            <a:spLocks noChangeShapeType="1"/>
          </p:cNvSpPr>
          <p:nvPr/>
        </p:nvSpPr>
        <p:spPr bwMode="auto">
          <a:xfrm>
            <a:off x="3925888" y="5476875"/>
            <a:ext cx="2100262" cy="4683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326" name="Text Box 41"/>
          <p:cNvSpPr txBox="1">
            <a:spLocks noChangeArrowheads="1"/>
          </p:cNvSpPr>
          <p:nvPr/>
        </p:nvSpPr>
        <p:spPr bwMode="auto">
          <a:xfrm>
            <a:off x="5997575" y="3378200"/>
            <a:ext cx="2413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receive pkt4, discard,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           (re)send ack1</a:t>
            </a:r>
          </a:p>
        </p:txBody>
      </p:sp>
      <p:sp>
        <p:nvSpPr>
          <p:cNvPr id="55327" name="Text Box 42"/>
          <p:cNvSpPr txBox="1">
            <a:spLocks noChangeArrowheads="1"/>
          </p:cNvSpPr>
          <p:nvPr/>
        </p:nvSpPr>
        <p:spPr bwMode="auto">
          <a:xfrm>
            <a:off x="6016625" y="3898900"/>
            <a:ext cx="2413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receive pkt5, discard,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           (re)send ack1</a:t>
            </a:r>
          </a:p>
        </p:txBody>
      </p:sp>
      <p:sp>
        <p:nvSpPr>
          <p:cNvPr id="55328" name="Text Box 43"/>
          <p:cNvSpPr txBox="1">
            <a:spLocks noChangeArrowheads="1"/>
          </p:cNvSpPr>
          <p:nvPr/>
        </p:nvSpPr>
        <p:spPr bwMode="auto">
          <a:xfrm>
            <a:off x="6027738" y="5053013"/>
            <a:ext cx="2965450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pkt2, deliver, send ack2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pkt3, deliver, send ack3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pkt4, deliver, send ack4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pkt5, deliver, send ack5</a:t>
            </a:r>
          </a:p>
        </p:txBody>
      </p:sp>
      <p:sp>
        <p:nvSpPr>
          <p:cNvPr id="55329" name="Text Box 44"/>
          <p:cNvSpPr txBox="1">
            <a:spLocks noChangeArrowheads="1"/>
          </p:cNvSpPr>
          <p:nvPr/>
        </p:nvSpPr>
        <p:spPr bwMode="auto">
          <a:xfrm>
            <a:off x="2079625" y="3881438"/>
            <a:ext cx="18113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ignore duplicate ACK</a:t>
            </a:r>
          </a:p>
        </p:txBody>
      </p:sp>
      <p:grpSp>
        <p:nvGrpSpPr>
          <p:cNvPr id="55330" name="Group 65"/>
          <p:cNvGrpSpPr>
            <a:grpSpLocks/>
          </p:cNvGrpSpPr>
          <p:nvPr/>
        </p:nvGrpSpPr>
        <p:grpSpPr bwMode="auto">
          <a:xfrm>
            <a:off x="182563" y="1450975"/>
            <a:ext cx="1512887" cy="304800"/>
            <a:chOff x="115" y="914"/>
            <a:chExt cx="953" cy="192"/>
          </a:xfrm>
        </p:grpSpPr>
        <p:sp>
          <p:nvSpPr>
            <p:cNvPr id="55365" name="Rectangle 60"/>
            <p:cNvSpPr>
              <a:spLocks noChangeArrowheads="1"/>
            </p:cNvSpPr>
            <p:nvPr/>
          </p:nvSpPr>
          <p:spPr bwMode="auto">
            <a:xfrm>
              <a:off x="152" y="936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5366" name="Text Box 46"/>
            <p:cNvSpPr txBox="1">
              <a:spLocks noChangeArrowheads="1"/>
            </p:cNvSpPr>
            <p:nvPr/>
          </p:nvSpPr>
          <p:spPr bwMode="auto">
            <a:xfrm>
              <a:off x="115" y="914"/>
              <a:ext cx="9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bg1"/>
                  </a:solidFill>
                  <a:latin typeface="Arial" panose="020B0604020202020204" pitchFamily="34" charset="0"/>
                </a:rPr>
                <a:t>0 1 2 3 </a:t>
              </a:r>
              <a:r>
                <a:rPr lang="en-US" altLang="en-US" sz="1400">
                  <a:latin typeface="Arial" panose="020B0604020202020204" pitchFamily="34" charset="0"/>
                </a:rPr>
                <a:t>4 5 6 7 8 </a:t>
              </a:r>
            </a:p>
          </p:txBody>
        </p:sp>
      </p:grpSp>
      <p:sp>
        <p:nvSpPr>
          <p:cNvPr id="55331" name="Text Box 59"/>
          <p:cNvSpPr txBox="1">
            <a:spLocks noChangeArrowheads="1"/>
          </p:cNvSpPr>
          <p:nvPr/>
        </p:nvSpPr>
        <p:spPr bwMode="auto">
          <a:xfrm>
            <a:off x="139700" y="1104900"/>
            <a:ext cx="2146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 u="sng">
                <a:solidFill>
                  <a:srgbClr val="000099"/>
                </a:solidFill>
                <a:latin typeface="Tahoma" panose="020B0604030504040204" pitchFamily="34" charset="0"/>
              </a:rPr>
              <a:t>sender window (N=4)</a:t>
            </a:r>
          </a:p>
        </p:txBody>
      </p:sp>
      <p:grpSp>
        <p:nvGrpSpPr>
          <p:cNvPr id="55332" name="Group 67"/>
          <p:cNvGrpSpPr>
            <a:grpSpLocks/>
          </p:cNvGrpSpPr>
          <p:nvPr/>
        </p:nvGrpSpPr>
        <p:grpSpPr bwMode="auto">
          <a:xfrm>
            <a:off x="179388" y="1736725"/>
            <a:ext cx="1512887" cy="304800"/>
            <a:chOff x="115" y="914"/>
            <a:chExt cx="953" cy="192"/>
          </a:xfrm>
        </p:grpSpPr>
        <p:sp>
          <p:nvSpPr>
            <p:cNvPr id="55363" name="Rectangle 68"/>
            <p:cNvSpPr>
              <a:spLocks noChangeArrowheads="1"/>
            </p:cNvSpPr>
            <p:nvPr/>
          </p:nvSpPr>
          <p:spPr bwMode="auto">
            <a:xfrm>
              <a:off x="152" y="936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5364" name="Text Box 69"/>
            <p:cNvSpPr txBox="1">
              <a:spLocks noChangeArrowheads="1"/>
            </p:cNvSpPr>
            <p:nvPr/>
          </p:nvSpPr>
          <p:spPr bwMode="auto">
            <a:xfrm>
              <a:off x="115" y="914"/>
              <a:ext cx="9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bg1"/>
                  </a:solidFill>
                  <a:latin typeface="Arial" panose="020B0604020202020204" pitchFamily="34" charset="0"/>
                </a:rPr>
                <a:t>0 1 2 3 </a:t>
              </a:r>
              <a:r>
                <a:rPr lang="en-US" altLang="en-US" sz="1400">
                  <a:latin typeface="Arial" panose="020B0604020202020204" pitchFamily="34" charset="0"/>
                </a:rPr>
                <a:t>4 5 6 7 8 </a:t>
              </a:r>
            </a:p>
          </p:txBody>
        </p:sp>
      </p:grpSp>
      <p:grpSp>
        <p:nvGrpSpPr>
          <p:cNvPr id="55333" name="Group 70"/>
          <p:cNvGrpSpPr>
            <a:grpSpLocks/>
          </p:cNvGrpSpPr>
          <p:nvPr/>
        </p:nvGrpSpPr>
        <p:grpSpPr bwMode="auto">
          <a:xfrm>
            <a:off x="187325" y="2022475"/>
            <a:ext cx="1512888" cy="304800"/>
            <a:chOff x="115" y="914"/>
            <a:chExt cx="953" cy="192"/>
          </a:xfrm>
        </p:grpSpPr>
        <p:sp>
          <p:nvSpPr>
            <p:cNvPr id="55361" name="Rectangle 71"/>
            <p:cNvSpPr>
              <a:spLocks noChangeArrowheads="1"/>
            </p:cNvSpPr>
            <p:nvPr/>
          </p:nvSpPr>
          <p:spPr bwMode="auto">
            <a:xfrm>
              <a:off x="152" y="936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5362" name="Text Box 72"/>
            <p:cNvSpPr txBox="1">
              <a:spLocks noChangeArrowheads="1"/>
            </p:cNvSpPr>
            <p:nvPr/>
          </p:nvSpPr>
          <p:spPr bwMode="auto">
            <a:xfrm>
              <a:off x="115" y="914"/>
              <a:ext cx="9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bg1"/>
                  </a:solidFill>
                  <a:latin typeface="Arial" panose="020B0604020202020204" pitchFamily="34" charset="0"/>
                </a:rPr>
                <a:t>0 1 2 3 </a:t>
              </a:r>
              <a:r>
                <a:rPr lang="en-US" altLang="en-US" sz="1400">
                  <a:latin typeface="Arial" panose="020B0604020202020204" pitchFamily="34" charset="0"/>
                </a:rPr>
                <a:t>4 5 6 7 8 </a:t>
              </a:r>
            </a:p>
          </p:txBody>
        </p:sp>
      </p:grpSp>
      <p:grpSp>
        <p:nvGrpSpPr>
          <p:cNvPr id="55334" name="Group 73"/>
          <p:cNvGrpSpPr>
            <a:grpSpLocks/>
          </p:cNvGrpSpPr>
          <p:nvPr/>
        </p:nvGrpSpPr>
        <p:grpSpPr bwMode="auto">
          <a:xfrm>
            <a:off x="184150" y="2297113"/>
            <a:ext cx="1512888" cy="304800"/>
            <a:chOff x="115" y="914"/>
            <a:chExt cx="953" cy="192"/>
          </a:xfrm>
        </p:grpSpPr>
        <p:sp>
          <p:nvSpPr>
            <p:cNvPr id="55359" name="Rectangle 74"/>
            <p:cNvSpPr>
              <a:spLocks noChangeArrowheads="1"/>
            </p:cNvSpPr>
            <p:nvPr/>
          </p:nvSpPr>
          <p:spPr bwMode="auto">
            <a:xfrm>
              <a:off x="152" y="936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5360" name="Text Box 75"/>
            <p:cNvSpPr txBox="1">
              <a:spLocks noChangeArrowheads="1"/>
            </p:cNvSpPr>
            <p:nvPr/>
          </p:nvSpPr>
          <p:spPr bwMode="auto">
            <a:xfrm>
              <a:off x="115" y="914"/>
              <a:ext cx="9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bg1"/>
                  </a:solidFill>
                  <a:latin typeface="Arial" panose="020B0604020202020204" pitchFamily="34" charset="0"/>
                </a:rPr>
                <a:t>0 1 2 3 </a:t>
              </a:r>
              <a:r>
                <a:rPr lang="en-US" altLang="en-US" sz="1400">
                  <a:latin typeface="Arial" panose="020B0604020202020204" pitchFamily="34" charset="0"/>
                </a:rPr>
                <a:t>4 5 6 7 8 </a:t>
              </a:r>
            </a:p>
          </p:txBody>
        </p:sp>
      </p:grpSp>
      <p:sp>
        <p:nvSpPr>
          <p:cNvPr id="55335" name="Rectangle 79"/>
          <p:cNvSpPr>
            <a:spLocks noChangeArrowheads="1"/>
          </p:cNvSpPr>
          <p:nvPr/>
        </p:nvSpPr>
        <p:spPr bwMode="auto">
          <a:xfrm>
            <a:off x="395288" y="3101975"/>
            <a:ext cx="628650" cy="2286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5336" name="Text Box 80"/>
          <p:cNvSpPr txBox="1">
            <a:spLocks noChangeArrowheads="1"/>
          </p:cNvSpPr>
          <p:nvPr/>
        </p:nvSpPr>
        <p:spPr bwMode="auto">
          <a:xfrm>
            <a:off x="180975" y="3067050"/>
            <a:ext cx="15128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0 </a:t>
            </a:r>
            <a:r>
              <a:rPr lang="en-US" altLang="en-US" sz="1400">
                <a:solidFill>
                  <a:schemeClr val="bg1"/>
                </a:solidFill>
                <a:latin typeface="Arial" panose="020B0604020202020204" pitchFamily="34" charset="0"/>
              </a:rPr>
              <a:t>1 2 3 4</a:t>
            </a:r>
            <a:r>
              <a:rPr lang="en-US" altLang="en-US" sz="1400">
                <a:latin typeface="Arial" panose="020B0604020202020204" pitchFamily="34" charset="0"/>
              </a:rPr>
              <a:t> 5 6 7 8 </a:t>
            </a:r>
          </a:p>
        </p:txBody>
      </p:sp>
      <p:grpSp>
        <p:nvGrpSpPr>
          <p:cNvPr id="55337" name="Group 84"/>
          <p:cNvGrpSpPr>
            <a:grpSpLocks/>
          </p:cNvGrpSpPr>
          <p:nvPr/>
        </p:nvGrpSpPr>
        <p:grpSpPr bwMode="auto">
          <a:xfrm>
            <a:off x="177800" y="3341688"/>
            <a:ext cx="1512888" cy="304800"/>
            <a:chOff x="112" y="2105"/>
            <a:chExt cx="953" cy="192"/>
          </a:xfrm>
        </p:grpSpPr>
        <p:sp>
          <p:nvSpPr>
            <p:cNvPr id="55357" name="Rectangle 82"/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5358" name="Text Box 83"/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0 1</a:t>
              </a:r>
              <a:r>
                <a:rPr lang="en-US" altLang="en-US" sz="1400">
                  <a:solidFill>
                    <a:schemeClr val="bg1"/>
                  </a:solidFill>
                  <a:latin typeface="Arial" panose="020B0604020202020204" pitchFamily="34" charset="0"/>
                </a:rPr>
                <a:t> 2 3 4 5</a:t>
              </a:r>
              <a:r>
                <a:rPr lang="en-US" altLang="en-US" sz="1400">
                  <a:latin typeface="Arial" panose="020B0604020202020204" pitchFamily="34" charset="0"/>
                </a:rPr>
                <a:t> 6 7 8 </a:t>
              </a:r>
            </a:p>
          </p:txBody>
        </p:sp>
      </p:grpSp>
      <p:grpSp>
        <p:nvGrpSpPr>
          <p:cNvPr id="55338" name="Group 85"/>
          <p:cNvGrpSpPr>
            <a:grpSpLocks/>
          </p:cNvGrpSpPr>
          <p:nvPr/>
        </p:nvGrpSpPr>
        <p:grpSpPr bwMode="auto">
          <a:xfrm>
            <a:off x="166688" y="4635500"/>
            <a:ext cx="1512887" cy="304800"/>
            <a:chOff x="112" y="2105"/>
            <a:chExt cx="953" cy="192"/>
          </a:xfrm>
        </p:grpSpPr>
        <p:sp>
          <p:nvSpPr>
            <p:cNvPr id="55355" name="Rectangle 86"/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5356" name="Text Box 87"/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0 1</a:t>
              </a:r>
              <a:r>
                <a:rPr lang="en-US" altLang="en-US" sz="1400">
                  <a:solidFill>
                    <a:schemeClr val="bg1"/>
                  </a:solidFill>
                  <a:latin typeface="Arial" panose="020B0604020202020204" pitchFamily="34" charset="0"/>
                </a:rPr>
                <a:t> 2 3 4 5</a:t>
              </a:r>
              <a:r>
                <a:rPr lang="en-US" altLang="en-US" sz="1400">
                  <a:latin typeface="Arial" panose="020B0604020202020204" pitchFamily="34" charset="0"/>
                </a:rPr>
                <a:t> 6 7 8 </a:t>
              </a:r>
            </a:p>
          </p:txBody>
        </p:sp>
      </p:grpSp>
      <p:grpSp>
        <p:nvGrpSpPr>
          <p:cNvPr id="55339" name="Group 88"/>
          <p:cNvGrpSpPr>
            <a:grpSpLocks/>
          </p:cNvGrpSpPr>
          <p:nvPr/>
        </p:nvGrpSpPr>
        <p:grpSpPr bwMode="auto">
          <a:xfrm>
            <a:off x="174625" y="4876800"/>
            <a:ext cx="1512888" cy="304800"/>
            <a:chOff x="112" y="2105"/>
            <a:chExt cx="953" cy="192"/>
          </a:xfrm>
        </p:grpSpPr>
        <p:sp>
          <p:nvSpPr>
            <p:cNvPr id="55353" name="Rectangle 89"/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5354" name="Text Box 90"/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0 1</a:t>
              </a:r>
              <a:r>
                <a:rPr lang="en-US" altLang="en-US" sz="1400">
                  <a:solidFill>
                    <a:schemeClr val="bg1"/>
                  </a:solidFill>
                  <a:latin typeface="Arial" panose="020B0604020202020204" pitchFamily="34" charset="0"/>
                </a:rPr>
                <a:t> 2 3 4 5</a:t>
              </a:r>
              <a:r>
                <a:rPr lang="en-US" altLang="en-US" sz="1400">
                  <a:latin typeface="Arial" panose="020B0604020202020204" pitchFamily="34" charset="0"/>
                </a:rPr>
                <a:t> 6 7 8 </a:t>
              </a:r>
            </a:p>
          </p:txBody>
        </p:sp>
      </p:grpSp>
      <p:grpSp>
        <p:nvGrpSpPr>
          <p:cNvPr id="55340" name="Group 91"/>
          <p:cNvGrpSpPr>
            <a:grpSpLocks/>
          </p:cNvGrpSpPr>
          <p:nvPr/>
        </p:nvGrpSpPr>
        <p:grpSpPr bwMode="auto">
          <a:xfrm>
            <a:off x="171450" y="5140325"/>
            <a:ext cx="1512888" cy="304800"/>
            <a:chOff x="112" y="2105"/>
            <a:chExt cx="953" cy="192"/>
          </a:xfrm>
        </p:grpSpPr>
        <p:sp>
          <p:nvSpPr>
            <p:cNvPr id="55351" name="Rectangle 92"/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5352" name="Text Box 93"/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0 1</a:t>
              </a:r>
              <a:r>
                <a:rPr lang="en-US" altLang="en-US" sz="1400">
                  <a:solidFill>
                    <a:schemeClr val="bg1"/>
                  </a:solidFill>
                  <a:latin typeface="Arial" panose="020B0604020202020204" pitchFamily="34" charset="0"/>
                </a:rPr>
                <a:t> 2 3 4 5</a:t>
              </a:r>
              <a:r>
                <a:rPr lang="en-US" altLang="en-US" sz="1400">
                  <a:latin typeface="Arial" panose="020B0604020202020204" pitchFamily="34" charset="0"/>
                </a:rPr>
                <a:t> 6 7 8 </a:t>
              </a:r>
            </a:p>
          </p:txBody>
        </p:sp>
      </p:grpSp>
      <p:grpSp>
        <p:nvGrpSpPr>
          <p:cNvPr id="55341" name="Group 94"/>
          <p:cNvGrpSpPr>
            <a:grpSpLocks/>
          </p:cNvGrpSpPr>
          <p:nvPr/>
        </p:nvGrpSpPr>
        <p:grpSpPr bwMode="auto">
          <a:xfrm>
            <a:off x="168275" y="5381625"/>
            <a:ext cx="1512888" cy="304800"/>
            <a:chOff x="112" y="2105"/>
            <a:chExt cx="953" cy="192"/>
          </a:xfrm>
        </p:grpSpPr>
        <p:sp>
          <p:nvSpPr>
            <p:cNvPr id="55349" name="Rectangle 95"/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5350" name="Text Box 96"/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0 1</a:t>
              </a:r>
              <a:r>
                <a:rPr lang="en-US" altLang="en-US" sz="1400">
                  <a:solidFill>
                    <a:schemeClr val="bg1"/>
                  </a:solidFill>
                  <a:latin typeface="Arial" panose="020B0604020202020204" pitchFamily="34" charset="0"/>
                </a:rPr>
                <a:t> 2 3 4 5</a:t>
              </a:r>
              <a:r>
                <a:rPr lang="en-US" altLang="en-US" sz="1400">
                  <a:latin typeface="Arial" panose="020B0604020202020204" pitchFamily="34" charset="0"/>
                </a:rPr>
                <a:t> 6 7 8 </a:t>
              </a:r>
            </a:p>
          </p:txBody>
        </p:sp>
      </p:grpSp>
      <p:pic>
        <p:nvPicPr>
          <p:cNvPr id="55342" name="Picture 97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3" y="744538"/>
            <a:ext cx="3656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43" name="Line 98"/>
          <p:cNvSpPr>
            <a:spLocks noChangeShapeType="1"/>
          </p:cNvSpPr>
          <p:nvPr/>
        </p:nvSpPr>
        <p:spPr bwMode="auto">
          <a:xfrm flipH="1">
            <a:off x="4991100" y="3757613"/>
            <a:ext cx="1033463" cy="563562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344" name="Line 99"/>
          <p:cNvSpPr>
            <a:spLocks noChangeShapeType="1"/>
          </p:cNvSpPr>
          <p:nvPr/>
        </p:nvSpPr>
        <p:spPr bwMode="auto">
          <a:xfrm flipH="1">
            <a:off x="4997450" y="4067175"/>
            <a:ext cx="1033463" cy="563563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345" name="Line 100"/>
          <p:cNvSpPr>
            <a:spLocks noChangeShapeType="1"/>
          </p:cNvSpPr>
          <p:nvPr/>
        </p:nvSpPr>
        <p:spPr bwMode="auto">
          <a:xfrm flipH="1">
            <a:off x="4992688" y="5257800"/>
            <a:ext cx="1033462" cy="563563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346" name="Line 101"/>
          <p:cNvSpPr>
            <a:spLocks noChangeShapeType="1"/>
          </p:cNvSpPr>
          <p:nvPr/>
        </p:nvSpPr>
        <p:spPr bwMode="auto">
          <a:xfrm flipH="1">
            <a:off x="4976813" y="5511800"/>
            <a:ext cx="1033462" cy="563563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347" name="Line 102"/>
          <p:cNvSpPr>
            <a:spLocks noChangeShapeType="1"/>
          </p:cNvSpPr>
          <p:nvPr/>
        </p:nvSpPr>
        <p:spPr bwMode="auto">
          <a:xfrm flipH="1">
            <a:off x="4960938" y="5754688"/>
            <a:ext cx="1033462" cy="563562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348" name="Line 103"/>
          <p:cNvSpPr>
            <a:spLocks noChangeShapeType="1"/>
          </p:cNvSpPr>
          <p:nvPr/>
        </p:nvSpPr>
        <p:spPr bwMode="auto">
          <a:xfrm flipH="1">
            <a:off x="4945063" y="5997575"/>
            <a:ext cx="1033462" cy="563563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5632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1B7B695D-0C0F-4DE1-9C87-C40C836793EA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56324" name="Picture 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" y="1000125"/>
            <a:ext cx="3656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Selective repeat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5632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52450" y="1466850"/>
            <a:ext cx="7562850" cy="4648200"/>
          </a:xfrm>
        </p:spPr>
        <p:txBody>
          <a:bodyPr/>
          <a:lstStyle/>
          <a:p>
            <a:r>
              <a:rPr lang="en-US" altLang="en-US" smtClean="0"/>
              <a:t>receiver </a:t>
            </a:r>
            <a:r>
              <a:rPr lang="en-US" altLang="en-US" i="1" smtClean="0"/>
              <a:t>individually</a:t>
            </a:r>
            <a:r>
              <a:rPr lang="en-US" altLang="en-US" smtClean="0"/>
              <a:t> acknowledges all correctly received pkts</a:t>
            </a:r>
          </a:p>
          <a:p>
            <a:pPr lvl="1"/>
            <a:r>
              <a:rPr lang="en-US" altLang="en-US" smtClean="0"/>
              <a:t>buffers pkts, as needed, for eventual in-order delivery to upper layer</a:t>
            </a:r>
          </a:p>
          <a:p>
            <a:r>
              <a:rPr lang="en-US" altLang="en-US" smtClean="0"/>
              <a:t>sender only resends pkts for which ACK not received</a:t>
            </a:r>
          </a:p>
          <a:p>
            <a:pPr lvl="1"/>
            <a:r>
              <a:rPr lang="en-US" altLang="en-US" smtClean="0"/>
              <a:t>sender timer for each unACKed pkt</a:t>
            </a:r>
          </a:p>
          <a:p>
            <a:r>
              <a:rPr lang="en-US" altLang="en-US" smtClean="0"/>
              <a:t>sender window</a:t>
            </a:r>
          </a:p>
          <a:p>
            <a:pPr lvl="1"/>
            <a:r>
              <a:rPr lang="en-US" altLang="en-US" i="1" smtClean="0"/>
              <a:t>N</a:t>
            </a:r>
            <a:r>
              <a:rPr lang="en-US" altLang="en-US" smtClean="0"/>
              <a:t> consecutive seq #</a:t>
            </a:r>
            <a:r>
              <a:rPr lang="ja-JP" altLang="en-US" smtClean="0"/>
              <a:t>’</a:t>
            </a:r>
            <a:r>
              <a:rPr lang="en-US" altLang="ja-JP" smtClean="0"/>
              <a:t>s</a:t>
            </a:r>
          </a:p>
          <a:p>
            <a:pPr lvl="1"/>
            <a:r>
              <a:rPr lang="en-US" altLang="en-US" smtClean="0"/>
              <a:t>limits seq #s of sent, unACKed pkts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5734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2397E4CA-D89C-41A6-AACD-45D76FE3EE3E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182563"/>
            <a:ext cx="8486775" cy="898525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Selective repeat: sender, receiver windows</a:t>
            </a:r>
            <a:endParaRPr lang="en-US">
              <a:ea typeface="ＭＳ Ｐゴシック" charset="0"/>
              <a:cs typeface="+mj-cs"/>
            </a:endParaRPr>
          </a:p>
        </p:txBody>
      </p:sp>
      <p:pic>
        <p:nvPicPr>
          <p:cNvPr id="57349" name="Picture 3" descr="sr_seqn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1404938"/>
            <a:ext cx="8235950" cy="491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0" name="Rectangle 4"/>
          <p:cNvSpPr>
            <a:spLocks noChangeArrowheads="1"/>
          </p:cNvSpPr>
          <p:nvPr/>
        </p:nvSpPr>
        <p:spPr bwMode="auto">
          <a:xfrm>
            <a:off x="1393825" y="1917700"/>
            <a:ext cx="2141538" cy="614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7351" name="Rectangle 5"/>
          <p:cNvSpPr>
            <a:spLocks noChangeArrowheads="1"/>
          </p:cNvSpPr>
          <p:nvPr/>
        </p:nvSpPr>
        <p:spPr bwMode="auto">
          <a:xfrm>
            <a:off x="2028825" y="4516438"/>
            <a:ext cx="2130425" cy="5794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pic>
        <p:nvPicPr>
          <p:cNvPr id="57352" name="Picture 6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8" y="822325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5837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607C4D88-9E18-4767-8D76-D4E575BC4A6A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58372" name="Picture 13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38" y="89852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7" name="Rectangle 2"/>
          <p:cNvSpPr>
            <a:spLocks noGrp="1" noChangeArrowheads="1"/>
          </p:cNvSpPr>
          <p:nvPr>
            <p:ph type="title"/>
          </p:nvPr>
        </p:nvSpPr>
        <p:spPr>
          <a:xfrm>
            <a:off x="447675" y="24765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Selective repeat</a:t>
            </a:r>
          </a:p>
        </p:txBody>
      </p:sp>
      <p:sp>
        <p:nvSpPr>
          <p:cNvPr id="5427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  <a:cs typeface="+mn-cs"/>
              </a:rPr>
              <a:t>data from above: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if next available seq # in window, send pkt</a:t>
            </a:r>
          </a:p>
          <a:p>
            <a:pPr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  <a:cs typeface="+mn-cs"/>
              </a:rPr>
              <a:t>timeout(n):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resend pkt n, restart timer</a:t>
            </a:r>
          </a:p>
          <a:p>
            <a:pPr>
              <a:buFont typeface="Wingdings" charset="0"/>
              <a:buNone/>
              <a:defRPr/>
            </a:pPr>
            <a:r>
              <a:rPr lang="en-US" sz="2400">
                <a:solidFill>
                  <a:srgbClr val="CC0000"/>
                </a:solidFill>
                <a:ea typeface="ＭＳ Ｐゴシック" charset="0"/>
                <a:cs typeface="+mn-cs"/>
              </a:rPr>
              <a:t>ACK(n)</a:t>
            </a:r>
            <a:r>
              <a:rPr lang="en-US">
                <a:solidFill>
                  <a:srgbClr val="FF0000"/>
                </a:solidFill>
                <a:ea typeface="ＭＳ Ｐゴシック" charset="0"/>
                <a:cs typeface="+mn-cs"/>
              </a:rPr>
              <a:t> </a:t>
            </a:r>
            <a:r>
              <a:rPr lang="en-US" sz="2400">
                <a:ea typeface="ＭＳ Ｐゴシック" charset="0"/>
                <a:cs typeface="+mn-cs"/>
              </a:rPr>
              <a:t>in </a:t>
            </a:r>
            <a:r>
              <a:rPr lang="en-US" sz="1800">
                <a:ea typeface="ＭＳ Ｐゴシック" charset="0"/>
                <a:cs typeface="+mn-cs"/>
              </a:rPr>
              <a:t>[sendbase,sendbase+N]:</a:t>
            </a:r>
            <a:endParaRPr lang="en-US" sz="2400">
              <a:ea typeface="ＭＳ Ｐゴシック" charset="0"/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mark pkt n as received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if n smallest unACKed pkt, advance window base to next unACKed seq # </a:t>
            </a:r>
            <a:endParaRPr lang="en-US">
              <a:ea typeface="ＭＳ Ｐゴシック" charset="0"/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58375" name="Rectangle 4"/>
          <p:cNvSpPr>
            <a:spLocks noChangeArrowheads="1"/>
          </p:cNvSpPr>
          <p:nvPr/>
        </p:nvSpPr>
        <p:spPr bwMode="auto">
          <a:xfrm>
            <a:off x="495300" y="1457325"/>
            <a:ext cx="3838575" cy="4610100"/>
          </a:xfrm>
          <a:prstGeom prst="rect">
            <a:avLst/>
          </a:prstGeom>
          <a:noFill/>
          <a:ln w="28575">
            <a:solidFill>
              <a:srgbClr val="00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grpSp>
        <p:nvGrpSpPr>
          <p:cNvPr id="58376" name="Group 5"/>
          <p:cNvGrpSpPr>
            <a:grpSpLocks/>
          </p:cNvGrpSpPr>
          <p:nvPr/>
        </p:nvGrpSpPr>
        <p:grpSpPr bwMode="auto">
          <a:xfrm>
            <a:off x="698500" y="1155700"/>
            <a:ext cx="1160463" cy="519113"/>
            <a:chOff x="1100" y="3896"/>
            <a:chExt cx="731" cy="327"/>
          </a:xfrm>
        </p:grpSpPr>
        <p:sp>
          <p:nvSpPr>
            <p:cNvPr id="58382" name="Rectangle 6"/>
            <p:cNvSpPr>
              <a:spLocks noChangeArrowheads="1"/>
            </p:cNvSpPr>
            <p:nvPr/>
          </p:nvSpPr>
          <p:spPr bwMode="auto">
            <a:xfrm>
              <a:off x="1146" y="3984"/>
              <a:ext cx="612" cy="1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8383" name="Text Box 7"/>
            <p:cNvSpPr txBox="1">
              <a:spLocks noChangeArrowheads="1"/>
            </p:cNvSpPr>
            <p:nvPr/>
          </p:nvSpPr>
          <p:spPr bwMode="auto">
            <a:xfrm>
              <a:off x="1100" y="3896"/>
              <a:ext cx="731" cy="3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99"/>
                  </a:solidFill>
                </a:rPr>
                <a:t>sender</a:t>
              </a:r>
            </a:p>
          </p:txBody>
        </p:sp>
      </p:grpSp>
      <p:sp>
        <p:nvSpPr>
          <p:cNvPr id="54281" name="Rectangle 8"/>
          <p:cNvSpPr>
            <a:spLocks noChangeArrowheads="1"/>
          </p:cNvSpPr>
          <p:nvPr/>
        </p:nvSpPr>
        <p:spPr bwMode="auto">
          <a:xfrm>
            <a:off x="5000625" y="1581150"/>
            <a:ext cx="3810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 dirty="0" err="1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pkt</a:t>
            </a:r>
            <a:r>
              <a:rPr lang="en-US" sz="2800" dirty="0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 n in </a:t>
            </a:r>
            <a:r>
              <a:rPr lang="en-US" sz="1800" dirty="0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[</a:t>
            </a:r>
            <a:r>
              <a:rPr lang="en-US" sz="1800" dirty="0" err="1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rcvbase</a:t>
            </a:r>
            <a:r>
              <a:rPr lang="en-US" sz="1800" dirty="0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, rcvbase+N-1]</a:t>
            </a:r>
            <a:endParaRPr lang="en-US" sz="2800" dirty="0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292100" indent="-2921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  <a:ea typeface="ＭＳ Ｐゴシック" charset="0"/>
              </a:rPr>
              <a:t>send ACK(n)</a:t>
            </a:r>
          </a:p>
          <a:p>
            <a:pPr marL="292100" indent="-2921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  <a:ea typeface="ＭＳ Ｐゴシック" charset="0"/>
              </a:rPr>
              <a:t>out-of-order: buffer</a:t>
            </a:r>
          </a:p>
          <a:p>
            <a:pPr marL="292100" indent="-2921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  <a:ea typeface="ＭＳ Ｐゴシック" charset="0"/>
              </a:rPr>
              <a:t>in-order: deliver (also deliver buffered, in-order </a:t>
            </a:r>
            <a:r>
              <a:rPr lang="en-US" sz="2400" dirty="0" err="1">
                <a:latin typeface="Gill Sans MT" charset="0"/>
                <a:ea typeface="ＭＳ Ｐゴシック" charset="0"/>
              </a:rPr>
              <a:t>pkts</a:t>
            </a:r>
            <a:r>
              <a:rPr lang="en-US" sz="2400" dirty="0">
                <a:latin typeface="Gill Sans MT" charset="0"/>
                <a:ea typeface="ＭＳ Ｐゴシック" charset="0"/>
              </a:rPr>
              <a:t>), advance window to next not-yet-received </a:t>
            </a:r>
            <a:r>
              <a:rPr lang="en-US" sz="2400" dirty="0" err="1">
                <a:latin typeface="Gill Sans MT" charset="0"/>
                <a:ea typeface="ＭＳ Ｐゴシック" charset="0"/>
              </a:rPr>
              <a:t>pkt</a:t>
            </a:r>
            <a:endParaRPr lang="en-US" sz="2400" dirty="0">
              <a:latin typeface="Gill Sans MT" charset="0"/>
              <a:ea typeface="ＭＳ Ｐゴシック" charset="0"/>
            </a:endParaRP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 dirty="0" err="1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pkt</a:t>
            </a:r>
            <a:r>
              <a:rPr lang="en-US" sz="2800" dirty="0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 n in </a:t>
            </a:r>
            <a:r>
              <a:rPr lang="en-US" sz="1800" dirty="0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[rcvbase-N,rcvbase-1]</a:t>
            </a:r>
            <a:endParaRPr lang="en-US" sz="2800" dirty="0">
              <a:solidFill>
                <a:srgbClr val="CC0000"/>
              </a:solidFill>
              <a:latin typeface="Gill Sans MT" charset="0"/>
              <a:ea typeface="ＭＳ Ｐゴシック" charset="0"/>
            </a:endParaRPr>
          </a:p>
          <a:p>
            <a:pPr marL="292100" indent="-2921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  <a:ea typeface="ＭＳ Ｐゴシック" charset="0"/>
              </a:rPr>
              <a:t>ACK(n)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 dirty="0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otherwise:</a:t>
            </a:r>
            <a:r>
              <a:rPr lang="en-US" sz="2400" dirty="0">
                <a:solidFill>
                  <a:srgbClr val="FF0000"/>
                </a:solidFill>
                <a:latin typeface="Gill Sans MT" charset="0"/>
                <a:ea typeface="ＭＳ Ｐゴシック" charset="0"/>
              </a:rPr>
              <a:t> </a:t>
            </a:r>
          </a:p>
          <a:p>
            <a:pPr marL="292100" indent="-2921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  <a:ea typeface="ＭＳ Ｐゴシック" charset="0"/>
              </a:rPr>
              <a:t>ignore </a:t>
            </a:r>
            <a:endParaRPr lang="en-US" sz="2800" dirty="0">
              <a:latin typeface="Gill Sans MT" charset="0"/>
              <a:ea typeface="ＭＳ Ｐゴシック" charset="0"/>
            </a:endParaRP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800" dirty="0">
              <a:latin typeface="Gill Sans MT" charset="0"/>
              <a:ea typeface="ＭＳ Ｐゴシック" charset="0"/>
            </a:endParaRPr>
          </a:p>
        </p:txBody>
      </p:sp>
      <p:sp>
        <p:nvSpPr>
          <p:cNvPr id="58378" name="Rectangle 9"/>
          <p:cNvSpPr>
            <a:spLocks noChangeArrowheads="1"/>
          </p:cNvSpPr>
          <p:nvPr/>
        </p:nvSpPr>
        <p:spPr bwMode="auto">
          <a:xfrm>
            <a:off x="4962525" y="1438275"/>
            <a:ext cx="3838575" cy="4610100"/>
          </a:xfrm>
          <a:prstGeom prst="rect">
            <a:avLst/>
          </a:prstGeom>
          <a:noFill/>
          <a:ln w="28575">
            <a:solidFill>
              <a:srgbClr val="00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grpSp>
        <p:nvGrpSpPr>
          <p:cNvPr id="58379" name="Group 10"/>
          <p:cNvGrpSpPr>
            <a:grpSpLocks/>
          </p:cNvGrpSpPr>
          <p:nvPr/>
        </p:nvGrpSpPr>
        <p:grpSpPr bwMode="auto">
          <a:xfrm>
            <a:off x="5186363" y="1127125"/>
            <a:ext cx="1365250" cy="519113"/>
            <a:chOff x="3339" y="158"/>
            <a:chExt cx="860" cy="327"/>
          </a:xfrm>
        </p:grpSpPr>
        <p:sp>
          <p:nvSpPr>
            <p:cNvPr id="58380" name="Rectangle 11"/>
            <p:cNvSpPr>
              <a:spLocks noChangeArrowheads="1"/>
            </p:cNvSpPr>
            <p:nvPr/>
          </p:nvSpPr>
          <p:spPr bwMode="auto">
            <a:xfrm>
              <a:off x="3360" y="264"/>
              <a:ext cx="822" cy="1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8381" name="Text Box 12"/>
            <p:cNvSpPr txBox="1">
              <a:spLocks noChangeArrowheads="1"/>
            </p:cNvSpPr>
            <p:nvPr/>
          </p:nvSpPr>
          <p:spPr bwMode="auto">
            <a:xfrm>
              <a:off x="3339" y="158"/>
              <a:ext cx="86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99"/>
                  </a:solidFill>
                </a:rPr>
                <a:t>receiver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5939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70E7E487-AB6B-42CE-AA6B-7F4004762B0E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59396" name="Picture 9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806450"/>
            <a:ext cx="5027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1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198438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Selective repeat in action</a:t>
            </a:r>
          </a:p>
        </p:txBody>
      </p:sp>
      <p:sp>
        <p:nvSpPr>
          <p:cNvPr id="59398" name="Text Box 4"/>
          <p:cNvSpPr txBox="1">
            <a:spLocks noChangeArrowheads="1"/>
          </p:cNvSpPr>
          <p:nvPr/>
        </p:nvSpPr>
        <p:spPr bwMode="auto">
          <a:xfrm>
            <a:off x="2665413" y="1490663"/>
            <a:ext cx="1246187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 pkt0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 pkt1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 pkt2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 pkt3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(wait)</a:t>
            </a:r>
          </a:p>
        </p:txBody>
      </p:sp>
      <p:sp>
        <p:nvSpPr>
          <p:cNvPr id="59399" name="Text Box 5"/>
          <p:cNvSpPr txBox="1">
            <a:spLocks noChangeArrowheads="1"/>
          </p:cNvSpPr>
          <p:nvPr/>
        </p:nvSpPr>
        <p:spPr bwMode="auto">
          <a:xfrm>
            <a:off x="2986088" y="1119188"/>
            <a:ext cx="936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1" u="sng">
                <a:solidFill>
                  <a:srgbClr val="000099"/>
                </a:solidFill>
                <a:latin typeface="Tahoma" panose="020B0604030504040204" pitchFamily="34" charset="0"/>
              </a:rPr>
              <a:t>sender</a:t>
            </a:r>
          </a:p>
        </p:txBody>
      </p:sp>
      <p:sp>
        <p:nvSpPr>
          <p:cNvPr id="59400" name="Text Box 6"/>
          <p:cNvSpPr txBox="1">
            <a:spLocks noChangeArrowheads="1"/>
          </p:cNvSpPr>
          <p:nvPr/>
        </p:nvSpPr>
        <p:spPr bwMode="auto">
          <a:xfrm>
            <a:off x="6016625" y="1138238"/>
            <a:ext cx="1071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1" u="sng">
                <a:solidFill>
                  <a:srgbClr val="008000"/>
                </a:solidFill>
                <a:latin typeface="Tahoma" panose="020B0604030504040204" pitchFamily="34" charset="0"/>
              </a:rPr>
              <a:t>receiver</a:t>
            </a:r>
          </a:p>
        </p:txBody>
      </p:sp>
      <p:sp>
        <p:nvSpPr>
          <p:cNvPr id="59401" name="Line 7"/>
          <p:cNvSpPr>
            <a:spLocks noChangeShapeType="1"/>
          </p:cNvSpPr>
          <p:nvPr/>
        </p:nvSpPr>
        <p:spPr bwMode="auto">
          <a:xfrm>
            <a:off x="6091238" y="1736725"/>
            <a:ext cx="11112" cy="4538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402" name="Text Box 8"/>
          <p:cNvSpPr txBox="1">
            <a:spLocks noChangeArrowheads="1"/>
          </p:cNvSpPr>
          <p:nvPr/>
        </p:nvSpPr>
        <p:spPr bwMode="auto">
          <a:xfrm>
            <a:off x="6034088" y="1931988"/>
            <a:ext cx="2568575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receive pkt0, send ack0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receive pkt1, send ack1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receive pkt3, buffer,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           send ack3</a:t>
            </a:r>
          </a:p>
        </p:txBody>
      </p:sp>
      <p:sp>
        <p:nvSpPr>
          <p:cNvPr id="59403" name="Text Box 9"/>
          <p:cNvSpPr txBox="1">
            <a:spLocks noChangeArrowheads="1"/>
          </p:cNvSpPr>
          <p:nvPr/>
        </p:nvSpPr>
        <p:spPr bwMode="auto">
          <a:xfrm>
            <a:off x="1809750" y="3094038"/>
            <a:ext cx="2154238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ack0, send pkt4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ack1, send pkt5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Tahoma" panose="020B0604030504040204" pitchFamily="34" charset="0"/>
            </a:endParaRPr>
          </a:p>
        </p:txBody>
      </p:sp>
      <p:pic>
        <p:nvPicPr>
          <p:cNvPr id="59404" name="Picture 10" descr="alarm_clock_ringi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438" y="4241800"/>
            <a:ext cx="436562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405" name="Text Box 11"/>
          <p:cNvSpPr txBox="1">
            <a:spLocks noChangeArrowheads="1"/>
          </p:cNvSpPr>
          <p:nvPr/>
        </p:nvSpPr>
        <p:spPr bwMode="auto">
          <a:xfrm>
            <a:off x="2344738" y="4457700"/>
            <a:ext cx="1538287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ahoma" panose="020B0604030504040204" pitchFamily="34" charset="0"/>
              </a:rPr>
              <a:t>pkt 2 timeout</a:t>
            </a:r>
          </a:p>
        </p:txBody>
      </p:sp>
      <p:sp>
        <p:nvSpPr>
          <p:cNvPr id="59406" name="Text Box 12"/>
          <p:cNvSpPr txBox="1">
            <a:spLocks noChangeArrowheads="1"/>
          </p:cNvSpPr>
          <p:nvPr/>
        </p:nvSpPr>
        <p:spPr bwMode="auto">
          <a:xfrm>
            <a:off x="2670175" y="4672013"/>
            <a:ext cx="12461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send  pkt2</a:t>
            </a:r>
          </a:p>
        </p:txBody>
      </p:sp>
      <p:sp>
        <p:nvSpPr>
          <p:cNvPr id="59407" name="Line 14"/>
          <p:cNvSpPr>
            <a:spLocks noChangeShapeType="1"/>
          </p:cNvSpPr>
          <p:nvPr/>
        </p:nvSpPr>
        <p:spPr bwMode="auto">
          <a:xfrm>
            <a:off x="3956050" y="1684338"/>
            <a:ext cx="2101850" cy="4683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408" name="Line 15"/>
          <p:cNvSpPr>
            <a:spLocks noChangeShapeType="1"/>
          </p:cNvSpPr>
          <p:nvPr/>
        </p:nvSpPr>
        <p:spPr bwMode="auto">
          <a:xfrm>
            <a:off x="3954463" y="1958975"/>
            <a:ext cx="2100262" cy="4683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409" name="Line 16"/>
          <p:cNvSpPr>
            <a:spLocks noChangeShapeType="1"/>
          </p:cNvSpPr>
          <p:nvPr/>
        </p:nvSpPr>
        <p:spPr bwMode="auto">
          <a:xfrm>
            <a:off x="3970338" y="2222500"/>
            <a:ext cx="876300" cy="200025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410" name="Line 17"/>
          <p:cNvSpPr>
            <a:spLocks noChangeShapeType="1"/>
          </p:cNvSpPr>
          <p:nvPr/>
        </p:nvSpPr>
        <p:spPr bwMode="auto">
          <a:xfrm>
            <a:off x="3976688" y="2508250"/>
            <a:ext cx="2100262" cy="4683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411" name="Line 18"/>
          <p:cNvSpPr>
            <a:spLocks noChangeShapeType="1"/>
          </p:cNvSpPr>
          <p:nvPr/>
        </p:nvSpPr>
        <p:spPr bwMode="auto">
          <a:xfrm flipH="1">
            <a:off x="3962400" y="2208213"/>
            <a:ext cx="2014538" cy="106680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412" name="Text Box 19"/>
          <p:cNvSpPr txBox="1">
            <a:spLocks noChangeArrowheads="1"/>
          </p:cNvSpPr>
          <p:nvPr/>
        </p:nvSpPr>
        <p:spPr bwMode="auto">
          <a:xfrm>
            <a:off x="4732338" y="2257425"/>
            <a:ext cx="3413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Tahoma" panose="020B0604030504040204" pitchFamily="34" charset="0"/>
              </a:rPr>
              <a:t>X</a:t>
            </a:r>
          </a:p>
        </p:txBody>
      </p:sp>
      <p:sp>
        <p:nvSpPr>
          <p:cNvPr id="59413" name="Text Box 20"/>
          <p:cNvSpPr txBox="1">
            <a:spLocks noChangeArrowheads="1"/>
          </p:cNvSpPr>
          <p:nvPr/>
        </p:nvSpPr>
        <p:spPr bwMode="auto">
          <a:xfrm>
            <a:off x="4891088" y="2278063"/>
            <a:ext cx="5222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FF0000"/>
                </a:solidFill>
                <a:latin typeface="Tahoma" panose="020B0604030504040204" pitchFamily="34" charset="0"/>
              </a:rPr>
              <a:t>loss</a:t>
            </a:r>
          </a:p>
        </p:txBody>
      </p:sp>
      <p:sp>
        <p:nvSpPr>
          <p:cNvPr id="59414" name="Line 21"/>
          <p:cNvSpPr>
            <a:spLocks noChangeShapeType="1"/>
          </p:cNvSpPr>
          <p:nvPr/>
        </p:nvSpPr>
        <p:spPr bwMode="auto">
          <a:xfrm flipH="1">
            <a:off x="3959225" y="2493963"/>
            <a:ext cx="2014538" cy="1100137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415" name="Line 22"/>
          <p:cNvSpPr>
            <a:spLocks noChangeShapeType="1"/>
          </p:cNvSpPr>
          <p:nvPr/>
        </p:nvSpPr>
        <p:spPr bwMode="auto">
          <a:xfrm>
            <a:off x="3962400" y="3330575"/>
            <a:ext cx="2100263" cy="4683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416" name="Line 23"/>
          <p:cNvSpPr>
            <a:spLocks noChangeShapeType="1"/>
          </p:cNvSpPr>
          <p:nvPr/>
        </p:nvSpPr>
        <p:spPr bwMode="auto">
          <a:xfrm>
            <a:off x="3994150" y="3649663"/>
            <a:ext cx="2101850" cy="4683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417" name="Line 24"/>
          <p:cNvSpPr>
            <a:spLocks noChangeShapeType="1"/>
          </p:cNvSpPr>
          <p:nvPr/>
        </p:nvSpPr>
        <p:spPr bwMode="auto">
          <a:xfrm flipH="1">
            <a:off x="3990975" y="3024188"/>
            <a:ext cx="2014538" cy="1100137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59418" name="Group 25"/>
          <p:cNvGrpSpPr>
            <a:grpSpLocks/>
          </p:cNvGrpSpPr>
          <p:nvPr/>
        </p:nvGrpSpPr>
        <p:grpSpPr bwMode="auto">
          <a:xfrm>
            <a:off x="3851275" y="2212975"/>
            <a:ext cx="103188" cy="2462213"/>
            <a:chOff x="3651" y="1878"/>
            <a:chExt cx="78" cy="963"/>
          </a:xfrm>
        </p:grpSpPr>
        <p:sp>
          <p:nvSpPr>
            <p:cNvPr id="59461" name="Line 26"/>
            <p:cNvSpPr>
              <a:spLocks noChangeShapeType="1"/>
            </p:cNvSpPr>
            <p:nvPr/>
          </p:nvSpPr>
          <p:spPr bwMode="auto">
            <a:xfrm>
              <a:off x="3729" y="1879"/>
              <a:ext cx="0" cy="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9462" name="Line 27"/>
            <p:cNvSpPr>
              <a:spLocks noChangeShapeType="1"/>
            </p:cNvSpPr>
            <p:nvPr/>
          </p:nvSpPr>
          <p:spPr bwMode="auto">
            <a:xfrm flipH="1">
              <a:off x="3651" y="1878"/>
              <a:ext cx="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9463" name="Line 28"/>
            <p:cNvSpPr>
              <a:spLocks noChangeShapeType="1"/>
            </p:cNvSpPr>
            <p:nvPr/>
          </p:nvSpPr>
          <p:spPr bwMode="auto">
            <a:xfrm flipH="1">
              <a:off x="3651" y="2841"/>
              <a:ext cx="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59419" name="Line 29"/>
          <p:cNvSpPr>
            <a:spLocks noChangeShapeType="1"/>
          </p:cNvSpPr>
          <p:nvPr/>
        </p:nvSpPr>
        <p:spPr bwMode="auto">
          <a:xfrm>
            <a:off x="3992563" y="4843463"/>
            <a:ext cx="2100262" cy="4683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420" name="Text Box 33"/>
          <p:cNvSpPr txBox="1">
            <a:spLocks noChangeArrowheads="1"/>
          </p:cNvSpPr>
          <p:nvPr/>
        </p:nvSpPr>
        <p:spPr bwMode="auto">
          <a:xfrm>
            <a:off x="6030913" y="3455988"/>
            <a:ext cx="23002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receive pkt4, buffer,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           send ack4</a:t>
            </a:r>
          </a:p>
        </p:txBody>
      </p:sp>
      <p:sp>
        <p:nvSpPr>
          <p:cNvPr id="59421" name="Text Box 34"/>
          <p:cNvSpPr txBox="1">
            <a:spLocks noChangeArrowheads="1"/>
          </p:cNvSpPr>
          <p:nvPr/>
        </p:nvSpPr>
        <p:spPr bwMode="auto">
          <a:xfrm>
            <a:off x="6049963" y="3976688"/>
            <a:ext cx="23002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receive pkt5, buffer,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           send ack5</a:t>
            </a:r>
          </a:p>
        </p:txBody>
      </p:sp>
      <p:sp>
        <p:nvSpPr>
          <p:cNvPr id="59422" name="Text Box 35"/>
          <p:cNvSpPr txBox="1">
            <a:spLocks noChangeArrowheads="1"/>
          </p:cNvSpPr>
          <p:nvPr/>
        </p:nvSpPr>
        <p:spPr bwMode="auto">
          <a:xfrm>
            <a:off x="6061075" y="5130800"/>
            <a:ext cx="2960688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rcv pkt2; deliver pkt2,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pkt3, pkt4, pkt5; send ack2</a:t>
            </a:r>
          </a:p>
        </p:txBody>
      </p:sp>
      <p:sp>
        <p:nvSpPr>
          <p:cNvPr id="59423" name="Text Box 36"/>
          <p:cNvSpPr txBox="1">
            <a:spLocks noChangeArrowheads="1"/>
          </p:cNvSpPr>
          <p:nvPr/>
        </p:nvSpPr>
        <p:spPr bwMode="auto">
          <a:xfrm>
            <a:off x="2174875" y="3959225"/>
            <a:ext cx="16986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record ack3 arrived</a:t>
            </a:r>
          </a:p>
        </p:txBody>
      </p:sp>
      <p:grpSp>
        <p:nvGrpSpPr>
          <p:cNvPr id="59424" name="Group 37"/>
          <p:cNvGrpSpPr>
            <a:grpSpLocks/>
          </p:cNvGrpSpPr>
          <p:nvPr/>
        </p:nvGrpSpPr>
        <p:grpSpPr bwMode="auto">
          <a:xfrm>
            <a:off x="215900" y="1528763"/>
            <a:ext cx="1512888" cy="304800"/>
            <a:chOff x="115" y="914"/>
            <a:chExt cx="953" cy="192"/>
          </a:xfrm>
        </p:grpSpPr>
        <p:sp>
          <p:nvSpPr>
            <p:cNvPr id="59459" name="Rectangle 38"/>
            <p:cNvSpPr>
              <a:spLocks noChangeArrowheads="1"/>
            </p:cNvSpPr>
            <p:nvPr/>
          </p:nvSpPr>
          <p:spPr bwMode="auto">
            <a:xfrm>
              <a:off x="152" y="936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9460" name="Text Box 39"/>
            <p:cNvSpPr txBox="1">
              <a:spLocks noChangeArrowheads="1"/>
            </p:cNvSpPr>
            <p:nvPr/>
          </p:nvSpPr>
          <p:spPr bwMode="auto">
            <a:xfrm>
              <a:off x="115" y="914"/>
              <a:ext cx="9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bg1"/>
                  </a:solidFill>
                  <a:latin typeface="Arial" panose="020B0604020202020204" pitchFamily="34" charset="0"/>
                </a:rPr>
                <a:t>0 1 2 3 </a:t>
              </a:r>
              <a:r>
                <a:rPr lang="en-US" altLang="en-US" sz="1400">
                  <a:latin typeface="Arial" panose="020B0604020202020204" pitchFamily="34" charset="0"/>
                </a:rPr>
                <a:t>4 5 6 7 8 </a:t>
              </a:r>
            </a:p>
          </p:txBody>
        </p:sp>
      </p:grpSp>
      <p:sp>
        <p:nvSpPr>
          <p:cNvPr id="59425" name="Text Box 40"/>
          <p:cNvSpPr txBox="1">
            <a:spLocks noChangeArrowheads="1"/>
          </p:cNvSpPr>
          <p:nvPr/>
        </p:nvSpPr>
        <p:spPr bwMode="auto">
          <a:xfrm>
            <a:off x="173038" y="1182688"/>
            <a:ext cx="2146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 u="sng">
                <a:solidFill>
                  <a:srgbClr val="000099"/>
                </a:solidFill>
                <a:latin typeface="Tahoma" panose="020B0604030504040204" pitchFamily="34" charset="0"/>
              </a:rPr>
              <a:t>sender window (N=4)</a:t>
            </a:r>
          </a:p>
        </p:txBody>
      </p:sp>
      <p:sp>
        <p:nvSpPr>
          <p:cNvPr id="59426" name="Rectangle 41"/>
          <p:cNvSpPr>
            <a:spLocks noChangeArrowheads="1"/>
          </p:cNvSpPr>
          <p:nvPr/>
        </p:nvSpPr>
        <p:spPr bwMode="auto">
          <a:xfrm>
            <a:off x="287338" y="2692400"/>
            <a:ext cx="606425" cy="2286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grpSp>
        <p:nvGrpSpPr>
          <p:cNvPr id="59427" name="Group 42"/>
          <p:cNvGrpSpPr>
            <a:grpSpLocks/>
          </p:cNvGrpSpPr>
          <p:nvPr/>
        </p:nvGrpSpPr>
        <p:grpSpPr bwMode="auto">
          <a:xfrm>
            <a:off x="212725" y="1814513"/>
            <a:ext cx="1512888" cy="304800"/>
            <a:chOff x="115" y="914"/>
            <a:chExt cx="953" cy="192"/>
          </a:xfrm>
        </p:grpSpPr>
        <p:sp>
          <p:nvSpPr>
            <p:cNvPr id="59457" name="Rectangle 43"/>
            <p:cNvSpPr>
              <a:spLocks noChangeArrowheads="1"/>
            </p:cNvSpPr>
            <p:nvPr/>
          </p:nvSpPr>
          <p:spPr bwMode="auto">
            <a:xfrm>
              <a:off x="152" y="936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9458" name="Text Box 44"/>
            <p:cNvSpPr txBox="1">
              <a:spLocks noChangeArrowheads="1"/>
            </p:cNvSpPr>
            <p:nvPr/>
          </p:nvSpPr>
          <p:spPr bwMode="auto">
            <a:xfrm>
              <a:off x="115" y="914"/>
              <a:ext cx="9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bg1"/>
                  </a:solidFill>
                  <a:latin typeface="Arial" panose="020B0604020202020204" pitchFamily="34" charset="0"/>
                </a:rPr>
                <a:t>0 1 2 3 </a:t>
              </a:r>
              <a:r>
                <a:rPr lang="en-US" altLang="en-US" sz="1400">
                  <a:latin typeface="Arial" panose="020B0604020202020204" pitchFamily="34" charset="0"/>
                </a:rPr>
                <a:t>4 5 6 7 8 </a:t>
              </a:r>
            </a:p>
          </p:txBody>
        </p:sp>
      </p:grpSp>
      <p:grpSp>
        <p:nvGrpSpPr>
          <p:cNvPr id="59428" name="Group 45"/>
          <p:cNvGrpSpPr>
            <a:grpSpLocks/>
          </p:cNvGrpSpPr>
          <p:nvPr/>
        </p:nvGrpSpPr>
        <p:grpSpPr bwMode="auto">
          <a:xfrm>
            <a:off x="220663" y="2100263"/>
            <a:ext cx="1512887" cy="304800"/>
            <a:chOff x="115" y="914"/>
            <a:chExt cx="953" cy="192"/>
          </a:xfrm>
        </p:grpSpPr>
        <p:sp>
          <p:nvSpPr>
            <p:cNvPr id="59455" name="Rectangle 46"/>
            <p:cNvSpPr>
              <a:spLocks noChangeArrowheads="1"/>
            </p:cNvSpPr>
            <p:nvPr/>
          </p:nvSpPr>
          <p:spPr bwMode="auto">
            <a:xfrm>
              <a:off x="152" y="936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9456" name="Text Box 47"/>
            <p:cNvSpPr txBox="1">
              <a:spLocks noChangeArrowheads="1"/>
            </p:cNvSpPr>
            <p:nvPr/>
          </p:nvSpPr>
          <p:spPr bwMode="auto">
            <a:xfrm>
              <a:off x="115" y="914"/>
              <a:ext cx="9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bg1"/>
                  </a:solidFill>
                  <a:latin typeface="Arial" panose="020B0604020202020204" pitchFamily="34" charset="0"/>
                </a:rPr>
                <a:t>0 1 2 3 </a:t>
              </a:r>
              <a:r>
                <a:rPr lang="en-US" altLang="en-US" sz="1400">
                  <a:latin typeface="Arial" panose="020B0604020202020204" pitchFamily="34" charset="0"/>
                </a:rPr>
                <a:t>4 5 6 7 8 </a:t>
              </a:r>
            </a:p>
          </p:txBody>
        </p:sp>
      </p:grpSp>
      <p:grpSp>
        <p:nvGrpSpPr>
          <p:cNvPr id="59429" name="Group 48"/>
          <p:cNvGrpSpPr>
            <a:grpSpLocks/>
          </p:cNvGrpSpPr>
          <p:nvPr/>
        </p:nvGrpSpPr>
        <p:grpSpPr bwMode="auto">
          <a:xfrm>
            <a:off x="217488" y="2374900"/>
            <a:ext cx="1512887" cy="304800"/>
            <a:chOff x="115" y="914"/>
            <a:chExt cx="953" cy="192"/>
          </a:xfrm>
        </p:grpSpPr>
        <p:sp>
          <p:nvSpPr>
            <p:cNvPr id="59453" name="Rectangle 49"/>
            <p:cNvSpPr>
              <a:spLocks noChangeArrowheads="1"/>
            </p:cNvSpPr>
            <p:nvPr/>
          </p:nvSpPr>
          <p:spPr bwMode="auto">
            <a:xfrm>
              <a:off x="152" y="936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9454" name="Text Box 50"/>
            <p:cNvSpPr txBox="1">
              <a:spLocks noChangeArrowheads="1"/>
            </p:cNvSpPr>
            <p:nvPr/>
          </p:nvSpPr>
          <p:spPr bwMode="auto">
            <a:xfrm>
              <a:off x="115" y="914"/>
              <a:ext cx="9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bg1"/>
                  </a:solidFill>
                  <a:latin typeface="Arial" panose="020B0604020202020204" pitchFamily="34" charset="0"/>
                </a:rPr>
                <a:t>0 1 2 3 </a:t>
              </a:r>
              <a:r>
                <a:rPr lang="en-US" altLang="en-US" sz="1400">
                  <a:latin typeface="Arial" panose="020B0604020202020204" pitchFamily="34" charset="0"/>
                </a:rPr>
                <a:t>4 5 6 7 8 </a:t>
              </a:r>
            </a:p>
          </p:txBody>
        </p:sp>
      </p:grpSp>
      <p:sp>
        <p:nvSpPr>
          <p:cNvPr id="59430" name="Rectangle 51"/>
          <p:cNvSpPr>
            <a:spLocks noChangeArrowheads="1"/>
          </p:cNvSpPr>
          <p:nvPr/>
        </p:nvSpPr>
        <p:spPr bwMode="auto">
          <a:xfrm>
            <a:off x="428625" y="3179763"/>
            <a:ext cx="628650" cy="2286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9431" name="Text Box 52"/>
          <p:cNvSpPr txBox="1">
            <a:spLocks noChangeArrowheads="1"/>
          </p:cNvSpPr>
          <p:nvPr/>
        </p:nvSpPr>
        <p:spPr bwMode="auto">
          <a:xfrm>
            <a:off x="214313" y="3144838"/>
            <a:ext cx="15128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0 </a:t>
            </a:r>
            <a:r>
              <a:rPr lang="en-US" altLang="en-US" sz="1400">
                <a:solidFill>
                  <a:schemeClr val="bg1"/>
                </a:solidFill>
                <a:latin typeface="Arial" panose="020B0604020202020204" pitchFamily="34" charset="0"/>
              </a:rPr>
              <a:t>1 2 3 4</a:t>
            </a:r>
            <a:r>
              <a:rPr lang="en-US" altLang="en-US" sz="1400">
                <a:latin typeface="Arial" panose="020B0604020202020204" pitchFamily="34" charset="0"/>
              </a:rPr>
              <a:t> 5 6 7 8 </a:t>
            </a:r>
          </a:p>
        </p:txBody>
      </p:sp>
      <p:grpSp>
        <p:nvGrpSpPr>
          <p:cNvPr id="59432" name="Group 53"/>
          <p:cNvGrpSpPr>
            <a:grpSpLocks/>
          </p:cNvGrpSpPr>
          <p:nvPr/>
        </p:nvGrpSpPr>
        <p:grpSpPr bwMode="auto">
          <a:xfrm>
            <a:off x="211138" y="3419475"/>
            <a:ext cx="1512887" cy="304800"/>
            <a:chOff x="112" y="2105"/>
            <a:chExt cx="953" cy="192"/>
          </a:xfrm>
        </p:grpSpPr>
        <p:sp>
          <p:nvSpPr>
            <p:cNvPr id="59451" name="Rectangle 54"/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9452" name="Text Box 55"/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0 1</a:t>
              </a:r>
              <a:r>
                <a:rPr lang="en-US" altLang="en-US" sz="1400">
                  <a:solidFill>
                    <a:schemeClr val="bg1"/>
                  </a:solidFill>
                  <a:latin typeface="Arial" panose="020B0604020202020204" pitchFamily="34" charset="0"/>
                </a:rPr>
                <a:t> 2 3 4 5</a:t>
              </a:r>
              <a:r>
                <a:rPr lang="en-US" altLang="en-US" sz="1400">
                  <a:latin typeface="Arial" panose="020B0604020202020204" pitchFamily="34" charset="0"/>
                </a:rPr>
                <a:t> 6 7 8 </a:t>
              </a:r>
            </a:p>
          </p:txBody>
        </p:sp>
      </p:grpSp>
      <p:grpSp>
        <p:nvGrpSpPr>
          <p:cNvPr id="59433" name="Group 56"/>
          <p:cNvGrpSpPr>
            <a:grpSpLocks/>
          </p:cNvGrpSpPr>
          <p:nvPr/>
        </p:nvGrpSpPr>
        <p:grpSpPr bwMode="auto">
          <a:xfrm>
            <a:off x="200025" y="4713288"/>
            <a:ext cx="1512888" cy="304800"/>
            <a:chOff x="112" y="2105"/>
            <a:chExt cx="953" cy="192"/>
          </a:xfrm>
        </p:grpSpPr>
        <p:sp>
          <p:nvSpPr>
            <p:cNvPr id="59449" name="Rectangle 57"/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9450" name="Text Box 58"/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0 1</a:t>
              </a:r>
              <a:r>
                <a:rPr lang="en-US" altLang="en-US" sz="1400">
                  <a:solidFill>
                    <a:schemeClr val="bg1"/>
                  </a:solidFill>
                  <a:latin typeface="Arial" panose="020B0604020202020204" pitchFamily="34" charset="0"/>
                </a:rPr>
                <a:t> 2 3 4 5</a:t>
              </a:r>
              <a:r>
                <a:rPr lang="en-US" altLang="en-US" sz="1400">
                  <a:latin typeface="Arial" panose="020B0604020202020204" pitchFamily="34" charset="0"/>
                </a:rPr>
                <a:t> 6 7 8 </a:t>
              </a:r>
            </a:p>
          </p:txBody>
        </p:sp>
      </p:grpSp>
      <p:grpSp>
        <p:nvGrpSpPr>
          <p:cNvPr id="59434" name="Group 59"/>
          <p:cNvGrpSpPr>
            <a:grpSpLocks/>
          </p:cNvGrpSpPr>
          <p:nvPr/>
        </p:nvGrpSpPr>
        <p:grpSpPr bwMode="auto">
          <a:xfrm>
            <a:off x="207963" y="4954588"/>
            <a:ext cx="1512887" cy="304800"/>
            <a:chOff x="112" y="2105"/>
            <a:chExt cx="953" cy="192"/>
          </a:xfrm>
        </p:grpSpPr>
        <p:sp>
          <p:nvSpPr>
            <p:cNvPr id="59447" name="Rectangle 60"/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9448" name="Text Box 61"/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0 1</a:t>
              </a:r>
              <a:r>
                <a:rPr lang="en-US" altLang="en-US" sz="1400">
                  <a:solidFill>
                    <a:schemeClr val="bg1"/>
                  </a:solidFill>
                  <a:latin typeface="Arial" panose="020B0604020202020204" pitchFamily="34" charset="0"/>
                </a:rPr>
                <a:t> 2 3 4 5</a:t>
              </a:r>
              <a:r>
                <a:rPr lang="en-US" altLang="en-US" sz="1400">
                  <a:latin typeface="Arial" panose="020B0604020202020204" pitchFamily="34" charset="0"/>
                </a:rPr>
                <a:t> 6 7 8 </a:t>
              </a:r>
            </a:p>
          </p:txBody>
        </p:sp>
      </p:grpSp>
      <p:grpSp>
        <p:nvGrpSpPr>
          <p:cNvPr id="59435" name="Group 62"/>
          <p:cNvGrpSpPr>
            <a:grpSpLocks/>
          </p:cNvGrpSpPr>
          <p:nvPr/>
        </p:nvGrpSpPr>
        <p:grpSpPr bwMode="auto">
          <a:xfrm>
            <a:off x="204788" y="5218113"/>
            <a:ext cx="1512887" cy="304800"/>
            <a:chOff x="112" y="2105"/>
            <a:chExt cx="953" cy="192"/>
          </a:xfrm>
        </p:grpSpPr>
        <p:sp>
          <p:nvSpPr>
            <p:cNvPr id="59445" name="Rectangle 63"/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9446" name="Text Box 64"/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0 1</a:t>
              </a:r>
              <a:r>
                <a:rPr lang="en-US" altLang="en-US" sz="1400">
                  <a:solidFill>
                    <a:schemeClr val="bg1"/>
                  </a:solidFill>
                  <a:latin typeface="Arial" panose="020B0604020202020204" pitchFamily="34" charset="0"/>
                </a:rPr>
                <a:t> 2 3 4 5</a:t>
              </a:r>
              <a:r>
                <a:rPr lang="en-US" altLang="en-US" sz="1400">
                  <a:latin typeface="Arial" panose="020B0604020202020204" pitchFamily="34" charset="0"/>
                </a:rPr>
                <a:t> 6 7 8 </a:t>
              </a:r>
            </a:p>
          </p:txBody>
        </p:sp>
      </p:grpSp>
      <p:grpSp>
        <p:nvGrpSpPr>
          <p:cNvPr id="59436" name="Group 65"/>
          <p:cNvGrpSpPr>
            <a:grpSpLocks/>
          </p:cNvGrpSpPr>
          <p:nvPr/>
        </p:nvGrpSpPr>
        <p:grpSpPr bwMode="auto">
          <a:xfrm>
            <a:off x="201613" y="5459413"/>
            <a:ext cx="1512887" cy="304800"/>
            <a:chOff x="112" y="2105"/>
            <a:chExt cx="953" cy="192"/>
          </a:xfrm>
        </p:grpSpPr>
        <p:sp>
          <p:nvSpPr>
            <p:cNvPr id="59443" name="Rectangle 66"/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9444" name="Text Box 67"/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0 1</a:t>
              </a:r>
              <a:r>
                <a:rPr lang="en-US" altLang="en-US" sz="1400">
                  <a:solidFill>
                    <a:schemeClr val="bg1"/>
                  </a:solidFill>
                  <a:latin typeface="Arial" panose="020B0604020202020204" pitchFamily="34" charset="0"/>
                </a:rPr>
                <a:t> 2 3 4 5</a:t>
              </a:r>
              <a:r>
                <a:rPr lang="en-US" altLang="en-US" sz="1400">
                  <a:latin typeface="Arial" panose="020B0604020202020204" pitchFamily="34" charset="0"/>
                </a:rPr>
                <a:t> 6 7 8 </a:t>
              </a:r>
            </a:p>
          </p:txBody>
        </p:sp>
      </p:grpSp>
      <p:sp>
        <p:nvSpPr>
          <p:cNvPr id="59437" name="Line 88"/>
          <p:cNvSpPr>
            <a:spLocks noChangeShapeType="1"/>
          </p:cNvSpPr>
          <p:nvPr/>
        </p:nvSpPr>
        <p:spPr bwMode="auto">
          <a:xfrm flipH="1">
            <a:off x="3965575" y="3833813"/>
            <a:ext cx="2070100" cy="1344612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438" name="Line 89"/>
          <p:cNvSpPr>
            <a:spLocks noChangeShapeType="1"/>
          </p:cNvSpPr>
          <p:nvPr/>
        </p:nvSpPr>
        <p:spPr bwMode="auto">
          <a:xfrm flipH="1">
            <a:off x="4017963" y="4141788"/>
            <a:ext cx="2070100" cy="1344612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439" name="Text Box 90"/>
          <p:cNvSpPr txBox="1">
            <a:spLocks noChangeArrowheads="1"/>
          </p:cNvSpPr>
          <p:nvPr/>
        </p:nvSpPr>
        <p:spPr bwMode="auto">
          <a:xfrm>
            <a:off x="2290763" y="5003800"/>
            <a:ext cx="16986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record ack4 arrived</a:t>
            </a:r>
          </a:p>
        </p:txBody>
      </p:sp>
      <p:sp>
        <p:nvSpPr>
          <p:cNvPr id="59440" name="Text Box 91"/>
          <p:cNvSpPr txBox="1">
            <a:spLocks noChangeArrowheads="1"/>
          </p:cNvSpPr>
          <p:nvPr/>
        </p:nvSpPr>
        <p:spPr bwMode="auto">
          <a:xfrm>
            <a:off x="2309813" y="5300663"/>
            <a:ext cx="16986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record ack5 arrived</a:t>
            </a:r>
          </a:p>
        </p:txBody>
      </p:sp>
      <p:sp>
        <p:nvSpPr>
          <p:cNvPr id="59441" name="Line 92"/>
          <p:cNvSpPr>
            <a:spLocks noChangeShapeType="1"/>
          </p:cNvSpPr>
          <p:nvPr/>
        </p:nvSpPr>
        <p:spPr bwMode="auto">
          <a:xfrm flipH="1">
            <a:off x="5129213" y="5353050"/>
            <a:ext cx="922337" cy="57467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442" name="Text Box 93"/>
          <p:cNvSpPr txBox="1">
            <a:spLocks noChangeArrowheads="1"/>
          </p:cNvSpPr>
          <p:nvPr/>
        </p:nvSpPr>
        <p:spPr bwMode="auto">
          <a:xfrm>
            <a:off x="2384425" y="5861050"/>
            <a:ext cx="3498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latin typeface="Tahoma" panose="020B0604030504040204" pitchFamily="34" charset="0"/>
              </a:rPr>
              <a:t>Q: what happens when ack2 arrives?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6041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530E1FED-79B4-470F-B225-4FFEFF2BAA11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56324" name="Rectangle 2"/>
          <p:cNvSpPr>
            <a:spLocks noGrp="1" noChangeArrowheads="1"/>
          </p:cNvSpPr>
          <p:nvPr>
            <p:ph type="title"/>
          </p:nvPr>
        </p:nvSpPr>
        <p:spPr>
          <a:xfrm>
            <a:off x="522288" y="217488"/>
            <a:ext cx="7772400" cy="11430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3600">
                <a:ea typeface="ＭＳ Ｐゴシック" charset="0"/>
                <a:cs typeface="+mj-cs"/>
              </a:rPr>
              <a:t>Selective repeat:</a:t>
            </a:r>
            <a:br>
              <a:rPr lang="en-US" sz="3600">
                <a:ea typeface="ＭＳ Ｐゴシック" charset="0"/>
                <a:cs typeface="+mj-cs"/>
              </a:rPr>
            </a:br>
            <a:r>
              <a:rPr lang="en-US" sz="3600">
                <a:ea typeface="ＭＳ Ｐゴシック" charset="0"/>
                <a:cs typeface="+mj-cs"/>
              </a:rPr>
              <a:t>dilemma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6042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2925" y="1524000"/>
            <a:ext cx="3276600" cy="3530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mtClean="0"/>
              <a:t>example: </a:t>
            </a:r>
          </a:p>
          <a:p>
            <a:pPr>
              <a:lnSpc>
                <a:spcPct val="80000"/>
              </a:lnSpc>
            </a:pPr>
            <a:r>
              <a:rPr lang="en-US" altLang="en-US" sz="2400" smtClean="0"/>
              <a:t>seq #</a:t>
            </a:r>
            <a:r>
              <a:rPr lang="ja-JP" altLang="en-US" sz="2400" smtClean="0"/>
              <a:t>’</a:t>
            </a:r>
            <a:r>
              <a:rPr lang="en-US" altLang="ja-JP" sz="2400" smtClean="0"/>
              <a:t>s: 0, 1, 2, 3</a:t>
            </a:r>
          </a:p>
          <a:p>
            <a:pPr>
              <a:lnSpc>
                <a:spcPct val="80000"/>
              </a:lnSpc>
            </a:pPr>
            <a:r>
              <a:rPr lang="en-US" altLang="en-US" sz="2400" smtClean="0"/>
              <a:t>window size=3</a:t>
            </a:r>
            <a:endParaRPr lang="en-US" altLang="en-US" smtClean="0"/>
          </a:p>
        </p:txBody>
      </p:sp>
      <p:sp>
        <p:nvSpPr>
          <p:cNvPr id="60422" name="Text Box 40"/>
          <p:cNvSpPr txBox="1">
            <a:spLocks noChangeArrowheads="1"/>
          </p:cNvSpPr>
          <p:nvPr/>
        </p:nvSpPr>
        <p:spPr bwMode="auto">
          <a:xfrm>
            <a:off x="7094538" y="195263"/>
            <a:ext cx="145891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receiver window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(after receipt)</a:t>
            </a:r>
          </a:p>
        </p:txBody>
      </p:sp>
      <p:sp>
        <p:nvSpPr>
          <p:cNvPr id="60423" name="Text Box 41"/>
          <p:cNvSpPr txBox="1">
            <a:spLocks noChangeArrowheads="1"/>
          </p:cNvSpPr>
          <p:nvPr/>
        </p:nvSpPr>
        <p:spPr bwMode="auto">
          <a:xfrm>
            <a:off x="4333875" y="198438"/>
            <a:ext cx="136525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sender window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(after receipt)</a:t>
            </a:r>
          </a:p>
        </p:txBody>
      </p:sp>
      <p:sp>
        <p:nvSpPr>
          <p:cNvPr id="60424" name="Line 58"/>
          <p:cNvSpPr>
            <a:spLocks noChangeShapeType="1"/>
          </p:cNvSpPr>
          <p:nvPr/>
        </p:nvSpPr>
        <p:spPr bwMode="auto">
          <a:xfrm>
            <a:off x="4419600" y="688975"/>
            <a:ext cx="1109663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425" name="Line 59"/>
          <p:cNvSpPr>
            <a:spLocks noChangeShapeType="1"/>
          </p:cNvSpPr>
          <p:nvPr/>
        </p:nvSpPr>
        <p:spPr bwMode="auto">
          <a:xfrm>
            <a:off x="7200900" y="688975"/>
            <a:ext cx="1109663" cy="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73889" name="Group 129"/>
          <p:cNvGrpSpPr>
            <a:grpSpLocks/>
          </p:cNvGrpSpPr>
          <p:nvPr/>
        </p:nvGrpSpPr>
        <p:grpSpPr bwMode="auto">
          <a:xfrm>
            <a:off x="4438650" y="4025900"/>
            <a:ext cx="4276725" cy="2363788"/>
            <a:chOff x="2796" y="2536"/>
            <a:chExt cx="2694" cy="1489"/>
          </a:xfrm>
        </p:grpSpPr>
        <p:grpSp>
          <p:nvGrpSpPr>
            <p:cNvPr id="60470" name="Group 8"/>
            <p:cNvGrpSpPr>
              <a:grpSpLocks/>
            </p:cNvGrpSpPr>
            <p:nvPr/>
          </p:nvGrpSpPr>
          <p:grpSpPr bwMode="auto">
            <a:xfrm>
              <a:off x="2808" y="2584"/>
              <a:ext cx="649" cy="173"/>
              <a:chOff x="1895" y="3931"/>
              <a:chExt cx="649" cy="173"/>
            </a:xfrm>
          </p:grpSpPr>
          <p:sp>
            <p:nvSpPr>
              <p:cNvPr id="60504" name="Rectangle 7"/>
              <p:cNvSpPr>
                <a:spLocks noChangeArrowheads="1"/>
              </p:cNvSpPr>
              <p:nvPr/>
            </p:nvSpPr>
            <p:spPr bwMode="auto">
              <a:xfrm>
                <a:off x="1936" y="3962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60505" name="Text Box 6"/>
              <p:cNvSpPr txBox="1">
                <a:spLocks noChangeArrowheads="1"/>
              </p:cNvSpPr>
              <p:nvPr/>
            </p:nvSpPr>
            <p:spPr bwMode="auto">
              <a:xfrm>
                <a:off x="1895" y="3931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solidFill>
                      <a:schemeClr val="bg1"/>
                    </a:solidFill>
                    <a:latin typeface="Arial" panose="020B0604020202020204" pitchFamily="34" charset="0"/>
                  </a:rPr>
                  <a:t>0 1 2</a:t>
                </a:r>
                <a:r>
                  <a:rPr lang="en-US" altLang="en-US" sz="1200">
                    <a:latin typeface="Arial" panose="020B0604020202020204" pitchFamily="34" charset="0"/>
                  </a:rPr>
                  <a:t> 3 0 1 2</a:t>
                </a:r>
              </a:p>
            </p:txBody>
          </p:sp>
        </p:grpSp>
        <p:grpSp>
          <p:nvGrpSpPr>
            <p:cNvPr id="60471" name="Group 9"/>
            <p:cNvGrpSpPr>
              <a:grpSpLocks/>
            </p:cNvGrpSpPr>
            <p:nvPr/>
          </p:nvGrpSpPr>
          <p:grpSpPr bwMode="auto">
            <a:xfrm>
              <a:off x="2820" y="2757"/>
              <a:ext cx="649" cy="173"/>
              <a:chOff x="1895" y="3931"/>
              <a:chExt cx="649" cy="173"/>
            </a:xfrm>
          </p:grpSpPr>
          <p:sp>
            <p:nvSpPr>
              <p:cNvPr id="60502" name="Rectangle 10"/>
              <p:cNvSpPr>
                <a:spLocks noChangeArrowheads="1"/>
              </p:cNvSpPr>
              <p:nvPr/>
            </p:nvSpPr>
            <p:spPr bwMode="auto">
              <a:xfrm>
                <a:off x="1936" y="3962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60503" name="Text Box 11"/>
              <p:cNvSpPr txBox="1">
                <a:spLocks noChangeArrowheads="1"/>
              </p:cNvSpPr>
              <p:nvPr/>
            </p:nvSpPr>
            <p:spPr bwMode="auto">
              <a:xfrm>
                <a:off x="1895" y="3931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solidFill>
                      <a:schemeClr val="bg1"/>
                    </a:solidFill>
                    <a:latin typeface="Arial" panose="020B0604020202020204" pitchFamily="34" charset="0"/>
                  </a:rPr>
                  <a:t>0 1 2</a:t>
                </a:r>
                <a:r>
                  <a:rPr lang="en-US" altLang="en-US" sz="1200">
                    <a:latin typeface="Arial" panose="020B0604020202020204" pitchFamily="34" charset="0"/>
                  </a:rPr>
                  <a:t> 3 0 1 2</a:t>
                </a:r>
              </a:p>
            </p:txBody>
          </p:sp>
        </p:grpSp>
        <p:grpSp>
          <p:nvGrpSpPr>
            <p:cNvPr id="60472" name="Group 12"/>
            <p:cNvGrpSpPr>
              <a:grpSpLocks/>
            </p:cNvGrpSpPr>
            <p:nvPr/>
          </p:nvGrpSpPr>
          <p:grpSpPr bwMode="auto">
            <a:xfrm>
              <a:off x="2825" y="2923"/>
              <a:ext cx="649" cy="173"/>
              <a:chOff x="1895" y="3931"/>
              <a:chExt cx="649" cy="173"/>
            </a:xfrm>
          </p:grpSpPr>
          <p:sp>
            <p:nvSpPr>
              <p:cNvPr id="60500" name="Rectangle 13"/>
              <p:cNvSpPr>
                <a:spLocks noChangeArrowheads="1"/>
              </p:cNvSpPr>
              <p:nvPr/>
            </p:nvSpPr>
            <p:spPr bwMode="auto">
              <a:xfrm>
                <a:off x="1936" y="3962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60501" name="Text Box 14"/>
              <p:cNvSpPr txBox="1">
                <a:spLocks noChangeArrowheads="1"/>
              </p:cNvSpPr>
              <p:nvPr/>
            </p:nvSpPr>
            <p:spPr bwMode="auto">
              <a:xfrm>
                <a:off x="1895" y="3931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solidFill>
                      <a:schemeClr val="bg1"/>
                    </a:solidFill>
                    <a:latin typeface="Arial" panose="020B0604020202020204" pitchFamily="34" charset="0"/>
                  </a:rPr>
                  <a:t>0 1 2</a:t>
                </a:r>
                <a:r>
                  <a:rPr lang="en-US" altLang="en-US" sz="1200">
                    <a:latin typeface="Arial" panose="020B0604020202020204" pitchFamily="34" charset="0"/>
                  </a:rPr>
                  <a:t> 3 0 1 2</a:t>
                </a:r>
              </a:p>
            </p:txBody>
          </p:sp>
        </p:grpSp>
        <p:sp>
          <p:nvSpPr>
            <p:cNvPr id="60473" name="Line 15"/>
            <p:cNvSpPr>
              <a:spLocks noChangeShapeType="1"/>
            </p:cNvSpPr>
            <p:nvPr/>
          </p:nvSpPr>
          <p:spPr bwMode="auto">
            <a:xfrm>
              <a:off x="3449" y="2671"/>
              <a:ext cx="1151" cy="150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74" name="Line 16"/>
            <p:cNvSpPr>
              <a:spLocks noChangeShapeType="1"/>
            </p:cNvSpPr>
            <p:nvPr/>
          </p:nvSpPr>
          <p:spPr bwMode="auto">
            <a:xfrm>
              <a:off x="3468" y="2851"/>
              <a:ext cx="1139" cy="144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75" name="Line 17"/>
            <p:cNvSpPr>
              <a:spLocks noChangeShapeType="1"/>
            </p:cNvSpPr>
            <p:nvPr/>
          </p:nvSpPr>
          <p:spPr bwMode="auto">
            <a:xfrm>
              <a:off x="3487" y="3031"/>
              <a:ext cx="1124" cy="132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76" name="Text Box 18"/>
            <p:cNvSpPr txBox="1">
              <a:spLocks noChangeArrowheads="1"/>
            </p:cNvSpPr>
            <p:nvPr/>
          </p:nvSpPr>
          <p:spPr bwMode="auto">
            <a:xfrm>
              <a:off x="3520" y="2536"/>
              <a:ext cx="33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pkt0</a:t>
              </a:r>
            </a:p>
          </p:txBody>
        </p:sp>
        <p:sp>
          <p:nvSpPr>
            <p:cNvPr id="60477" name="Text Box 19"/>
            <p:cNvSpPr txBox="1">
              <a:spLocks noChangeArrowheads="1"/>
            </p:cNvSpPr>
            <p:nvPr/>
          </p:nvSpPr>
          <p:spPr bwMode="auto">
            <a:xfrm>
              <a:off x="3518" y="2716"/>
              <a:ext cx="33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pkt1</a:t>
              </a:r>
            </a:p>
          </p:txBody>
        </p:sp>
        <p:sp>
          <p:nvSpPr>
            <p:cNvPr id="60478" name="Text Box 20"/>
            <p:cNvSpPr txBox="1">
              <a:spLocks noChangeArrowheads="1"/>
            </p:cNvSpPr>
            <p:nvPr/>
          </p:nvSpPr>
          <p:spPr bwMode="auto">
            <a:xfrm>
              <a:off x="3516" y="2896"/>
              <a:ext cx="33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pkt2</a:t>
              </a:r>
            </a:p>
          </p:txBody>
        </p:sp>
        <p:grpSp>
          <p:nvGrpSpPr>
            <p:cNvPr id="60479" name="Group 23"/>
            <p:cNvGrpSpPr>
              <a:grpSpLocks/>
            </p:cNvGrpSpPr>
            <p:nvPr/>
          </p:nvGrpSpPr>
          <p:grpSpPr bwMode="auto">
            <a:xfrm>
              <a:off x="2827" y="3573"/>
              <a:ext cx="649" cy="173"/>
              <a:chOff x="1895" y="3931"/>
              <a:chExt cx="649" cy="173"/>
            </a:xfrm>
          </p:grpSpPr>
          <p:sp>
            <p:nvSpPr>
              <p:cNvPr id="60498" name="Rectangle 24"/>
              <p:cNvSpPr>
                <a:spLocks noChangeArrowheads="1"/>
              </p:cNvSpPr>
              <p:nvPr/>
            </p:nvSpPr>
            <p:spPr bwMode="auto">
              <a:xfrm>
                <a:off x="1936" y="3962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60499" name="Text Box 25"/>
              <p:cNvSpPr txBox="1">
                <a:spLocks noChangeArrowheads="1"/>
              </p:cNvSpPr>
              <p:nvPr/>
            </p:nvSpPr>
            <p:spPr bwMode="auto">
              <a:xfrm>
                <a:off x="1895" y="3931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solidFill>
                      <a:schemeClr val="bg1"/>
                    </a:solidFill>
                    <a:latin typeface="Arial" panose="020B0604020202020204" pitchFamily="34" charset="0"/>
                  </a:rPr>
                  <a:t>0 1 2</a:t>
                </a:r>
                <a:r>
                  <a:rPr lang="en-US" altLang="en-US" sz="1200">
                    <a:latin typeface="Arial" panose="020B0604020202020204" pitchFamily="34" charset="0"/>
                  </a:rPr>
                  <a:t> 3 0 1 2</a:t>
                </a:r>
              </a:p>
            </p:txBody>
          </p:sp>
        </p:grpSp>
        <p:sp>
          <p:nvSpPr>
            <p:cNvPr id="60480" name="Line 32"/>
            <p:cNvSpPr>
              <a:spLocks noChangeShapeType="1"/>
            </p:cNvSpPr>
            <p:nvPr/>
          </p:nvSpPr>
          <p:spPr bwMode="auto">
            <a:xfrm>
              <a:off x="3489" y="3657"/>
              <a:ext cx="1124" cy="141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81" name="Text Box 35"/>
            <p:cNvSpPr txBox="1">
              <a:spLocks noChangeArrowheads="1"/>
            </p:cNvSpPr>
            <p:nvPr/>
          </p:nvSpPr>
          <p:spPr bwMode="auto">
            <a:xfrm>
              <a:off x="3542" y="3522"/>
              <a:ext cx="33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pkt0</a:t>
              </a:r>
            </a:p>
          </p:txBody>
        </p:sp>
        <p:sp>
          <p:nvSpPr>
            <p:cNvPr id="60482" name="Text Box 39"/>
            <p:cNvSpPr txBox="1">
              <a:spLocks noChangeArrowheads="1"/>
            </p:cNvSpPr>
            <p:nvPr/>
          </p:nvSpPr>
          <p:spPr bwMode="auto">
            <a:xfrm>
              <a:off x="2817" y="3322"/>
              <a:ext cx="87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timeout</a:t>
              </a:r>
            </a:p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retransmit pkt0</a:t>
              </a:r>
            </a:p>
          </p:txBody>
        </p:sp>
        <p:sp>
          <p:nvSpPr>
            <p:cNvPr id="60483" name="Rectangle 45"/>
            <p:cNvSpPr>
              <a:spLocks noChangeArrowheads="1"/>
            </p:cNvSpPr>
            <p:nvPr/>
          </p:nvSpPr>
          <p:spPr bwMode="auto">
            <a:xfrm>
              <a:off x="4729" y="2774"/>
              <a:ext cx="253" cy="11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84" name="Text Box 46"/>
            <p:cNvSpPr txBox="1">
              <a:spLocks noChangeArrowheads="1"/>
            </p:cNvSpPr>
            <p:nvPr/>
          </p:nvSpPr>
          <p:spPr bwMode="auto">
            <a:xfrm>
              <a:off x="4610" y="2743"/>
              <a:ext cx="64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latin typeface="Arial" panose="020B0604020202020204" pitchFamily="34" charset="0"/>
                </a:rPr>
                <a:t>0</a:t>
              </a:r>
              <a:r>
                <a:rPr lang="en-US" altLang="en-US" sz="1200">
                  <a:solidFill>
                    <a:schemeClr val="bg1"/>
                  </a:solidFill>
                  <a:latin typeface="Arial" panose="020B0604020202020204" pitchFamily="34" charset="0"/>
                </a:rPr>
                <a:t> 1 2 3</a:t>
              </a:r>
              <a:r>
                <a:rPr lang="en-US" altLang="en-US" sz="1200">
                  <a:latin typeface="Arial" panose="020B0604020202020204" pitchFamily="34" charset="0"/>
                </a:rPr>
                <a:t> 0 1 2</a:t>
              </a:r>
            </a:p>
          </p:txBody>
        </p:sp>
        <p:sp>
          <p:nvSpPr>
            <p:cNvPr id="60485" name="Rectangle 50"/>
            <p:cNvSpPr>
              <a:spLocks noChangeArrowheads="1"/>
            </p:cNvSpPr>
            <p:nvPr/>
          </p:nvSpPr>
          <p:spPr bwMode="auto">
            <a:xfrm>
              <a:off x="4805" y="2945"/>
              <a:ext cx="253" cy="11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86" name="Text Box 51"/>
            <p:cNvSpPr txBox="1">
              <a:spLocks noChangeArrowheads="1"/>
            </p:cNvSpPr>
            <p:nvPr/>
          </p:nvSpPr>
          <p:spPr bwMode="auto">
            <a:xfrm>
              <a:off x="4608" y="2916"/>
              <a:ext cx="64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latin typeface="Arial" panose="020B0604020202020204" pitchFamily="34" charset="0"/>
                </a:rPr>
                <a:t>0 1</a:t>
              </a:r>
              <a:r>
                <a:rPr lang="en-US" altLang="en-US" sz="1200">
                  <a:solidFill>
                    <a:schemeClr val="bg1"/>
                  </a:solidFill>
                  <a:latin typeface="Arial" panose="020B0604020202020204" pitchFamily="34" charset="0"/>
                </a:rPr>
                <a:t> 2 3 0</a:t>
              </a:r>
              <a:r>
                <a:rPr lang="en-US" altLang="en-US" sz="1200">
                  <a:latin typeface="Arial" panose="020B0604020202020204" pitchFamily="34" charset="0"/>
                </a:rPr>
                <a:t> 1 2</a:t>
              </a:r>
            </a:p>
          </p:txBody>
        </p:sp>
        <p:sp>
          <p:nvSpPr>
            <p:cNvPr id="60487" name="Rectangle 53"/>
            <p:cNvSpPr>
              <a:spLocks noChangeArrowheads="1"/>
            </p:cNvSpPr>
            <p:nvPr/>
          </p:nvSpPr>
          <p:spPr bwMode="auto">
            <a:xfrm>
              <a:off x="4887" y="3111"/>
              <a:ext cx="253" cy="11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88" name="Text Box 54"/>
            <p:cNvSpPr txBox="1">
              <a:spLocks noChangeArrowheads="1"/>
            </p:cNvSpPr>
            <p:nvPr/>
          </p:nvSpPr>
          <p:spPr bwMode="auto">
            <a:xfrm>
              <a:off x="4610" y="3082"/>
              <a:ext cx="64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latin typeface="Arial" panose="020B0604020202020204" pitchFamily="34" charset="0"/>
                </a:rPr>
                <a:t>0 1 2 </a:t>
              </a:r>
              <a:r>
                <a:rPr lang="en-US" altLang="en-US" sz="1200">
                  <a:solidFill>
                    <a:schemeClr val="bg1"/>
                  </a:solidFill>
                  <a:latin typeface="Arial" panose="020B0604020202020204" pitchFamily="34" charset="0"/>
                </a:rPr>
                <a:t>3 0 1</a:t>
              </a:r>
              <a:r>
                <a:rPr lang="en-US" altLang="en-US" sz="1200">
                  <a:latin typeface="Arial" panose="020B0604020202020204" pitchFamily="34" charset="0"/>
                </a:rPr>
                <a:t> 2</a:t>
              </a:r>
            </a:p>
          </p:txBody>
        </p:sp>
        <p:sp>
          <p:nvSpPr>
            <p:cNvPr id="60489" name="Line 62"/>
            <p:cNvSpPr>
              <a:spLocks noChangeShapeType="1"/>
            </p:cNvSpPr>
            <p:nvPr/>
          </p:nvSpPr>
          <p:spPr bwMode="auto">
            <a:xfrm flipH="1">
              <a:off x="3744" y="2826"/>
              <a:ext cx="822" cy="344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90" name="Line 63"/>
            <p:cNvSpPr>
              <a:spLocks noChangeShapeType="1"/>
            </p:cNvSpPr>
            <p:nvPr/>
          </p:nvSpPr>
          <p:spPr bwMode="auto">
            <a:xfrm flipH="1">
              <a:off x="3763" y="2992"/>
              <a:ext cx="822" cy="344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91" name="Line 64"/>
            <p:cNvSpPr>
              <a:spLocks noChangeShapeType="1"/>
            </p:cNvSpPr>
            <p:nvPr/>
          </p:nvSpPr>
          <p:spPr bwMode="auto">
            <a:xfrm flipH="1">
              <a:off x="3782" y="3158"/>
              <a:ext cx="822" cy="344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92" name="Text Box 65"/>
            <p:cNvSpPr txBox="1">
              <a:spLocks noChangeArrowheads="1"/>
            </p:cNvSpPr>
            <p:nvPr/>
          </p:nvSpPr>
          <p:spPr bwMode="auto">
            <a:xfrm>
              <a:off x="3628" y="3048"/>
              <a:ext cx="20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rgbClr val="FF0000"/>
                  </a:solidFill>
                  <a:latin typeface="Tahoma" panose="020B0604030504040204" pitchFamily="34" charset="0"/>
                </a:rPr>
                <a:t>X</a:t>
              </a:r>
            </a:p>
          </p:txBody>
        </p:sp>
        <p:sp>
          <p:nvSpPr>
            <p:cNvPr id="60493" name="Text Box 66"/>
            <p:cNvSpPr txBox="1">
              <a:spLocks noChangeArrowheads="1"/>
            </p:cNvSpPr>
            <p:nvPr/>
          </p:nvSpPr>
          <p:spPr bwMode="auto">
            <a:xfrm>
              <a:off x="3640" y="3228"/>
              <a:ext cx="20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rgbClr val="FF0000"/>
                  </a:solidFill>
                  <a:latin typeface="Tahoma" panose="020B0604030504040204" pitchFamily="34" charset="0"/>
                </a:rPr>
                <a:t>X</a:t>
              </a:r>
            </a:p>
          </p:txBody>
        </p:sp>
        <p:sp>
          <p:nvSpPr>
            <p:cNvPr id="60494" name="Text Box 67"/>
            <p:cNvSpPr txBox="1">
              <a:spLocks noChangeArrowheads="1"/>
            </p:cNvSpPr>
            <p:nvPr/>
          </p:nvSpPr>
          <p:spPr bwMode="auto">
            <a:xfrm>
              <a:off x="3659" y="3387"/>
              <a:ext cx="20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rgbClr val="FF0000"/>
                  </a:solidFill>
                  <a:latin typeface="Tahoma" panose="020B0604030504040204" pitchFamily="34" charset="0"/>
                </a:rPr>
                <a:t>X</a:t>
              </a:r>
            </a:p>
          </p:txBody>
        </p:sp>
        <p:sp>
          <p:nvSpPr>
            <p:cNvPr id="60495" name="Text Box 68"/>
            <p:cNvSpPr txBox="1">
              <a:spLocks noChangeArrowheads="1"/>
            </p:cNvSpPr>
            <p:nvPr/>
          </p:nvSpPr>
          <p:spPr bwMode="auto">
            <a:xfrm>
              <a:off x="4578" y="3650"/>
              <a:ext cx="9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i="1">
                  <a:solidFill>
                    <a:srgbClr val="CC0000"/>
                  </a:solidFill>
                  <a:latin typeface="Tahoma" panose="020B0604030504040204" pitchFamily="34" charset="0"/>
                </a:rPr>
                <a:t>will accept packet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i="1">
                  <a:solidFill>
                    <a:srgbClr val="CC0000"/>
                  </a:solidFill>
                  <a:latin typeface="Tahoma" panose="020B0604030504040204" pitchFamily="34" charset="0"/>
                </a:rPr>
                <a:t>with seq number 0</a:t>
              </a:r>
            </a:p>
          </p:txBody>
        </p:sp>
        <p:sp>
          <p:nvSpPr>
            <p:cNvPr id="60496" name="Line 69"/>
            <p:cNvSpPr>
              <a:spLocks noChangeShapeType="1"/>
            </p:cNvSpPr>
            <p:nvPr/>
          </p:nvSpPr>
          <p:spPr bwMode="auto">
            <a:xfrm flipV="1">
              <a:off x="5022" y="3269"/>
              <a:ext cx="0" cy="40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97" name="Text Box 117"/>
            <p:cNvSpPr txBox="1">
              <a:spLocks noChangeArrowheads="1"/>
            </p:cNvSpPr>
            <p:nvPr/>
          </p:nvSpPr>
          <p:spPr bwMode="auto">
            <a:xfrm>
              <a:off x="2796" y="3813"/>
              <a:ext cx="6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(b) oops!</a:t>
              </a:r>
            </a:p>
          </p:txBody>
        </p:sp>
      </p:grpSp>
      <p:grpSp>
        <p:nvGrpSpPr>
          <p:cNvPr id="60427" name="Group 128"/>
          <p:cNvGrpSpPr>
            <a:grpSpLocks/>
          </p:cNvGrpSpPr>
          <p:nvPr/>
        </p:nvGrpSpPr>
        <p:grpSpPr bwMode="auto">
          <a:xfrm>
            <a:off x="4449763" y="825500"/>
            <a:ext cx="4294187" cy="2138363"/>
            <a:chOff x="2803" y="520"/>
            <a:chExt cx="2705" cy="1347"/>
          </a:xfrm>
        </p:grpSpPr>
        <p:grpSp>
          <p:nvGrpSpPr>
            <p:cNvPr id="60434" name="Group 72"/>
            <p:cNvGrpSpPr>
              <a:grpSpLocks/>
            </p:cNvGrpSpPr>
            <p:nvPr/>
          </p:nvGrpSpPr>
          <p:grpSpPr bwMode="auto">
            <a:xfrm>
              <a:off x="2819" y="568"/>
              <a:ext cx="649" cy="173"/>
              <a:chOff x="1895" y="3931"/>
              <a:chExt cx="649" cy="173"/>
            </a:xfrm>
          </p:grpSpPr>
          <p:sp>
            <p:nvSpPr>
              <p:cNvPr id="60468" name="Rectangle 73"/>
              <p:cNvSpPr>
                <a:spLocks noChangeArrowheads="1"/>
              </p:cNvSpPr>
              <p:nvPr/>
            </p:nvSpPr>
            <p:spPr bwMode="auto">
              <a:xfrm>
                <a:off x="1936" y="3962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60469" name="Text Box 74"/>
              <p:cNvSpPr txBox="1">
                <a:spLocks noChangeArrowheads="1"/>
              </p:cNvSpPr>
              <p:nvPr/>
            </p:nvSpPr>
            <p:spPr bwMode="auto">
              <a:xfrm>
                <a:off x="1895" y="3931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solidFill>
                      <a:schemeClr val="bg1"/>
                    </a:solidFill>
                    <a:latin typeface="Arial" panose="020B0604020202020204" pitchFamily="34" charset="0"/>
                  </a:rPr>
                  <a:t>0 1 2</a:t>
                </a:r>
                <a:r>
                  <a:rPr lang="en-US" altLang="en-US" sz="1200">
                    <a:latin typeface="Arial" panose="020B0604020202020204" pitchFamily="34" charset="0"/>
                  </a:rPr>
                  <a:t> 3 0 1 2</a:t>
                </a:r>
              </a:p>
            </p:txBody>
          </p:sp>
        </p:grpSp>
        <p:grpSp>
          <p:nvGrpSpPr>
            <p:cNvPr id="60435" name="Group 75"/>
            <p:cNvGrpSpPr>
              <a:grpSpLocks/>
            </p:cNvGrpSpPr>
            <p:nvPr/>
          </p:nvGrpSpPr>
          <p:grpSpPr bwMode="auto">
            <a:xfrm>
              <a:off x="2831" y="741"/>
              <a:ext cx="649" cy="173"/>
              <a:chOff x="1895" y="3931"/>
              <a:chExt cx="649" cy="173"/>
            </a:xfrm>
          </p:grpSpPr>
          <p:sp>
            <p:nvSpPr>
              <p:cNvPr id="60466" name="Rectangle 76"/>
              <p:cNvSpPr>
                <a:spLocks noChangeArrowheads="1"/>
              </p:cNvSpPr>
              <p:nvPr/>
            </p:nvSpPr>
            <p:spPr bwMode="auto">
              <a:xfrm>
                <a:off x="1936" y="3962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60467" name="Text Box 77"/>
              <p:cNvSpPr txBox="1">
                <a:spLocks noChangeArrowheads="1"/>
              </p:cNvSpPr>
              <p:nvPr/>
            </p:nvSpPr>
            <p:spPr bwMode="auto">
              <a:xfrm>
                <a:off x="1895" y="3931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solidFill>
                      <a:schemeClr val="bg1"/>
                    </a:solidFill>
                    <a:latin typeface="Arial" panose="020B0604020202020204" pitchFamily="34" charset="0"/>
                  </a:rPr>
                  <a:t>0 1 2</a:t>
                </a:r>
                <a:r>
                  <a:rPr lang="en-US" altLang="en-US" sz="1200">
                    <a:latin typeface="Arial" panose="020B0604020202020204" pitchFamily="34" charset="0"/>
                  </a:rPr>
                  <a:t> 3 0 1 2</a:t>
                </a:r>
              </a:p>
            </p:txBody>
          </p:sp>
        </p:grpSp>
        <p:grpSp>
          <p:nvGrpSpPr>
            <p:cNvPr id="60436" name="Group 78"/>
            <p:cNvGrpSpPr>
              <a:grpSpLocks/>
            </p:cNvGrpSpPr>
            <p:nvPr/>
          </p:nvGrpSpPr>
          <p:grpSpPr bwMode="auto">
            <a:xfrm>
              <a:off x="2836" y="907"/>
              <a:ext cx="649" cy="173"/>
              <a:chOff x="1895" y="3931"/>
              <a:chExt cx="649" cy="173"/>
            </a:xfrm>
          </p:grpSpPr>
          <p:sp>
            <p:nvSpPr>
              <p:cNvPr id="60464" name="Rectangle 79"/>
              <p:cNvSpPr>
                <a:spLocks noChangeArrowheads="1"/>
              </p:cNvSpPr>
              <p:nvPr/>
            </p:nvSpPr>
            <p:spPr bwMode="auto">
              <a:xfrm>
                <a:off x="1936" y="3962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60465" name="Text Box 80"/>
              <p:cNvSpPr txBox="1">
                <a:spLocks noChangeArrowheads="1"/>
              </p:cNvSpPr>
              <p:nvPr/>
            </p:nvSpPr>
            <p:spPr bwMode="auto">
              <a:xfrm>
                <a:off x="1895" y="3931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solidFill>
                      <a:schemeClr val="bg1"/>
                    </a:solidFill>
                    <a:latin typeface="Arial" panose="020B0604020202020204" pitchFamily="34" charset="0"/>
                  </a:rPr>
                  <a:t>0 1 2</a:t>
                </a:r>
                <a:r>
                  <a:rPr lang="en-US" altLang="en-US" sz="1200">
                    <a:latin typeface="Arial" panose="020B0604020202020204" pitchFamily="34" charset="0"/>
                  </a:rPr>
                  <a:t> 3 0 1 2</a:t>
                </a:r>
              </a:p>
            </p:txBody>
          </p:sp>
        </p:grpSp>
        <p:sp>
          <p:nvSpPr>
            <p:cNvPr id="60437" name="Line 81"/>
            <p:cNvSpPr>
              <a:spLocks noChangeShapeType="1"/>
            </p:cNvSpPr>
            <p:nvPr/>
          </p:nvSpPr>
          <p:spPr bwMode="auto">
            <a:xfrm>
              <a:off x="3460" y="655"/>
              <a:ext cx="1151" cy="150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38" name="Line 82"/>
            <p:cNvSpPr>
              <a:spLocks noChangeShapeType="1"/>
            </p:cNvSpPr>
            <p:nvPr/>
          </p:nvSpPr>
          <p:spPr bwMode="auto">
            <a:xfrm>
              <a:off x="3479" y="835"/>
              <a:ext cx="1139" cy="144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39" name="Line 83"/>
            <p:cNvSpPr>
              <a:spLocks noChangeShapeType="1"/>
            </p:cNvSpPr>
            <p:nvPr/>
          </p:nvSpPr>
          <p:spPr bwMode="auto">
            <a:xfrm>
              <a:off x="3498" y="1015"/>
              <a:ext cx="1124" cy="132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40" name="Text Box 84"/>
            <p:cNvSpPr txBox="1">
              <a:spLocks noChangeArrowheads="1"/>
            </p:cNvSpPr>
            <p:nvPr/>
          </p:nvSpPr>
          <p:spPr bwMode="auto">
            <a:xfrm>
              <a:off x="3489" y="520"/>
              <a:ext cx="33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pkt0</a:t>
              </a:r>
            </a:p>
          </p:txBody>
        </p:sp>
        <p:sp>
          <p:nvSpPr>
            <p:cNvPr id="60441" name="Text Box 85"/>
            <p:cNvSpPr txBox="1">
              <a:spLocks noChangeArrowheads="1"/>
            </p:cNvSpPr>
            <p:nvPr/>
          </p:nvSpPr>
          <p:spPr bwMode="auto">
            <a:xfrm>
              <a:off x="3529" y="700"/>
              <a:ext cx="33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pkt1</a:t>
              </a:r>
            </a:p>
          </p:txBody>
        </p:sp>
        <p:sp>
          <p:nvSpPr>
            <p:cNvPr id="60442" name="Text Box 86"/>
            <p:cNvSpPr txBox="1">
              <a:spLocks noChangeArrowheads="1"/>
            </p:cNvSpPr>
            <p:nvPr/>
          </p:nvSpPr>
          <p:spPr bwMode="auto">
            <a:xfrm>
              <a:off x="3527" y="880"/>
              <a:ext cx="33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pkt2</a:t>
              </a:r>
            </a:p>
          </p:txBody>
        </p:sp>
        <p:sp>
          <p:nvSpPr>
            <p:cNvPr id="60443" name="Rectangle 88"/>
            <p:cNvSpPr>
              <a:spLocks noChangeArrowheads="1"/>
            </p:cNvSpPr>
            <p:nvPr/>
          </p:nvSpPr>
          <p:spPr bwMode="auto">
            <a:xfrm>
              <a:off x="3035" y="1394"/>
              <a:ext cx="253" cy="119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44" name="Text Box 89"/>
            <p:cNvSpPr txBox="1">
              <a:spLocks noChangeArrowheads="1"/>
            </p:cNvSpPr>
            <p:nvPr/>
          </p:nvSpPr>
          <p:spPr bwMode="auto">
            <a:xfrm>
              <a:off x="2838" y="1365"/>
              <a:ext cx="64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latin typeface="Arial" panose="020B0604020202020204" pitchFamily="34" charset="0"/>
                </a:rPr>
                <a:t>0 1</a:t>
              </a:r>
              <a:r>
                <a:rPr lang="en-US" altLang="en-US" sz="1200">
                  <a:solidFill>
                    <a:schemeClr val="bg1"/>
                  </a:solidFill>
                  <a:latin typeface="Arial" panose="020B0604020202020204" pitchFamily="34" charset="0"/>
                </a:rPr>
                <a:t> 2</a:t>
              </a:r>
              <a:r>
                <a:rPr lang="en-US" altLang="en-US" sz="1200">
                  <a:latin typeface="Arial" panose="020B0604020202020204" pitchFamily="34" charset="0"/>
                </a:rPr>
                <a:t> </a:t>
              </a:r>
              <a:r>
                <a:rPr lang="en-US" altLang="en-US" sz="1200">
                  <a:solidFill>
                    <a:schemeClr val="bg1"/>
                  </a:solidFill>
                  <a:latin typeface="Arial" panose="020B0604020202020204" pitchFamily="34" charset="0"/>
                </a:rPr>
                <a:t>3 0</a:t>
              </a:r>
              <a:r>
                <a:rPr lang="en-US" altLang="en-US" sz="1200">
                  <a:latin typeface="Arial" panose="020B0604020202020204" pitchFamily="34" charset="0"/>
                </a:rPr>
                <a:t> 1 2</a:t>
              </a:r>
            </a:p>
          </p:txBody>
        </p:sp>
        <p:sp>
          <p:nvSpPr>
            <p:cNvPr id="60445" name="Line 90"/>
            <p:cNvSpPr>
              <a:spLocks noChangeShapeType="1"/>
            </p:cNvSpPr>
            <p:nvPr/>
          </p:nvSpPr>
          <p:spPr bwMode="auto">
            <a:xfrm>
              <a:off x="3480" y="1473"/>
              <a:ext cx="1124" cy="141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46" name="Text Box 91"/>
            <p:cNvSpPr txBox="1">
              <a:spLocks noChangeArrowheads="1"/>
            </p:cNvSpPr>
            <p:nvPr/>
          </p:nvSpPr>
          <p:spPr bwMode="auto">
            <a:xfrm>
              <a:off x="3545" y="1478"/>
              <a:ext cx="33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pkt0</a:t>
              </a:r>
            </a:p>
          </p:txBody>
        </p:sp>
        <p:sp>
          <p:nvSpPr>
            <p:cNvPr id="60447" name="Rectangle 95"/>
            <p:cNvSpPr>
              <a:spLocks noChangeArrowheads="1"/>
            </p:cNvSpPr>
            <p:nvPr/>
          </p:nvSpPr>
          <p:spPr bwMode="auto">
            <a:xfrm>
              <a:off x="4740" y="758"/>
              <a:ext cx="253" cy="11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48" name="Text Box 96"/>
            <p:cNvSpPr txBox="1">
              <a:spLocks noChangeArrowheads="1"/>
            </p:cNvSpPr>
            <p:nvPr/>
          </p:nvSpPr>
          <p:spPr bwMode="auto">
            <a:xfrm>
              <a:off x="4621" y="727"/>
              <a:ext cx="64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latin typeface="Arial" panose="020B0604020202020204" pitchFamily="34" charset="0"/>
                </a:rPr>
                <a:t>0</a:t>
              </a:r>
              <a:r>
                <a:rPr lang="en-US" altLang="en-US" sz="1200">
                  <a:solidFill>
                    <a:schemeClr val="bg1"/>
                  </a:solidFill>
                  <a:latin typeface="Arial" panose="020B0604020202020204" pitchFamily="34" charset="0"/>
                </a:rPr>
                <a:t> 1 2 3</a:t>
              </a:r>
              <a:r>
                <a:rPr lang="en-US" altLang="en-US" sz="1200">
                  <a:latin typeface="Arial" panose="020B0604020202020204" pitchFamily="34" charset="0"/>
                </a:rPr>
                <a:t> 0 1 2</a:t>
              </a:r>
            </a:p>
          </p:txBody>
        </p:sp>
        <p:sp>
          <p:nvSpPr>
            <p:cNvPr id="60449" name="Rectangle 97"/>
            <p:cNvSpPr>
              <a:spLocks noChangeArrowheads="1"/>
            </p:cNvSpPr>
            <p:nvPr/>
          </p:nvSpPr>
          <p:spPr bwMode="auto">
            <a:xfrm>
              <a:off x="4816" y="929"/>
              <a:ext cx="253" cy="11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50" name="Text Box 98"/>
            <p:cNvSpPr txBox="1">
              <a:spLocks noChangeArrowheads="1"/>
            </p:cNvSpPr>
            <p:nvPr/>
          </p:nvSpPr>
          <p:spPr bwMode="auto">
            <a:xfrm>
              <a:off x="4619" y="900"/>
              <a:ext cx="64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latin typeface="Arial" panose="020B0604020202020204" pitchFamily="34" charset="0"/>
                </a:rPr>
                <a:t>0 1</a:t>
              </a:r>
              <a:r>
                <a:rPr lang="en-US" altLang="en-US" sz="1200">
                  <a:solidFill>
                    <a:schemeClr val="bg1"/>
                  </a:solidFill>
                  <a:latin typeface="Arial" panose="020B0604020202020204" pitchFamily="34" charset="0"/>
                </a:rPr>
                <a:t> 2 3 0</a:t>
              </a:r>
              <a:r>
                <a:rPr lang="en-US" altLang="en-US" sz="1200">
                  <a:latin typeface="Arial" panose="020B0604020202020204" pitchFamily="34" charset="0"/>
                </a:rPr>
                <a:t> 1 2</a:t>
              </a:r>
            </a:p>
          </p:txBody>
        </p:sp>
        <p:sp>
          <p:nvSpPr>
            <p:cNvPr id="60451" name="Rectangle 99"/>
            <p:cNvSpPr>
              <a:spLocks noChangeArrowheads="1"/>
            </p:cNvSpPr>
            <p:nvPr/>
          </p:nvSpPr>
          <p:spPr bwMode="auto">
            <a:xfrm>
              <a:off x="4898" y="1095"/>
              <a:ext cx="253" cy="11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0452" name="Text Box 100"/>
            <p:cNvSpPr txBox="1">
              <a:spLocks noChangeArrowheads="1"/>
            </p:cNvSpPr>
            <p:nvPr/>
          </p:nvSpPr>
          <p:spPr bwMode="auto">
            <a:xfrm>
              <a:off x="4621" y="1066"/>
              <a:ext cx="64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latin typeface="Arial" panose="020B0604020202020204" pitchFamily="34" charset="0"/>
                </a:rPr>
                <a:t>0 1 2 </a:t>
              </a:r>
              <a:r>
                <a:rPr lang="en-US" altLang="en-US" sz="1200">
                  <a:solidFill>
                    <a:schemeClr val="bg1"/>
                  </a:solidFill>
                  <a:latin typeface="Arial" panose="020B0604020202020204" pitchFamily="34" charset="0"/>
                </a:rPr>
                <a:t>3 0 1</a:t>
              </a:r>
              <a:r>
                <a:rPr lang="en-US" altLang="en-US" sz="1200">
                  <a:latin typeface="Arial" panose="020B0604020202020204" pitchFamily="34" charset="0"/>
                </a:rPr>
                <a:t> 2</a:t>
              </a:r>
            </a:p>
          </p:txBody>
        </p:sp>
        <p:sp>
          <p:nvSpPr>
            <p:cNvPr id="60453" name="Line 103"/>
            <p:cNvSpPr>
              <a:spLocks noChangeShapeType="1"/>
            </p:cNvSpPr>
            <p:nvPr/>
          </p:nvSpPr>
          <p:spPr bwMode="auto">
            <a:xfrm flipH="1">
              <a:off x="3453" y="810"/>
              <a:ext cx="1124" cy="463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54" name="Line 104"/>
            <p:cNvSpPr>
              <a:spLocks noChangeShapeType="1"/>
            </p:cNvSpPr>
            <p:nvPr/>
          </p:nvSpPr>
          <p:spPr bwMode="auto">
            <a:xfrm flipH="1">
              <a:off x="3465" y="976"/>
              <a:ext cx="1131" cy="478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55" name="Text Box 107"/>
            <p:cNvSpPr txBox="1">
              <a:spLocks noChangeArrowheads="1"/>
            </p:cNvSpPr>
            <p:nvPr/>
          </p:nvSpPr>
          <p:spPr bwMode="auto">
            <a:xfrm>
              <a:off x="3780" y="1245"/>
              <a:ext cx="20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solidFill>
                    <a:srgbClr val="FF0000"/>
                  </a:solidFill>
                  <a:latin typeface="Tahoma" panose="020B0604030504040204" pitchFamily="34" charset="0"/>
                </a:rPr>
                <a:t>X</a:t>
              </a:r>
            </a:p>
          </p:txBody>
        </p:sp>
        <p:sp>
          <p:nvSpPr>
            <p:cNvPr id="60456" name="Text Box 109"/>
            <p:cNvSpPr txBox="1">
              <a:spLocks noChangeArrowheads="1"/>
            </p:cNvSpPr>
            <p:nvPr/>
          </p:nvSpPr>
          <p:spPr bwMode="auto">
            <a:xfrm>
              <a:off x="4596" y="1501"/>
              <a:ext cx="9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i="1">
                  <a:solidFill>
                    <a:srgbClr val="CC0000"/>
                  </a:solidFill>
                  <a:latin typeface="Tahoma" panose="020B0604030504040204" pitchFamily="34" charset="0"/>
                </a:rPr>
                <a:t>will accept packet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i="1">
                  <a:solidFill>
                    <a:srgbClr val="CC0000"/>
                  </a:solidFill>
                  <a:latin typeface="Tahoma" panose="020B0604030504040204" pitchFamily="34" charset="0"/>
                </a:rPr>
                <a:t>with seq number 0</a:t>
              </a:r>
            </a:p>
          </p:txBody>
        </p:sp>
        <p:sp>
          <p:nvSpPr>
            <p:cNvPr id="60457" name="Line 110"/>
            <p:cNvSpPr>
              <a:spLocks noChangeShapeType="1"/>
            </p:cNvSpPr>
            <p:nvPr/>
          </p:nvSpPr>
          <p:spPr bwMode="auto">
            <a:xfrm flipH="1" flipV="1">
              <a:off x="5033" y="1253"/>
              <a:ext cx="0" cy="281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58" name="Line 112"/>
            <p:cNvSpPr>
              <a:spLocks noChangeShapeType="1"/>
            </p:cNvSpPr>
            <p:nvPr/>
          </p:nvSpPr>
          <p:spPr bwMode="auto">
            <a:xfrm>
              <a:off x="3475" y="1290"/>
              <a:ext cx="372" cy="46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60459" name="Group 115"/>
            <p:cNvGrpSpPr>
              <a:grpSpLocks/>
            </p:cNvGrpSpPr>
            <p:nvPr/>
          </p:nvGrpSpPr>
          <p:grpSpPr bwMode="auto">
            <a:xfrm>
              <a:off x="2838" y="1185"/>
              <a:ext cx="649" cy="173"/>
              <a:chOff x="2667" y="3750"/>
              <a:chExt cx="649" cy="173"/>
            </a:xfrm>
          </p:grpSpPr>
          <p:sp>
            <p:nvSpPr>
              <p:cNvPr id="60462" name="Rectangle 113"/>
              <p:cNvSpPr>
                <a:spLocks noChangeArrowheads="1"/>
              </p:cNvSpPr>
              <p:nvPr/>
            </p:nvSpPr>
            <p:spPr bwMode="auto">
              <a:xfrm>
                <a:off x="2786" y="3779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60463" name="Text Box 114"/>
              <p:cNvSpPr txBox="1">
                <a:spLocks noChangeArrowheads="1"/>
              </p:cNvSpPr>
              <p:nvPr/>
            </p:nvSpPr>
            <p:spPr bwMode="auto">
              <a:xfrm>
                <a:off x="2667" y="3750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latin typeface="Arial" panose="020B0604020202020204" pitchFamily="34" charset="0"/>
                  </a:rPr>
                  <a:t>0 </a:t>
                </a:r>
                <a:r>
                  <a:rPr lang="en-US" altLang="en-US" sz="1200">
                    <a:solidFill>
                      <a:schemeClr val="bg1"/>
                    </a:solidFill>
                    <a:latin typeface="Arial" panose="020B0604020202020204" pitchFamily="34" charset="0"/>
                  </a:rPr>
                  <a:t>1 2</a:t>
                </a:r>
                <a:r>
                  <a:rPr lang="en-US" altLang="en-US" sz="1200">
                    <a:latin typeface="Arial" panose="020B0604020202020204" pitchFamily="34" charset="0"/>
                  </a:rPr>
                  <a:t> </a:t>
                </a:r>
                <a:r>
                  <a:rPr lang="en-US" altLang="en-US" sz="1200">
                    <a:solidFill>
                      <a:schemeClr val="bg1"/>
                    </a:solidFill>
                    <a:latin typeface="Arial" panose="020B0604020202020204" pitchFamily="34" charset="0"/>
                  </a:rPr>
                  <a:t>3 </a:t>
                </a:r>
                <a:r>
                  <a:rPr lang="en-US" altLang="en-US" sz="1200">
                    <a:latin typeface="Arial" panose="020B0604020202020204" pitchFamily="34" charset="0"/>
                  </a:rPr>
                  <a:t>0 1 2</a:t>
                </a:r>
              </a:p>
            </p:txBody>
          </p:sp>
        </p:grpSp>
        <p:sp>
          <p:nvSpPr>
            <p:cNvPr id="60460" name="Text Box 116"/>
            <p:cNvSpPr txBox="1">
              <a:spLocks noChangeArrowheads="1"/>
            </p:cNvSpPr>
            <p:nvPr/>
          </p:nvSpPr>
          <p:spPr bwMode="auto">
            <a:xfrm>
              <a:off x="3547" y="1154"/>
              <a:ext cx="33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pkt3</a:t>
              </a:r>
            </a:p>
          </p:txBody>
        </p:sp>
        <p:sp>
          <p:nvSpPr>
            <p:cNvPr id="60461" name="Text Box 119"/>
            <p:cNvSpPr txBox="1">
              <a:spLocks noChangeArrowheads="1"/>
            </p:cNvSpPr>
            <p:nvPr/>
          </p:nvSpPr>
          <p:spPr bwMode="auto">
            <a:xfrm>
              <a:off x="2803" y="1655"/>
              <a:ext cx="96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(a) no problem</a:t>
              </a:r>
            </a:p>
          </p:txBody>
        </p:sp>
      </p:grpSp>
      <p:grpSp>
        <p:nvGrpSpPr>
          <p:cNvPr id="373882" name="Group 122"/>
          <p:cNvGrpSpPr>
            <a:grpSpLocks/>
          </p:cNvGrpSpPr>
          <p:nvPr/>
        </p:nvGrpSpPr>
        <p:grpSpPr bwMode="auto">
          <a:xfrm>
            <a:off x="6434138" y="890588"/>
            <a:ext cx="517525" cy="5278437"/>
            <a:chOff x="3821" y="550"/>
            <a:chExt cx="326" cy="3325"/>
          </a:xfrm>
        </p:grpSpPr>
        <p:pic>
          <p:nvPicPr>
            <p:cNvPr id="60432" name="Picture 5" descr="curtai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3" y="550"/>
              <a:ext cx="284" cy="1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0433" name="Picture 111" descr="curtai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1" y="2564"/>
              <a:ext cx="326" cy="1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73881" name="Text Box 121"/>
          <p:cNvSpPr txBox="1">
            <a:spLocks noChangeArrowheads="1"/>
          </p:cNvSpPr>
          <p:nvPr/>
        </p:nvSpPr>
        <p:spPr bwMode="auto">
          <a:xfrm>
            <a:off x="4695825" y="3049588"/>
            <a:ext cx="3835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latin typeface="Tahoma" panose="020B0604030504040204" pitchFamily="34" charset="0"/>
              </a:rPr>
              <a:t>receiver can</a:t>
            </a:r>
            <a:r>
              <a:rPr lang="ja-JP" altLang="en-US" sz="1600" i="1">
                <a:latin typeface="Tahoma" panose="020B0604030504040204" pitchFamily="34" charset="0"/>
              </a:rPr>
              <a:t>’</a:t>
            </a:r>
            <a:r>
              <a:rPr lang="en-US" altLang="ja-JP" sz="1600" i="1">
                <a:latin typeface="Tahoma" panose="020B0604030504040204" pitchFamily="34" charset="0"/>
              </a:rPr>
              <a:t>t see sender side.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latin typeface="Tahoma" panose="020B0604030504040204" pitchFamily="34" charset="0"/>
              </a:rPr>
              <a:t>receiver behavior identical in both cases!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CC0000"/>
                </a:solidFill>
                <a:latin typeface="Tahoma" panose="020B0604030504040204" pitchFamily="34" charset="0"/>
              </a:rPr>
              <a:t>something</a:t>
            </a:r>
            <a:r>
              <a:rPr lang="ja-JP" altLang="en-US" sz="1600" i="1">
                <a:solidFill>
                  <a:srgbClr val="CC0000"/>
                </a:solidFill>
                <a:latin typeface="Tahoma" panose="020B0604030504040204" pitchFamily="34" charset="0"/>
              </a:rPr>
              <a:t>’</a:t>
            </a:r>
            <a:r>
              <a:rPr lang="en-US" altLang="ja-JP" sz="1600" i="1">
                <a:solidFill>
                  <a:srgbClr val="CC0000"/>
                </a:solidFill>
                <a:latin typeface="Tahoma" panose="020B0604030504040204" pitchFamily="34" charset="0"/>
              </a:rPr>
              <a:t>s (very) wrong!</a:t>
            </a:r>
            <a:endParaRPr lang="en-US" altLang="en-US" sz="1600" i="1">
              <a:solidFill>
                <a:srgbClr val="CC0000"/>
              </a:solidFill>
              <a:latin typeface="Tahoma" panose="020B0604030504040204" pitchFamily="34" charset="0"/>
            </a:endParaRPr>
          </a:p>
        </p:txBody>
      </p:sp>
      <p:pic>
        <p:nvPicPr>
          <p:cNvPr id="60430" name="Picture 123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25" y="1157288"/>
            <a:ext cx="3076575" cy="15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3884" name="Rectangle 124"/>
          <p:cNvSpPr>
            <a:spLocks noChangeArrowheads="1"/>
          </p:cNvSpPr>
          <p:nvPr/>
        </p:nvSpPr>
        <p:spPr bwMode="auto">
          <a:xfrm>
            <a:off x="546100" y="2732088"/>
            <a:ext cx="3276600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marL="292100" indent="-292100">
              <a:lnSpc>
                <a:spcPct val="8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  <a:ea typeface="ＭＳ Ｐゴシック" charset="0"/>
              </a:rPr>
              <a:t>receiver sees no difference in two scenarios!</a:t>
            </a:r>
          </a:p>
          <a:p>
            <a:pPr marL="292100" indent="-292100">
              <a:lnSpc>
                <a:spcPct val="8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  <a:ea typeface="ＭＳ Ｐゴシック" charset="0"/>
              </a:rPr>
              <a:t>duplicate data accepted as new in (b)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endParaRPr lang="en-US" sz="2400" dirty="0">
              <a:latin typeface="Gill Sans MT" charset="0"/>
              <a:ea typeface="ＭＳ Ｐゴシック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400" dirty="0">
                <a:solidFill>
                  <a:srgbClr val="CC0000"/>
                </a:solidFill>
                <a:latin typeface="Gill Sans MT" charset="0"/>
                <a:ea typeface="ＭＳ Ｐゴシック" charset="0"/>
              </a:rPr>
              <a:t>Q:</a:t>
            </a:r>
            <a:r>
              <a:rPr lang="en-US" sz="2400" dirty="0">
                <a:latin typeface="Gill Sans MT" charset="0"/>
                <a:ea typeface="ＭＳ Ｐゴシック" charset="0"/>
              </a:rPr>
              <a:t> what relationship between </a:t>
            </a:r>
            <a:r>
              <a:rPr lang="en-US" sz="2400" dirty="0" err="1">
                <a:latin typeface="Gill Sans MT" charset="0"/>
                <a:ea typeface="ＭＳ Ｐゴシック" charset="0"/>
              </a:rPr>
              <a:t>seq</a:t>
            </a:r>
            <a:r>
              <a:rPr lang="en-US" sz="2400" dirty="0">
                <a:latin typeface="Gill Sans MT" charset="0"/>
                <a:ea typeface="ＭＳ Ｐゴシック" charset="0"/>
              </a:rPr>
              <a:t> # size and window size to avoid problem in (b)?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73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73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881" grpId="0"/>
      <p:bldP spid="3738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2765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1F2E62FA-54C8-4F9F-8C68-1AD306A44095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4825" y="5619750"/>
            <a:ext cx="7781925" cy="466725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characteristics of unreliable channel will determine complexity of reliable data transfer protocol (rdt)</a:t>
            </a:r>
            <a:endParaRPr lang="en-US">
              <a:ea typeface="ＭＳ Ｐゴシック" charset="0"/>
              <a:cs typeface="+mn-cs"/>
            </a:endParaRPr>
          </a:p>
        </p:txBody>
      </p:sp>
      <p:pic>
        <p:nvPicPr>
          <p:cNvPr id="27653" name="Picture 5" descr="rdt_serv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2114550"/>
            <a:ext cx="7623175" cy="336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77925"/>
            <a:ext cx="7658100" cy="838200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important in application, transport, link layers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top-10 list of important networking topics!</a:t>
            </a:r>
          </a:p>
          <a:p>
            <a:pPr>
              <a:buFont typeface="Wingdings" charset="2"/>
              <a:buChar char="§"/>
              <a:defRPr/>
            </a:pPr>
            <a:endParaRPr lang="en-US" sz="3200">
              <a:ea typeface="ＭＳ Ｐゴシック" charset="0"/>
              <a:cs typeface="+mn-cs"/>
            </a:endParaRPr>
          </a:p>
        </p:txBody>
      </p:sp>
      <p:pic>
        <p:nvPicPr>
          <p:cNvPr id="27655" name="Picture 14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3" y="885825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0" name="Rectangle 15"/>
          <p:cNvSpPr>
            <a:spLocks noGrp="1" noChangeArrowheads="1"/>
          </p:cNvSpPr>
          <p:nvPr>
            <p:ph type="title"/>
          </p:nvPr>
        </p:nvSpPr>
        <p:spPr>
          <a:xfrm>
            <a:off x="422275" y="952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Principles of reliable data transfer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2867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AEF88A61-1F3B-4D5E-B5C7-E568C2F5B0F6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28676" name="Picture 2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0" y="831850"/>
            <a:ext cx="7313613" cy="13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93675"/>
            <a:ext cx="7772400" cy="889000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Reliable data transfer: getting started</a:t>
            </a:r>
            <a:endParaRPr lang="en-US">
              <a:ea typeface="ＭＳ Ｐゴシック" charset="0"/>
              <a:cs typeface="+mj-cs"/>
            </a:endParaRPr>
          </a:p>
        </p:txBody>
      </p:sp>
      <p:pic>
        <p:nvPicPr>
          <p:cNvPr id="28678" name="Picture 3" descr="rdt_part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00" y="2652713"/>
            <a:ext cx="5969000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9" name="Text Box 4"/>
          <p:cNvSpPr txBox="1">
            <a:spLocks noChangeArrowheads="1"/>
          </p:cNvSpPr>
          <p:nvPr/>
        </p:nvSpPr>
        <p:spPr bwMode="auto">
          <a:xfrm>
            <a:off x="1017588" y="3106738"/>
            <a:ext cx="84613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99"/>
                </a:solidFill>
                <a:latin typeface="Arial" panose="020B0604020202020204" pitchFamily="34" charset="0"/>
              </a:rPr>
              <a:t>send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99"/>
                </a:solidFill>
                <a:latin typeface="Arial" panose="020B0604020202020204" pitchFamily="34" charset="0"/>
              </a:rPr>
              <a:t>side</a:t>
            </a:r>
          </a:p>
        </p:txBody>
      </p:sp>
      <p:sp>
        <p:nvSpPr>
          <p:cNvPr id="28680" name="Text Box 5"/>
          <p:cNvSpPr txBox="1">
            <a:spLocks noChangeArrowheads="1"/>
          </p:cNvSpPr>
          <p:nvPr/>
        </p:nvSpPr>
        <p:spPr bwMode="auto">
          <a:xfrm>
            <a:off x="7192963" y="3116263"/>
            <a:ext cx="1168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99"/>
                </a:solidFill>
                <a:latin typeface="Arial" panose="020B0604020202020204" pitchFamily="34" charset="0"/>
              </a:rPr>
              <a:t>receive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99"/>
                </a:solidFill>
                <a:latin typeface="Arial" panose="020B0604020202020204" pitchFamily="34" charset="0"/>
              </a:rPr>
              <a:t>side</a:t>
            </a:r>
          </a:p>
        </p:txBody>
      </p:sp>
      <p:grpSp>
        <p:nvGrpSpPr>
          <p:cNvPr id="283654" name="Group 6"/>
          <p:cNvGrpSpPr>
            <a:grpSpLocks/>
          </p:cNvGrpSpPr>
          <p:nvPr/>
        </p:nvGrpSpPr>
        <p:grpSpPr bwMode="auto">
          <a:xfrm>
            <a:off x="227013" y="1460500"/>
            <a:ext cx="3965575" cy="1416050"/>
            <a:chOff x="143" y="920"/>
            <a:chExt cx="2498" cy="892"/>
          </a:xfrm>
        </p:grpSpPr>
        <p:sp>
          <p:nvSpPr>
            <p:cNvPr id="28697" name="Text Box 7"/>
            <p:cNvSpPr txBox="1">
              <a:spLocks noChangeArrowheads="1"/>
            </p:cNvSpPr>
            <p:nvPr/>
          </p:nvSpPr>
          <p:spPr bwMode="auto">
            <a:xfrm>
              <a:off x="143" y="920"/>
              <a:ext cx="2498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FF0000"/>
                  </a:solidFill>
                  <a:latin typeface="Courier New" panose="02070309020205020404" pitchFamily="49" charset="0"/>
                </a:rPr>
                <a:t>rdt_send():</a:t>
              </a:r>
              <a:r>
                <a:rPr lang="en-US" altLang="en-US" sz="1800">
                  <a:latin typeface="Times New Roman" panose="02020603050405020304" pitchFamily="18" charset="0"/>
                </a:rPr>
                <a:t> </a:t>
              </a:r>
              <a:r>
                <a:rPr lang="en-US" altLang="en-US" sz="1800">
                  <a:latin typeface="Tahoma" panose="020B0604030504040204" pitchFamily="34" charset="0"/>
                </a:rPr>
                <a:t>called from above, (e.g., by app.). Passed data to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deliver to receiver upper layer</a:t>
              </a:r>
              <a:endParaRPr lang="en-US" altLang="en-US" sz="2400">
                <a:latin typeface="Tahoma" panose="020B0604030504040204" pitchFamily="34" charset="0"/>
              </a:endParaRPr>
            </a:p>
          </p:txBody>
        </p:sp>
        <p:grpSp>
          <p:nvGrpSpPr>
            <p:cNvPr id="28698" name="Group 8"/>
            <p:cNvGrpSpPr>
              <a:grpSpLocks/>
            </p:cNvGrpSpPr>
            <p:nvPr/>
          </p:nvGrpSpPr>
          <p:grpSpPr bwMode="auto">
            <a:xfrm>
              <a:off x="240" y="930"/>
              <a:ext cx="2370" cy="882"/>
              <a:chOff x="240" y="942"/>
              <a:chExt cx="2370" cy="882"/>
            </a:xfrm>
          </p:grpSpPr>
          <p:sp>
            <p:nvSpPr>
              <p:cNvPr id="28699" name="Line 9"/>
              <p:cNvSpPr>
                <a:spLocks noChangeShapeType="1"/>
              </p:cNvSpPr>
              <p:nvPr/>
            </p:nvSpPr>
            <p:spPr bwMode="auto">
              <a:xfrm>
                <a:off x="942" y="1500"/>
                <a:ext cx="174" cy="324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0" name="Rectangle 10"/>
              <p:cNvSpPr>
                <a:spLocks noChangeArrowheads="1"/>
              </p:cNvSpPr>
              <p:nvPr/>
            </p:nvSpPr>
            <p:spPr bwMode="auto">
              <a:xfrm>
                <a:off x="240" y="942"/>
                <a:ext cx="2370" cy="558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</p:grpSp>
      <p:grpSp>
        <p:nvGrpSpPr>
          <p:cNvPr id="283659" name="Group 11"/>
          <p:cNvGrpSpPr>
            <a:grpSpLocks/>
          </p:cNvGrpSpPr>
          <p:nvPr/>
        </p:nvGrpSpPr>
        <p:grpSpPr bwMode="auto">
          <a:xfrm>
            <a:off x="276225" y="4381500"/>
            <a:ext cx="3762375" cy="1862138"/>
            <a:chOff x="174" y="2760"/>
            <a:chExt cx="2370" cy="1173"/>
          </a:xfrm>
        </p:grpSpPr>
        <p:sp>
          <p:nvSpPr>
            <p:cNvPr id="28693" name="Text Box 12"/>
            <p:cNvSpPr txBox="1">
              <a:spLocks noChangeArrowheads="1"/>
            </p:cNvSpPr>
            <p:nvPr/>
          </p:nvSpPr>
          <p:spPr bwMode="auto">
            <a:xfrm>
              <a:off x="233" y="3356"/>
              <a:ext cx="2144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FF0000"/>
                  </a:solidFill>
                  <a:latin typeface="Courier New" panose="02070309020205020404" pitchFamily="49" charset="0"/>
                </a:rPr>
                <a:t>udt_send():</a:t>
              </a:r>
              <a:r>
                <a:rPr lang="en-US" altLang="en-US" sz="1800">
                  <a:latin typeface="Times New Roman" panose="02020603050405020304" pitchFamily="18" charset="0"/>
                </a:rPr>
                <a:t> </a:t>
              </a:r>
              <a:r>
                <a:rPr lang="en-US" altLang="en-US" sz="1800">
                  <a:latin typeface="Tahoma" panose="020B0604030504040204" pitchFamily="34" charset="0"/>
                </a:rPr>
                <a:t>called by rdt,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to transfer packet over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unreliable channel to receiver</a:t>
              </a:r>
              <a:endParaRPr lang="en-US" altLang="en-US" sz="2400">
                <a:latin typeface="Tahoma" panose="020B0604030504040204" pitchFamily="34" charset="0"/>
              </a:endParaRPr>
            </a:p>
          </p:txBody>
        </p:sp>
        <p:grpSp>
          <p:nvGrpSpPr>
            <p:cNvPr id="28694" name="Group 13"/>
            <p:cNvGrpSpPr>
              <a:grpSpLocks/>
            </p:cNvGrpSpPr>
            <p:nvPr/>
          </p:nvGrpSpPr>
          <p:grpSpPr bwMode="auto">
            <a:xfrm>
              <a:off x="174" y="2760"/>
              <a:ext cx="2370" cy="1170"/>
              <a:chOff x="174" y="2760"/>
              <a:chExt cx="2370" cy="1170"/>
            </a:xfrm>
          </p:grpSpPr>
          <p:sp>
            <p:nvSpPr>
              <p:cNvPr id="28695" name="Line 14"/>
              <p:cNvSpPr>
                <a:spLocks noChangeShapeType="1"/>
              </p:cNvSpPr>
              <p:nvPr/>
            </p:nvSpPr>
            <p:spPr bwMode="auto">
              <a:xfrm flipV="1">
                <a:off x="882" y="2760"/>
                <a:ext cx="228" cy="6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6" name="Rectangle 15"/>
              <p:cNvSpPr>
                <a:spLocks noChangeArrowheads="1"/>
              </p:cNvSpPr>
              <p:nvPr/>
            </p:nvSpPr>
            <p:spPr bwMode="auto">
              <a:xfrm>
                <a:off x="174" y="3372"/>
                <a:ext cx="2370" cy="558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</p:grpSp>
      <p:grpSp>
        <p:nvGrpSpPr>
          <p:cNvPr id="283664" name="Group 16"/>
          <p:cNvGrpSpPr>
            <a:grpSpLocks/>
          </p:cNvGrpSpPr>
          <p:nvPr/>
        </p:nvGrpSpPr>
        <p:grpSpPr bwMode="auto">
          <a:xfrm>
            <a:off x="4922838" y="4362450"/>
            <a:ext cx="3965575" cy="1647825"/>
            <a:chOff x="3101" y="2748"/>
            <a:chExt cx="2498" cy="1038"/>
          </a:xfrm>
        </p:grpSpPr>
        <p:sp>
          <p:nvSpPr>
            <p:cNvPr id="28689" name="Text Box 17"/>
            <p:cNvSpPr txBox="1">
              <a:spLocks noChangeArrowheads="1"/>
            </p:cNvSpPr>
            <p:nvPr/>
          </p:nvSpPr>
          <p:spPr bwMode="auto">
            <a:xfrm>
              <a:off x="3101" y="3368"/>
              <a:ext cx="249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FF0000"/>
                  </a:solidFill>
                  <a:latin typeface="Courier New" panose="02070309020205020404" pitchFamily="49" charset="0"/>
                </a:rPr>
                <a:t>rdt_rcv():</a:t>
              </a:r>
              <a:r>
                <a:rPr lang="en-US" altLang="en-US" sz="1800">
                  <a:latin typeface="Times New Roman" panose="02020603050405020304" pitchFamily="18" charset="0"/>
                </a:rPr>
                <a:t> </a:t>
              </a:r>
              <a:r>
                <a:rPr lang="en-US" altLang="en-US" sz="1800">
                  <a:latin typeface="Tahoma" panose="020B0604030504040204" pitchFamily="34" charset="0"/>
                </a:rPr>
                <a:t>called when packet arrives on rcv-side of channel</a:t>
              </a:r>
              <a:endParaRPr lang="en-US" altLang="en-US" sz="2400">
                <a:latin typeface="Tahoma" panose="020B0604030504040204" pitchFamily="34" charset="0"/>
              </a:endParaRPr>
            </a:p>
          </p:txBody>
        </p:sp>
        <p:grpSp>
          <p:nvGrpSpPr>
            <p:cNvPr id="28690" name="Group 18"/>
            <p:cNvGrpSpPr>
              <a:grpSpLocks/>
            </p:cNvGrpSpPr>
            <p:nvPr/>
          </p:nvGrpSpPr>
          <p:grpSpPr bwMode="auto">
            <a:xfrm>
              <a:off x="3162" y="2748"/>
              <a:ext cx="2370" cy="1038"/>
              <a:chOff x="3162" y="2748"/>
              <a:chExt cx="2370" cy="1038"/>
            </a:xfrm>
          </p:grpSpPr>
          <p:sp>
            <p:nvSpPr>
              <p:cNvPr id="28691" name="Line 19"/>
              <p:cNvSpPr>
                <a:spLocks noChangeShapeType="1"/>
              </p:cNvSpPr>
              <p:nvPr/>
            </p:nvSpPr>
            <p:spPr bwMode="auto">
              <a:xfrm flipH="1" flipV="1">
                <a:off x="4596" y="2748"/>
                <a:ext cx="300" cy="63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2" name="Rectangle 20"/>
              <p:cNvSpPr>
                <a:spLocks noChangeArrowheads="1"/>
              </p:cNvSpPr>
              <p:nvPr/>
            </p:nvSpPr>
            <p:spPr bwMode="auto">
              <a:xfrm>
                <a:off x="3162" y="3390"/>
                <a:ext cx="2370" cy="396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</p:grpSp>
      <p:grpSp>
        <p:nvGrpSpPr>
          <p:cNvPr id="283669" name="Group 21"/>
          <p:cNvGrpSpPr>
            <a:grpSpLocks/>
          </p:cNvGrpSpPr>
          <p:nvPr/>
        </p:nvGrpSpPr>
        <p:grpSpPr bwMode="auto">
          <a:xfrm>
            <a:off x="4981575" y="1470025"/>
            <a:ext cx="3762375" cy="1349375"/>
            <a:chOff x="3138" y="926"/>
            <a:chExt cx="2370" cy="850"/>
          </a:xfrm>
        </p:grpSpPr>
        <p:sp>
          <p:nvSpPr>
            <p:cNvPr id="28685" name="Text Box 22"/>
            <p:cNvSpPr txBox="1">
              <a:spLocks noChangeArrowheads="1"/>
            </p:cNvSpPr>
            <p:nvPr/>
          </p:nvSpPr>
          <p:spPr bwMode="auto">
            <a:xfrm>
              <a:off x="3215" y="926"/>
              <a:ext cx="207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FF0000"/>
                  </a:solidFill>
                  <a:latin typeface="Courier New" panose="02070309020205020404" pitchFamily="49" charset="0"/>
                </a:rPr>
                <a:t>deliver_data():</a:t>
              </a:r>
              <a:r>
                <a:rPr lang="en-US" altLang="en-US" sz="1800">
                  <a:latin typeface="Times New Roman" panose="02020603050405020304" pitchFamily="18" charset="0"/>
                </a:rPr>
                <a:t> </a:t>
              </a:r>
              <a:r>
                <a:rPr lang="en-US" altLang="en-US" sz="1800">
                  <a:latin typeface="Tahoma" panose="020B0604030504040204" pitchFamily="34" charset="0"/>
                </a:rPr>
                <a:t>called by </a:t>
              </a:r>
              <a:r>
                <a:rPr lang="en-US" altLang="en-US" sz="1800" b="1">
                  <a:latin typeface="Tahoma" panose="020B0604030504040204" pitchFamily="34" charset="0"/>
                </a:rPr>
                <a:t>rdt</a:t>
              </a:r>
              <a:r>
                <a:rPr lang="en-US" altLang="en-US" sz="1800">
                  <a:latin typeface="Tahoma" panose="020B0604030504040204" pitchFamily="34" charset="0"/>
                </a:rPr>
                <a:t> to deliver data to upper</a:t>
              </a:r>
              <a:endParaRPr lang="en-US" altLang="en-US" sz="2400">
                <a:latin typeface="Tahoma" panose="020B0604030504040204" pitchFamily="34" charset="0"/>
              </a:endParaRPr>
            </a:p>
          </p:txBody>
        </p:sp>
        <p:grpSp>
          <p:nvGrpSpPr>
            <p:cNvPr id="28686" name="Group 23"/>
            <p:cNvGrpSpPr>
              <a:grpSpLocks/>
            </p:cNvGrpSpPr>
            <p:nvPr/>
          </p:nvGrpSpPr>
          <p:grpSpPr bwMode="auto">
            <a:xfrm>
              <a:off x="3138" y="942"/>
              <a:ext cx="2370" cy="834"/>
              <a:chOff x="3138" y="942"/>
              <a:chExt cx="2370" cy="834"/>
            </a:xfrm>
          </p:grpSpPr>
          <p:sp>
            <p:nvSpPr>
              <p:cNvPr id="28687" name="Line 24"/>
              <p:cNvSpPr>
                <a:spLocks noChangeShapeType="1"/>
              </p:cNvSpPr>
              <p:nvPr/>
            </p:nvSpPr>
            <p:spPr bwMode="auto">
              <a:xfrm flipH="1">
                <a:off x="4560" y="1344"/>
                <a:ext cx="150" cy="43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88" name="Rectangle 25"/>
              <p:cNvSpPr>
                <a:spLocks noChangeArrowheads="1"/>
              </p:cNvSpPr>
              <p:nvPr/>
            </p:nvSpPr>
            <p:spPr bwMode="auto">
              <a:xfrm>
                <a:off x="3138" y="942"/>
                <a:ext cx="2370" cy="396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3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3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3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3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3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3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2969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A74BDAFB-41CF-4182-BE54-59D4784A191C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4350" y="1193800"/>
            <a:ext cx="7947025" cy="3352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mtClean="0">
                <a:solidFill>
                  <a:srgbClr val="CC0000"/>
                </a:solidFill>
              </a:rPr>
              <a:t>we</a:t>
            </a:r>
            <a:r>
              <a:rPr lang="ja-JP" altLang="en-US" smtClean="0">
                <a:solidFill>
                  <a:srgbClr val="CC0000"/>
                </a:solidFill>
              </a:rPr>
              <a:t>’</a:t>
            </a:r>
            <a:r>
              <a:rPr lang="en-US" altLang="ja-JP" smtClean="0">
                <a:solidFill>
                  <a:srgbClr val="CC0000"/>
                </a:solidFill>
              </a:rPr>
              <a:t>ll:</a:t>
            </a:r>
          </a:p>
          <a:p>
            <a:r>
              <a:rPr lang="en-US" altLang="en-US" smtClean="0"/>
              <a:t>incrementally develop sender, receiver sides of </a:t>
            </a:r>
            <a:r>
              <a:rPr lang="en-US" altLang="en-US" u="sng" smtClean="0">
                <a:solidFill>
                  <a:srgbClr val="CC0000"/>
                </a:solidFill>
              </a:rPr>
              <a:t>r</a:t>
            </a:r>
            <a:r>
              <a:rPr lang="en-US" altLang="en-US" smtClean="0"/>
              <a:t>eliable </a:t>
            </a:r>
            <a:r>
              <a:rPr lang="en-US" altLang="en-US" u="sng" smtClean="0">
                <a:solidFill>
                  <a:srgbClr val="CC0000"/>
                </a:solidFill>
              </a:rPr>
              <a:t>d</a:t>
            </a:r>
            <a:r>
              <a:rPr lang="en-US" altLang="en-US" smtClean="0"/>
              <a:t>ata </a:t>
            </a:r>
            <a:r>
              <a:rPr lang="en-US" altLang="en-US" u="sng" smtClean="0">
                <a:solidFill>
                  <a:srgbClr val="CC0000"/>
                </a:solidFill>
              </a:rPr>
              <a:t>t</a:t>
            </a:r>
            <a:r>
              <a:rPr lang="en-US" altLang="en-US" smtClean="0"/>
              <a:t>ransfer protocol (rdt)</a:t>
            </a:r>
          </a:p>
          <a:p>
            <a:r>
              <a:rPr lang="en-US" altLang="en-US" smtClean="0"/>
              <a:t>consider only unidirectional data transfer</a:t>
            </a:r>
          </a:p>
          <a:p>
            <a:pPr lvl="1"/>
            <a:r>
              <a:rPr lang="en-US" altLang="en-US" smtClean="0"/>
              <a:t>but control info will flow on both directions!</a:t>
            </a:r>
          </a:p>
          <a:p>
            <a:r>
              <a:rPr lang="en-US" altLang="en-US" smtClean="0"/>
              <a:t>use finite state machines (FSM)  to specify sender, receiver</a:t>
            </a:r>
          </a:p>
        </p:txBody>
      </p:sp>
      <p:sp>
        <p:nvSpPr>
          <p:cNvPr id="29701" name="Oval 5"/>
          <p:cNvSpPr>
            <a:spLocks noChangeArrowheads="1"/>
          </p:cNvSpPr>
          <p:nvPr/>
        </p:nvSpPr>
        <p:spPr bwMode="auto">
          <a:xfrm>
            <a:off x="3160713" y="4652963"/>
            <a:ext cx="809625" cy="876300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3095625" y="4686300"/>
            <a:ext cx="809625" cy="8763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3103563" y="4816475"/>
            <a:ext cx="7350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state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29704" name="Freeform 8"/>
          <p:cNvSpPr>
            <a:spLocks/>
          </p:cNvSpPr>
          <p:nvPr/>
        </p:nvSpPr>
        <p:spPr bwMode="auto">
          <a:xfrm>
            <a:off x="3981450" y="4638675"/>
            <a:ext cx="3952875" cy="285750"/>
          </a:xfrm>
          <a:custGeom>
            <a:avLst/>
            <a:gdLst>
              <a:gd name="T0" fmla="*/ 0 w 1446"/>
              <a:gd name="T1" fmla="*/ 2147483646 h 180"/>
              <a:gd name="T2" fmla="*/ 2147483646 w 1446"/>
              <a:gd name="T3" fmla="*/ 2147483646 h 1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446" h="180">
                <a:moveTo>
                  <a:pt x="0" y="180"/>
                </a:moveTo>
                <a:cubicBezTo>
                  <a:pt x="540" y="30"/>
                  <a:pt x="972" y="0"/>
                  <a:pt x="1446" y="168"/>
                </a:cubicBez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Oval 10"/>
          <p:cNvSpPr>
            <a:spLocks noChangeArrowheads="1"/>
          </p:cNvSpPr>
          <p:nvPr/>
        </p:nvSpPr>
        <p:spPr bwMode="auto">
          <a:xfrm>
            <a:off x="7913688" y="4746625"/>
            <a:ext cx="809625" cy="876300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9706" name="Oval 11"/>
          <p:cNvSpPr>
            <a:spLocks noChangeArrowheads="1"/>
          </p:cNvSpPr>
          <p:nvPr/>
        </p:nvSpPr>
        <p:spPr bwMode="auto">
          <a:xfrm>
            <a:off x="7848600" y="4791075"/>
            <a:ext cx="809625" cy="8763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9707" name="Text Box 12"/>
          <p:cNvSpPr txBox="1">
            <a:spLocks noChangeArrowheads="1"/>
          </p:cNvSpPr>
          <p:nvPr/>
        </p:nvSpPr>
        <p:spPr bwMode="auto">
          <a:xfrm>
            <a:off x="7856538" y="4921250"/>
            <a:ext cx="7350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state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29708" name="Text Box 13"/>
          <p:cNvSpPr txBox="1">
            <a:spLocks noChangeArrowheads="1"/>
          </p:cNvSpPr>
          <p:nvPr/>
        </p:nvSpPr>
        <p:spPr bwMode="auto">
          <a:xfrm>
            <a:off x="4211638" y="4003675"/>
            <a:ext cx="3152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C0000"/>
                </a:solidFill>
                <a:latin typeface="Tahoma" panose="020B0604030504040204" pitchFamily="34" charset="0"/>
              </a:rPr>
              <a:t>event causing state transition</a:t>
            </a:r>
            <a:endParaRPr lang="en-US" altLang="en-US" sz="2400">
              <a:solidFill>
                <a:srgbClr val="CC0000"/>
              </a:solidFill>
              <a:latin typeface="Tahoma" panose="020B0604030504040204" pitchFamily="34" charset="0"/>
            </a:endParaRPr>
          </a:p>
        </p:txBody>
      </p:sp>
      <p:sp>
        <p:nvSpPr>
          <p:cNvPr id="29709" name="Text Box 14"/>
          <p:cNvSpPr txBox="1">
            <a:spLocks noChangeArrowheads="1"/>
          </p:cNvSpPr>
          <p:nvPr/>
        </p:nvSpPr>
        <p:spPr bwMode="auto">
          <a:xfrm>
            <a:off x="4138613" y="4298950"/>
            <a:ext cx="34210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C0000"/>
                </a:solidFill>
                <a:latin typeface="Tahoma" panose="020B0604030504040204" pitchFamily="34" charset="0"/>
              </a:rPr>
              <a:t>actions taken on state transition</a:t>
            </a:r>
            <a:endParaRPr lang="en-US" altLang="en-US" sz="2400">
              <a:solidFill>
                <a:srgbClr val="CC0000"/>
              </a:solidFill>
              <a:latin typeface="Tahoma" panose="020B0604030504040204" pitchFamily="34" charset="0"/>
            </a:endParaRPr>
          </a:p>
        </p:txBody>
      </p:sp>
      <p:sp>
        <p:nvSpPr>
          <p:cNvPr id="29710" name="Line 15"/>
          <p:cNvSpPr>
            <a:spLocks noChangeShapeType="1"/>
          </p:cNvSpPr>
          <p:nvPr/>
        </p:nvSpPr>
        <p:spPr bwMode="auto">
          <a:xfrm>
            <a:off x="4105275" y="4352925"/>
            <a:ext cx="338137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Rectangle 16"/>
          <p:cNvSpPr>
            <a:spLocks noChangeArrowheads="1"/>
          </p:cNvSpPr>
          <p:nvPr/>
        </p:nvSpPr>
        <p:spPr bwMode="auto">
          <a:xfrm>
            <a:off x="123825" y="4686300"/>
            <a:ext cx="2771775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buSzPct val="65000"/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CC0000"/>
                </a:solidFill>
                <a:latin typeface="Tahoma" panose="020B0604030504040204" pitchFamily="34" charset="0"/>
              </a:rPr>
              <a:t>state:</a:t>
            </a:r>
            <a:r>
              <a:rPr lang="en-US" altLang="en-US" sz="1800">
                <a:latin typeface="Tahoma" panose="020B0604030504040204" pitchFamily="34" charset="0"/>
              </a:rPr>
              <a:t> when in this </a:t>
            </a:r>
            <a:r>
              <a:rPr lang="ja-JP" altLang="en-US" sz="1800">
                <a:latin typeface="Tahoma" panose="020B0604030504040204" pitchFamily="34" charset="0"/>
              </a:rPr>
              <a:t>“</a:t>
            </a:r>
            <a:r>
              <a:rPr lang="en-US" altLang="ja-JP" sz="1800">
                <a:latin typeface="Tahoma" panose="020B0604030504040204" pitchFamily="34" charset="0"/>
              </a:rPr>
              <a:t>state</a:t>
            </a:r>
            <a:r>
              <a:rPr lang="ja-JP" altLang="en-US" sz="1800">
                <a:latin typeface="Tahoma" panose="020B0604030504040204" pitchFamily="34" charset="0"/>
              </a:rPr>
              <a:t>”</a:t>
            </a:r>
            <a:r>
              <a:rPr lang="en-US" altLang="ja-JP" sz="1800">
                <a:latin typeface="Tahoma" panose="020B0604030504040204" pitchFamily="34" charset="0"/>
              </a:rPr>
              <a:t> next state uniquely determined by next event</a:t>
            </a:r>
            <a:endParaRPr lang="en-US" altLang="en-US" sz="1800">
              <a:latin typeface="Tahoma" panose="020B0604030504040204" pitchFamily="34" charset="0"/>
            </a:endParaRPr>
          </a:p>
        </p:txBody>
      </p:sp>
      <p:sp>
        <p:nvSpPr>
          <p:cNvPr id="29712" name="Freeform 17"/>
          <p:cNvSpPr>
            <a:spLocks/>
          </p:cNvSpPr>
          <p:nvPr/>
        </p:nvSpPr>
        <p:spPr bwMode="auto">
          <a:xfrm>
            <a:off x="3381375" y="5562600"/>
            <a:ext cx="95250" cy="581025"/>
          </a:xfrm>
          <a:custGeom>
            <a:avLst/>
            <a:gdLst>
              <a:gd name="T0" fmla="*/ 2147483646 w 60"/>
              <a:gd name="T1" fmla="*/ 2147483646 h 366"/>
              <a:gd name="T2" fmla="*/ 2147483646 w 60"/>
              <a:gd name="T3" fmla="*/ 0 h 36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0" h="366">
                <a:moveTo>
                  <a:pt x="48" y="366"/>
                </a:moveTo>
                <a:cubicBezTo>
                  <a:pt x="0" y="204"/>
                  <a:pt x="60" y="55"/>
                  <a:pt x="60" y="0"/>
                </a:cubicBez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Freeform 18"/>
          <p:cNvSpPr>
            <a:spLocks/>
          </p:cNvSpPr>
          <p:nvPr/>
        </p:nvSpPr>
        <p:spPr bwMode="auto">
          <a:xfrm flipH="1" flipV="1">
            <a:off x="8524875" y="5600700"/>
            <a:ext cx="95250" cy="581025"/>
          </a:xfrm>
          <a:custGeom>
            <a:avLst/>
            <a:gdLst>
              <a:gd name="T0" fmla="*/ 2147483646 w 60"/>
              <a:gd name="T1" fmla="*/ 2147483646 h 366"/>
              <a:gd name="T2" fmla="*/ 2147483646 w 60"/>
              <a:gd name="T3" fmla="*/ 0 h 36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0" h="366">
                <a:moveTo>
                  <a:pt x="48" y="366"/>
                </a:moveTo>
                <a:cubicBezTo>
                  <a:pt x="0" y="204"/>
                  <a:pt x="60" y="55"/>
                  <a:pt x="60" y="0"/>
                </a:cubicBez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Line 19"/>
          <p:cNvSpPr>
            <a:spLocks noChangeShapeType="1"/>
          </p:cNvSpPr>
          <p:nvPr/>
        </p:nvSpPr>
        <p:spPr bwMode="auto">
          <a:xfrm>
            <a:off x="3905250" y="5305425"/>
            <a:ext cx="1571625" cy="75247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5" name="Text Box 21"/>
          <p:cNvSpPr txBox="1">
            <a:spLocks noChangeArrowheads="1"/>
          </p:cNvSpPr>
          <p:nvPr/>
        </p:nvSpPr>
        <p:spPr bwMode="auto">
          <a:xfrm>
            <a:off x="4672013" y="5099050"/>
            <a:ext cx="742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C0000"/>
                </a:solidFill>
                <a:latin typeface="Tahoma" panose="020B0604030504040204" pitchFamily="34" charset="0"/>
              </a:rPr>
              <a:t>event</a:t>
            </a:r>
            <a:endParaRPr lang="en-US" altLang="en-US" sz="2400">
              <a:solidFill>
                <a:srgbClr val="CC0000"/>
              </a:solidFill>
              <a:latin typeface="Tahoma" panose="020B0604030504040204" pitchFamily="34" charset="0"/>
            </a:endParaRPr>
          </a:p>
        </p:txBody>
      </p:sp>
      <p:sp>
        <p:nvSpPr>
          <p:cNvPr id="29716" name="Text Box 22"/>
          <p:cNvSpPr txBox="1">
            <a:spLocks noChangeArrowheads="1"/>
          </p:cNvSpPr>
          <p:nvPr/>
        </p:nvSpPr>
        <p:spPr bwMode="auto">
          <a:xfrm>
            <a:off x="4632325" y="5403850"/>
            <a:ext cx="8905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C0000"/>
                </a:solidFill>
                <a:latin typeface="Tahoma" panose="020B0604030504040204" pitchFamily="34" charset="0"/>
              </a:rPr>
              <a:t>actions</a:t>
            </a:r>
            <a:endParaRPr lang="en-US" altLang="en-US" sz="2400">
              <a:solidFill>
                <a:srgbClr val="CC0000"/>
              </a:solidFill>
              <a:latin typeface="Tahoma" panose="020B0604030504040204" pitchFamily="34" charset="0"/>
            </a:endParaRPr>
          </a:p>
        </p:txBody>
      </p:sp>
      <p:sp>
        <p:nvSpPr>
          <p:cNvPr id="29717" name="Line 23"/>
          <p:cNvSpPr>
            <a:spLocks noChangeShapeType="1"/>
          </p:cNvSpPr>
          <p:nvPr/>
        </p:nvSpPr>
        <p:spPr bwMode="auto">
          <a:xfrm>
            <a:off x="4581525" y="5457825"/>
            <a:ext cx="94297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9718" name="Picture 2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0" y="831850"/>
            <a:ext cx="7313613" cy="13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23" name="Rectangle 28"/>
          <p:cNvSpPr>
            <a:spLocks noGrp="1" noChangeArrowheads="1"/>
          </p:cNvSpPr>
          <p:nvPr>
            <p:ph type="title"/>
          </p:nvPr>
        </p:nvSpPr>
        <p:spPr>
          <a:xfrm>
            <a:off x="411163" y="193675"/>
            <a:ext cx="7772400" cy="889000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Reliable data transfer: getting started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3072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F3F2765D-46BB-481C-9958-4B7614634815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88913"/>
            <a:ext cx="8001000" cy="1004887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rdt1.0: </a:t>
            </a:r>
            <a:r>
              <a:rPr lang="en-US" sz="3200">
                <a:ea typeface="ＭＳ Ｐゴシック" charset="0"/>
                <a:cs typeface="+mj-cs"/>
              </a:rPr>
              <a:t>reliable transfer over a reliable channel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1800" y="1331913"/>
            <a:ext cx="7896225" cy="3019425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underlying channel perfectly reliable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no bit errors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no loss of packets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separate FSMs for sender, receiver: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sender sends data into underlying channel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receiver reads data from underlying channel</a:t>
            </a:r>
          </a:p>
        </p:txBody>
      </p:sp>
      <p:sp>
        <p:nvSpPr>
          <p:cNvPr id="30726" name="Oval 4"/>
          <p:cNvSpPr>
            <a:spLocks noChangeArrowheads="1"/>
          </p:cNvSpPr>
          <p:nvPr/>
        </p:nvSpPr>
        <p:spPr bwMode="auto">
          <a:xfrm>
            <a:off x="808038" y="4246563"/>
            <a:ext cx="955675" cy="1011237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30727" name="Text Box 5"/>
          <p:cNvSpPr txBox="1">
            <a:spLocks noChangeArrowheads="1"/>
          </p:cNvSpPr>
          <p:nvPr/>
        </p:nvSpPr>
        <p:spPr bwMode="auto">
          <a:xfrm>
            <a:off x="744538" y="4332288"/>
            <a:ext cx="1098550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Wait for call from above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0728" name="Freeform 6"/>
          <p:cNvSpPr>
            <a:spLocks/>
          </p:cNvSpPr>
          <p:nvPr/>
        </p:nvSpPr>
        <p:spPr bwMode="auto">
          <a:xfrm>
            <a:off x="1617663" y="4230688"/>
            <a:ext cx="611187" cy="1027112"/>
          </a:xfrm>
          <a:custGeom>
            <a:avLst/>
            <a:gdLst>
              <a:gd name="T0" fmla="*/ 0 w 735"/>
              <a:gd name="T1" fmla="*/ 2147483646 h 1080"/>
              <a:gd name="T2" fmla="*/ 0 w 735"/>
              <a:gd name="T3" fmla="*/ 2147483646 h 10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2070100" y="4754563"/>
            <a:ext cx="2682875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packet = make_pkt(data)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udt_send(packet)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2028825" y="4287838"/>
            <a:ext cx="2255838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rdt_send(data)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0731" name="Line 9"/>
          <p:cNvSpPr>
            <a:spLocks noChangeShapeType="1"/>
          </p:cNvSpPr>
          <p:nvPr/>
        </p:nvSpPr>
        <p:spPr bwMode="auto">
          <a:xfrm>
            <a:off x="2128838" y="4630738"/>
            <a:ext cx="1296987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Line 10"/>
          <p:cNvSpPr>
            <a:spLocks noChangeShapeType="1"/>
          </p:cNvSpPr>
          <p:nvPr/>
        </p:nvSpPr>
        <p:spPr bwMode="auto">
          <a:xfrm>
            <a:off x="484188" y="4230688"/>
            <a:ext cx="385762" cy="242887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6335713" y="4613275"/>
            <a:ext cx="2487612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extract (packet,data)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deliver_data(data)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0734" name="Oval 12"/>
          <p:cNvSpPr>
            <a:spLocks noChangeArrowheads="1"/>
          </p:cNvSpPr>
          <p:nvPr/>
        </p:nvSpPr>
        <p:spPr bwMode="auto">
          <a:xfrm>
            <a:off x="5116513" y="4232275"/>
            <a:ext cx="955675" cy="1011238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30735" name="Text Box 13"/>
          <p:cNvSpPr txBox="1">
            <a:spLocks noChangeArrowheads="1"/>
          </p:cNvSpPr>
          <p:nvPr/>
        </p:nvSpPr>
        <p:spPr bwMode="auto">
          <a:xfrm>
            <a:off x="5053013" y="4318000"/>
            <a:ext cx="1098550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Wait for call from below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0736" name="Freeform 14"/>
          <p:cNvSpPr>
            <a:spLocks/>
          </p:cNvSpPr>
          <p:nvPr/>
        </p:nvSpPr>
        <p:spPr bwMode="auto">
          <a:xfrm>
            <a:off x="5926138" y="4216400"/>
            <a:ext cx="611187" cy="1027113"/>
          </a:xfrm>
          <a:custGeom>
            <a:avLst/>
            <a:gdLst>
              <a:gd name="T0" fmla="*/ 0 w 735"/>
              <a:gd name="T1" fmla="*/ 2147483646 h 1080"/>
              <a:gd name="T2" fmla="*/ 0 w 735"/>
              <a:gd name="T3" fmla="*/ 2147483646 h 10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7" name="Text Box 15"/>
          <p:cNvSpPr txBox="1">
            <a:spLocks noChangeArrowheads="1"/>
          </p:cNvSpPr>
          <p:nvPr/>
        </p:nvSpPr>
        <p:spPr bwMode="auto">
          <a:xfrm>
            <a:off x="6337300" y="4273550"/>
            <a:ext cx="2255838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0738" name="Line 16"/>
          <p:cNvSpPr>
            <a:spLocks noChangeShapeType="1"/>
          </p:cNvSpPr>
          <p:nvPr/>
        </p:nvSpPr>
        <p:spPr bwMode="auto">
          <a:xfrm>
            <a:off x="6437313" y="4616450"/>
            <a:ext cx="1296987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Line 17"/>
          <p:cNvSpPr>
            <a:spLocks noChangeShapeType="1"/>
          </p:cNvSpPr>
          <p:nvPr/>
        </p:nvSpPr>
        <p:spPr bwMode="auto">
          <a:xfrm>
            <a:off x="4792663" y="4216400"/>
            <a:ext cx="385762" cy="242888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0" name="Rectangle 18"/>
          <p:cNvSpPr>
            <a:spLocks noChangeArrowheads="1"/>
          </p:cNvSpPr>
          <p:nvPr/>
        </p:nvSpPr>
        <p:spPr bwMode="auto">
          <a:xfrm>
            <a:off x="6351588" y="4292600"/>
            <a:ext cx="15414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rdt_rcv(packet)</a:t>
            </a:r>
          </a:p>
        </p:txBody>
      </p:sp>
      <p:sp>
        <p:nvSpPr>
          <p:cNvPr id="30741" name="Text Box 19"/>
          <p:cNvSpPr txBox="1">
            <a:spLocks noChangeArrowheads="1"/>
          </p:cNvSpPr>
          <p:nvPr/>
        </p:nvSpPr>
        <p:spPr bwMode="auto">
          <a:xfrm>
            <a:off x="2116138" y="5540375"/>
            <a:ext cx="1089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CC0000"/>
                </a:solidFill>
                <a:latin typeface="Tahoma" panose="020B0604030504040204" pitchFamily="34" charset="0"/>
              </a:rPr>
              <a:t>sender</a:t>
            </a:r>
          </a:p>
        </p:txBody>
      </p:sp>
      <p:sp>
        <p:nvSpPr>
          <p:cNvPr id="30742" name="Text Box 20"/>
          <p:cNvSpPr txBox="1">
            <a:spLocks noChangeArrowheads="1"/>
          </p:cNvSpPr>
          <p:nvPr/>
        </p:nvSpPr>
        <p:spPr bwMode="auto">
          <a:xfrm>
            <a:off x="5961063" y="5537200"/>
            <a:ext cx="1247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CC0000"/>
                </a:solidFill>
                <a:latin typeface="Tahoma" panose="020B0604030504040204" pitchFamily="34" charset="0"/>
              </a:rPr>
              <a:t>receiver</a:t>
            </a:r>
          </a:p>
        </p:txBody>
      </p:sp>
      <p:pic>
        <p:nvPicPr>
          <p:cNvPr id="30743" name="Picture 21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50" y="90487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3174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DD5BF2D7-F4A4-4F64-B249-8497064AF1A4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366838"/>
            <a:ext cx="7896225" cy="4448175"/>
          </a:xfrm>
        </p:spPr>
        <p:txBody>
          <a:bodyPr/>
          <a:lstStyle/>
          <a:p>
            <a:pPr>
              <a:lnSpc>
                <a:spcPct val="75000"/>
              </a:lnSpc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underlying channel may flip bits in packet</a:t>
            </a:r>
          </a:p>
          <a:p>
            <a:pPr lvl="1">
              <a:lnSpc>
                <a:spcPct val="75000"/>
              </a:lnSpc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checksum to detect bit errors</a:t>
            </a:r>
          </a:p>
          <a:p>
            <a:pPr>
              <a:lnSpc>
                <a:spcPct val="75000"/>
              </a:lnSpc>
              <a:buFont typeface="Wingdings" charset="2"/>
              <a:buChar char="§"/>
              <a:defRPr/>
            </a:pPr>
            <a:r>
              <a:rPr lang="en-US" i="1">
                <a:ea typeface="ＭＳ Ｐゴシック" charset="0"/>
                <a:cs typeface="+mn-cs"/>
              </a:rPr>
              <a:t>the</a:t>
            </a:r>
            <a:r>
              <a:rPr lang="en-US">
                <a:ea typeface="ＭＳ Ｐゴシック" charset="0"/>
                <a:cs typeface="+mn-cs"/>
              </a:rPr>
              <a:t> question: how to recover from errors:</a:t>
            </a:r>
          </a:p>
          <a:p>
            <a:pPr lvl="1">
              <a:lnSpc>
                <a:spcPct val="75000"/>
              </a:lnSpc>
              <a:buFont typeface="Arial"/>
              <a:buChar char="•"/>
              <a:defRPr/>
            </a:pPr>
            <a:r>
              <a:rPr lang="en-US" i="1">
                <a:solidFill>
                  <a:srgbClr val="CC0000"/>
                </a:solidFill>
                <a:ea typeface="ＭＳ Ｐゴシック" charset="0"/>
              </a:rPr>
              <a:t>acknowledgements (ACKs):</a:t>
            </a:r>
            <a:r>
              <a:rPr lang="en-US">
                <a:ea typeface="ＭＳ Ｐゴシック" charset="0"/>
              </a:rPr>
              <a:t> receiver explicitly tells sender that pkt received OK</a:t>
            </a:r>
          </a:p>
          <a:p>
            <a:pPr lvl="1">
              <a:lnSpc>
                <a:spcPct val="75000"/>
              </a:lnSpc>
              <a:buFont typeface="Arial"/>
              <a:buChar char="•"/>
              <a:defRPr/>
            </a:pPr>
            <a:r>
              <a:rPr lang="en-US" i="1">
                <a:solidFill>
                  <a:srgbClr val="CC0000"/>
                </a:solidFill>
                <a:ea typeface="ＭＳ Ｐゴシック" charset="0"/>
              </a:rPr>
              <a:t>negative acknowledgements (NAKs):</a:t>
            </a:r>
            <a:r>
              <a:rPr lang="en-US">
                <a:ea typeface="ＭＳ Ｐゴシック" charset="0"/>
              </a:rPr>
              <a:t> receiver explicitly tells sender that pkt had errors</a:t>
            </a:r>
          </a:p>
          <a:p>
            <a:pPr lvl="1">
              <a:lnSpc>
                <a:spcPct val="75000"/>
              </a:lnSpc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sender retransmits pkt on receipt of NAK</a:t>
            </a:r>
          </a:p>
          <a:p>
            <a:pPr>
              <a:lnSpc>
                <a:spcPct val="75000"/>
              </a:lnSpc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new mechanisms in </a:t>
            </a:r>
            <a:r>
              <a:rPr lang="en-US" sz="2400" b="1">
                <a:latin typeface="Courier New" charset="0"/>
                <a:ea typeface="ＭＳ Ｐゴシック" charset="0"/>
                <a:cs typeface="+mn-cs"/>
              </a:rPr>
              <a:t>rdt2.0</a:t>
            </a:r>
            <a:r>
              <a:rPr lang="en-US">
                <a:ea typeface="ＭＳ Ｐゴシック" charset="0"/>
                <a:cs typeface="+mn-cs"/>
              </a:rPr>
              <a:t> (beyond </a:t>
            </a:r>
            <a:r>
              <a:rPr lang="en-US" sz="2400" b="1">
                <a:latin typeface="Courier New" charset="0"/>
                <a:ea typeface="ＭＳ Ｐゴシック" charset="0"/>
                <a:cs typeface="+mn-cs"/>
              </a:rPr>
              <a:t>rdt1.0</a:t>
            </a:r>
            <a:r>
              <a:rPr lang="en-US">
                <a:ea typeface="ＭＳ Ｐゴシック" charset="0"/>
                <a:cs typeface="+mn-cs"/>
              </a:rPr>
              <a:t>):</a:t>
            </a:r>
          </a:p>
          <a:p>
            <a:pPr lvl="1">
              <a:lnSpc>
                <a:spcPct val="75000"/>
              </a:lnSpc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error detection</a:t>
            </a:r>
          </a:p>
          <a:p>
            <a:pPr lvl="1">
              <a:lnSpc>
                <a:spcPct val="75000"/>
              </a:lnSpc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receiver feedback: control msgs (ACK,NAK) rcvr-&gt;sender</a:t>
            </a:r>
          </a:p>
        </p:txBody>
      </p:sp>
      <p:sp>
        <p:nvSpPr>
          <p:cNvPr id="27653" name="Rectangle 7"/>
          <p:cNvSpPr>
            <a:spLocks noGrp="1" noChangeArrowheads="1"/>
          </p:cNvSpPr>
          <p:nvPr>
            <p:ph type="title"/>
          </p:nvPr>
        </p:nvSpPr>
        <p:spPr>
          <a:xfrm>
            <a:off x="533400" y="163513"/>
            <a:ext cx="8001000" cy="99695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rdt2.0: channel with bit errors</a:t>
            </a:r>
          </a:p>
        </p:txBody>
      </p:sp>
      <p:pic>
        <p:nvPicPr>
          <p:cNvPr id="31750" name="Picture 8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3" y="871538"/>
            <a:ext cx="6856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1" name="Rectangle 9"/>
          <p:cNvSpPr>
            <a:spLocks noChangeArrowheads="1"/>
          </p:cNvSpPr>
          <p:nvPr/>
        </p:nvSpPr>
        <p:spPr bwMode="auto">
          <a:xfrm>
            <a:off x="11113" y="2516188"/>
            <a:ext cx="9144000" cy="37861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1752" name="Text Box 10"/>
          <p:cNvSpPr txBox="1">
            <a:spLocks noChangeArrowheads="1"/>
          </p:cNvSpPr>
          <p:nvPr/>
        </p:nvSpPr>
        <p:spPr bwMode="auto">
          <a:xfrm>
            <a:off x="1735138" y="3678238"/>
            <a:ext cx="608488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i="1">
                <a:solidFill>
                  <a:srgbClr val="CC0000"/>
                </a:solidFill>
              </a:rPr>
              <a:t>How do humans recover from </a:t>
            </a:r>
            <a:r>
              <a:rPr lang="ja-JP" altLang="en-US" i="1">
                <a:solidFill>
                  <a:srgbClr val="CC0000"/>
                </a:solidFill>
              </a:rPr>
              <a:t>“</a:t>
            </a:r>
            <a:r>
              <a:rPr lang="en-US" altLang="ja-JP" i="1">
                <a:solidFill>
                  <a:srgbClr val="CC0000"/>
                </a:solidFill>
              </a:rPr>
              <a:t>errors</a:t>
            </a:r>
            <a:r>
              <a:rPr lang="ja-JP" altLang="en-US" i="1">
                <a:solidFill>
                  <a:srgbClr val="CC0000"/>
                </a:solidFill>
              </a:rPr>
              <a:t>”</a:t>
            </a:r>
            <a:endParaRPr lang="en-US" altLang="ja-JP" i="1">
              <a:solidFill>
                <a:srgbClr val="CC0000"/>
              </a:solidFill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i="1">
                <a:solidFill>
                  <a:srgbClr val="CC0000"/>
                </a:solidFill>
              </a:rPr>
              <a:t>during conversation?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3277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0CEAD5BB-6ED9-4AC6-BB7F-87E35B12C372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366838"/>
            <a:ext cx="7896225" cy="4448175"/>
          </a:xfrm>
        </p:spPr>
        <p:txBody>
          <a:bodyPr/>
          <a:lstStyle/>
          <a:p>
            <a:pPr>
              <a:lnSpc>
                <a:spcPct val="75000"/>
              </a:lnSpc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underlying channel may flip bits in packet</a:t>
            </a:r>
          </a:p>
          <a:p>
            <a:pPr lvl="1">
              <a:lnSpc>
                <a:spcPct val="75000"/>
              </a:lnSpc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checksum to detect bit errors</a:t>
            </a:r>
          </a:p>
          <a:p>
            <a:pPr>
              <a:lnSpc>
                <a:spcPct val="75000"/>
              </a:lnSpc>
              <a:buFont typeface="Wingdings" charset="2"/>
              <a:buChar char="§"/>
              <a:defRPr/>
            </a:pPr>
            <a:r>
              <a:rPr lang="en-US" i="1">
                <a:ea typeface="ＭＳ Ｐゴシック" charset="0"/>
                <a:cs typeface="+mn-cs"/>
              </a:rPr>
              <a:t>the</a:t>
            </a:r>
            <a:r>
              <a:rPr lang="en-US">
                <a:ea typeface="ＭＳ Ｐゴシック" charset="0"/>
                <a:cs typeface="+mn-cs"/>
              </a:rPr>
              <a:t> question: how to recover from errors:</a:t>
            </a:r>
          </a:p>
          <a:p>
            <a:pPr lvl="1">
              <a:spcBef>
                <a:spcPct val="45000"/>
              </a:spcBef>
              <a:buFont typeface="Arial"/>
              <a:buChar char="•"/>
              <a:defRPr/>
            </a:pPr>
            <a:r>
              <a:rPr lang="en-US" i="1">
                <a:solidFill>
                  <a:srgbClr val="CC0000"/>
                </a:solidFill>
                <a:ea typeface="ＭＳ Ｐゴシック" charset="0"/>
              </a:rPr>
              <a:t>acknowledgements (ACKs):</a:t>
            </a:r>
            <a:r>
              <a:rPr lang="en-US">
                <a:ea typeface="ＭＳ Ｐゴシック" charset="0"/>
              </a:rPr>
              <a:t> receiver explicitly tells sender that pkt received OK</a:t>
            </a:r>
          </a:p>
          <a:p>
            <a:pPr lvl="1">
              <a:buFont typeface="Arial"/>
              <a:buChar char="•"/>
              <a:defRPr/>
            </a:pPr>
            <a:r>
              <a:rPr lang="en-US" i="1">
                <a:solidFill>
                  <a:srgbClr val="CC0000"/>
                </a:solidFill>
                <a:ea typeface="ＭＳ Ｐゴシック" charset="0"/>
              </a:rPr>
              <a:t>negative acknowledgements (NAKs):</a:t>
            </a:r>
            <a:r>
              <a:rPr lang="en-US">
                <a:ea typeface="ＭＳ Ｐゴシック" charset="0"/>
              </a:rPr>
              <a:t> receiver explicitly tells sender that pkt had errors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sender retransmits pkt on receipt of NAK</a:t>
            </a:r>
          </a:p>
          <a:p>
            <a:pPr>
              <a:lnSpc>
                <a:spcPct val="75000"/>
              </a:lnSpc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new mechanisms in </a:t>
            </a:r>
            <a:r>
              <a:rPr lang="en-US" sz="2400" b="1">
                <a:latin typeface="Courier New" charset="0"/>
                <a:ea typeface="ＭＳ Ｐゴシック" charset="0"/>
                <a:cs typeface="+mn-cs"/>
              </a:rPr>
              <a:t>rdt2.0</a:t>
            </a:r>
            <a:r>
              <a:rPr lang="en-US">
                <a:ea typeface="ＭＳ Ｐゴシック" charset="0"/>
                <a:cs typeface="+mn-cs"/>
              </a:rPr>
              <a:t> (beyond </a:t>
            </a:r>
            <a:r>
              <a:rPr lang="en-US" sz="2400" b="1">
                <a:latin typeface="Courier New" charset="0"/>
                <a:ea typeface="ＭＳ Ｐゴシック" charset="0"/>
                <a:cs typeface="+mn-cs"/>
              </a:rPr>
              <a:t>rdt1.0</a:t>
            </a:r>
            <a:r>
              <a:rPr lang="en-US">
                <a:ea typeface="ＭＳ Ｐゴシック" charset="0"/>
                <a:cs typeface="+mn-cs"/>
              </a:rPr>
              <a:t>):</a:t>
            </a:r>
          </a:p>
          <a:p>
            <a:pPr lvl="1">
              <a:lnSpc>
                <a:spcPct val="75000"/>
              </a:lnSpc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error detection</a:t>
            </a:r>
          </a:p>
          <a:p>
            <a:pPr lvl="1">
              <a:lnSpc>
                <a:spcPct val="75000"/>
              </a:lnSpc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feedback: control msgs (ACK,NAK) from receiver to sender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163513"/>
            <a:ext cx="8001000" cy="99695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rdt2.0: channel with bit errors</a:t>
            </a:r>
          </a:p>
        </p:txBody>
      </p:sp>
      <p:pic>
        <p:nvPicPr>
          <p:cNvPr id="32774" name="Picture 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3" y="871538"/>
            <a:ext cx="6856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>
          <a:solidFill>
            <a:schemeClr val="tx1"/>
          </a:solidFill>
        </a:ln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17726</TotalTime>
  <Words>3085</Words>
  <Application>Microsoft Office PowerPoint</Application>
  <PresentationFormat>On-screen Show (4:3)</PresentationFormat>
  <Paragraphs>782</Paragraphs>
  <Slides>36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50" baseType="lpstr">
      <vt:lpstr>Tahoma</vt:lpstr>
      <vt:lpstr>MS PGothic</vt:lpstr>
      <vt:lpstr>Arial</vt:lpstr>
      <vt:lpstr>Gill Sans MT</vt:lpstr>
      <vt:lpstr>Wingdings</vt:lpstr>
      <vt:lpstr>Times New Roman</vt:lpstr>
      <vt:lpstr>Comic Sans MS</vt:lpstr>
      <vt:lpstr>Courier New</vt:lpstr>
      <vt:lpstr>Symbol</vt:lpstr>
      <vt:lpstr>Arial Narrow</vt:lpstr>
      <vt:lpstr>Wingdings 3</vt:lpstr>
      <vt:lpstr>MS Mincho</vt:lpstr>
      <vt:lpstr>Default Design</vt:lpstr>
      <vt:lpstr>Microsoft Word Picture</vt:lpstr>
      <vt:lpstr>Chapter 3 outline</vt:lpstr>
      <vt:lpstr>Principles of reliable data transfer</vt:lpstr>
      <vt:lpstr>Principles of reliable data transfer</vt:lpstr>
      <vt:lpstr>Principles of reliable data transfer</vt:lpstr>
      <vt:lpstr>Reliable data transfer: getting started</vt:lpstr>
      <vt:lpstr>Reliable data transfer: getting started</vt:lpstr>
      <vt:lpstr>rdt1.0: reliable transfer over a reliable channel</vt:lpstr>
      <vt:lpstr>rdt2.0: channel with bit errors</vt:lpstr>
      <vt:lpstr>rdt2.0: channel with bit errors</vt:lpstr>
      <vt:lpstr>rdt2.0: FSM specification</vt:lpstr>
      <vt:lpstr>rdt2.0: operation with no errors</vt:lpstr>
      <vt:lpstr>rdt2.0: error scenario</vt:lpstr>
      <vt:lpstr>rdt2.0 has a fatal flaw!</vt:lpstr>
      <vt:lpstr>rdt2.1: sender, handles garbled ACK/NAKs</vt:lpstr>
      <vt:lpstr>rdt2.1: receiver, handles garbled ACK/NAKs</vt:lpstr>
      <vt:lpstr>rdt2.1: discussion</vt:lpstr>
      <vt:lpstr>rdt2.2: a NAK-free protocol</vt:lpstr>
      <vt:lpstr>rdt2.2: sender, receiver fragments</vt:lpstr>
      <vt:lpstr>rdt3.0: channels with errors and loss</vt:lpstr>
      <vt:lpstr>rdt3.0 sender</vt:lpstr>
      <vt:lpstr>rdt3.0 in action</vt:lpstr>
      <vt:lpstr>rdt3.0 in action</vt:lpstr>
      <vt:lpstr>Performance of rdt3.0</vt:lpstr>
      <vt:lpstr>rdt3.0: stop-and-wait operation</vt:lpstr>
      <vt:lpstr>Pipelined protocols</vt:lpstr>
      <vt:lpstr>Pipelining: increased utilization</vt:lpstr>
      <vt:lpstr>Pipelined protocols: overview</vt:lpstr>
      <vt:lpstr>Go-Back-N: sender</vt:lpstr>
      <vt:lpstr>GBN: sender extended FSM</vt:lpstr>
      <vt:lpstr>GBN: receiver extended FSM</vt:lpstr>
      <vt:lpstr>GBN in action</vt:lpstr>
      <vt:lpstr>Selective repeat</vt:lpstr>
      <vt:lpstr>Selective repeat: sender, receiver windows</vt:lpstr>
      <vt:lpstr>Selective repeat</vt:lpstr>
      <vt:lpstr>Selective repeat in action</vt:lpstr>
      <vt:lpstr>Selective repeat: dilemma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Edition: Chapter 3</dc:title>
  <dc:creator>Jim Kurose &amp; Keith Ross</dc:creator>
  <cp:lastModifiedBy>John Magee IV</cp:lastModifiedBy>
  <cp:revision>286</cp:revision>
  <cp:lastPrinted>2000-04-27T09:23:27Z</cp:lastPrinted>
  <dcterms:created xsi:type="dcterms:W3CDTF">1999-10-08T19:08:27Z</dcterms:created>
  <dcterms:modified xsi:type="dcterms:W3CDTF">2016-10-12T20:17:54Z</dcterms:modified>
</cp:coreProperties>
</file>