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475" r:id="rId2"/>
    <p:sldId id="320" r:id="rId3"/>
    <p:sldId id="321" r:id="rId4"/>
    <p:sldId id="322" r:id="rId5"/>
    <p:sldId id="485" r:id="rId6"/>
    <p:sldId id="378" r:id="rId7"/>
    <p:sldId id="379" r:id="rId8"/>
    <p:sldId id="381" r:id="rId9"/>
    <p:sldId id="476" r:id="rId10"/>
    <p:sldId id="383" r:id="rId11"/>
    <p:sldId id="384" r:id="rId12"/>
    <p:sldId id="478" r:id="rId13"/>
    <p:sldId id="326" r:id="rId14"/>
    <p:sldId id="480" r:id="rId15"/>
    <p:sldId id="325" r:id="rId16"/>
    <p:sldId id="386" r:id="rId17"/>
    <p:sldId id="451" r:id="rId18"/>
    <p:sldId id="481" r:id="rId19"/>
    <p:sldId id="482" r:id="rId20"/>
    <p:sldId id="483" r:id="rId21"/>
    <p:sldId id="484" r:id="rId22"/>
    <p:sldId id="486" r:id="rId23"/>
    <p:sldId id="487" r:id="rId24"/>
    <p:sldId id="488" r:id="rId25"/>
    <p:sldId id="489" r:id="rId26"/>
    <p:sldId id="490" r:id="rId27"/>
    <p:sldId id="492" r:id="rId28"/>
    <p:sldId id="491" r:id="rId29"/>
  </p:sldIdLst>
  <p:sldSz cx="9144000" cy="6858000" type="screen4x3"/>
  <p:notesSz cx="70485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DDDDDD"/>
    <a:srgbClr val="FFCCFF"/>
    <a:srgbClr val="FF99CC"/>
    <a:srgbClr val="000099"/>
    <a:srgbClr val="CC0000"/>
    <a:srgbClr val="FF66FF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5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7D59E93-9242-4896-8B9B-E280560A36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2600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94150" y="0"/>
            <a:ext cx="3054350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>
            <a:lvl1pPr algn="r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015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9800" y="4416425"/>
            <a:ext cx="5168900" cy="418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l" defTabSz="933450">
              <a:defRPr sz="12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94150" y="8831263"/>
            <a:ext cx="3054350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397" tIns="46698" rIns="93397" bIns="46698" numCol="1" anchor="b" anchorCtr="0" compatLnSpc="1">
            <a:prstTxWarp prst="textNoShape">
              <a:avLst/>
            </a:prstTxWarp>
          </a:bodyPr>
          <a:lstStyle>
            <a:lvl1pPr algn="r" defTabSz="933450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FD5BE88-D712-419E-8051-438CBF036F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63450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fld id="{939CFDEC-1CD1-445F-8EC0-2F8478CEA9A8}" type="slidenum">
              <a:rPr lang="en-US" altLang="en-US" sz="1200">
                <a:latin typeface="Times New Roman" panose="02020603050405020304" pitchFamily="18" charset="0"/>
              </a:rPr>
              <a:pPr algn="r"/>
              <a:t>13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868872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 defTabSz="933450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defTabSz="93345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fld id="{10F7D674-AD0B-43A4-8AC5-F241377A6019}" type="slidenum">
              <a:rPr lang="en-US" altLang="en-US" sz="1200">
                <a:latin typeface="Times New Roman" panose="02020603050405020304" pitchFamily="18" charset="0"/>
              </a:rPr>
              <a:pPr algn="r"/>
              <a:t>14</a:t>
            </a:fld>
            <a:endParaRPr lang="en-US" altLang="en-US" sz="1200">
              <a:latin typeface="Times New Roman" panose="02020603050405020304" pitchFamily="18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5145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1F04B55-330A-4117-9F75-B26913FEB1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3094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F21FF91A-05B2-4B87-BC14-3970F5C721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0989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6B37712-28A0-4A55-81A0-DBF1D0B68A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6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49F26FD9-BABA-4523-AB79-A3A1328346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77754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0296F9F4-9933-4995-859C-D17BE6935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633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8AD3390C-E957-419A-9351-530AB798949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065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87740E7-A12A-45CD-BC28-FE85ADDE26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5078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6BCF6487-039F-47F1-B5EC-80D50B25DE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4659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FE06503F-B76F-4B25-BD3B-73D3265A53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3300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7B719993-198F-402B-9B02-3FC524F3CF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5442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3-</a:t>
            </a:r>
            <a:fld id="{35389C14-5A8B-4F82-97D8-FD5C4F1968E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4717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Times New Roman" pitchFamily="-109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76888" y="6445250"/>
            <a:ext cx="2895600" cy="28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Transport</a:t>
            </a:r>
            <a:r>
              <a:rPr lang="en-US" sz="1400"/>
              <a:t> </a:t>
            </a:r>
            <a:r>
              <a:rPr lang="en-US"/>
              <a:t>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r>
              <a:rPr lang="en-US" altLang="en-US"/>
              <a:t>3-</a:t>
            </a:r>
            <a:fld id="{2958EAC3-E30A-4472-9959-CA288CD30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284163" indent="-284163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100000"/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7388" indent="-230188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1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14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8762255-98A4-4F27-A709-998832B631F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573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6144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17588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065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2F11BEC-EAAB-444D-A74B-6790A1B1A19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73038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reliable data transfer</a:t>
            </a:r>
          </a:p>
        </p:txBody>
      </p:sp>
      <p:sp>
        <p:nvSpPr>
          <p:cNvPr id="7066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00188"/>
            <a:ext cx="4070350" cy="4648200"/>
          </a:xfrm>
        </p:spPr>
        <p:txBody>
          <a:bodyPr/>
          <a:lstStyle/>
          <a:p>
            <a:r>
              <a:rPr lang="en-US" altLang="en-US" smtClean="0"/>
              <a:t>TCP creates rdt service on top of IP</a:t>
            </a:r>
            <a:r>
              <a:rPr lang="ja-JP" altLang="en-US" smtClean="0"/>
              <a:t>’</a:t>
            </a:r>
            <a:r>
              <a:rPr lang="en-US" altLang="ja-JP" smtClean="0"/>
              <a:t>s unreliable service</a:t>
            </a:r>
          </a:p>
          <a:p>
            <a:pPr lvl="1"/>
            <a:r>
              <a:rPr lang="en-US" altLang="en-US" smtClean="0"/>
              <a:t>pipelined segments</a:t>
            </a:r>
          </a:p>
          <a:p>
            <a:pPr lvl="1"/>
            <a:r>
              <a:rPr lang="en-US" altLang="en-US" smtClean="0"/>
              <a:t>cumulative acks</a:t>
            </a:r>
          </a:p>
          <a:p>
            <a:pPr lvl="1"/>
            <a:r>
              <a:rPr lang="en-US" altLang="en-US" smtClean="0"/>
              <a:t>single retransmission timer</a:t>
            </a:r>
          </a:p>
          <a:p>
            <a:r>
              <a:rPr lang="en-US" altLang="en-US" smtClean="0"/>
              <a:t>retransmissions  triggered by:</a:t>
            </a:r>
          </a:p>
          <a:p>
            <a:pPr lvl="1"/>
            <a:r>
              <a:rPr lang="en-US" altLang="en-US" smtClean="0"/>
              <a:t>timeout events</a:t>
            </a:r>
          </a:p>
          <a:p>
            <a:pPr lvl="1"/>
            <a:r>
              <a:rPr lang="en-US" altLang="en-US" smtClean="0"/>
              <a:t>duplicate acks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7066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54550" y="2911475"/>
            <a:ext cx="3933825" cy="2119313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mtClean="0"/>
              <a:t>let</a:t>
            </a:r>
            <a:r>
              <a:rPr lang="ja-JP" altLang="en-US" smtClean="0"/>
              <a:t>’</a:t>
            </a:r>
            <a:r>
              <a:rPr lang="en-US" altLang="ja-JP" smtClean="0"/>
              <a:t>s initially consider simplified TCP sender:</a:t>
            </a:r>
          </a:p>
          <a:p>
            <a:pPr lvl="1"/>
            <a:r>
              <a:rPr lang="en-US" altLang="en-US" smtClean="0"/>
              <a:t>ignore duplicate acks</a:t>
            </a:r>
          </a:p>
          <a:p>
            <a:pPr lvl="1"/>
            <a:r>
              <a:rPr lang="en-US" altLang="en-US" smtClean="0"/>
              <a:t>ignore flow control, congestion control</a:t>
            </a:r>
          </a:p>
        </p:txBody>
      </p:sp>
      <p:pic>
        <p:nvPicPr>
          <p:cNvPr id="70663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13" y="996950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168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C40B23B-CF2E-4D9F-AA90-D9298089A04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8153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sender events:</a:t>
            </a: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1668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data rcvd from app: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create segment with seq #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seq # is byte-stream number of first data byte in  segment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start timer if not already running 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think of timer as for oldest unacked segment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expiration interval: </a:t>
            </a:r>
            <a:r>
              <a:rPr lang="en-US" sz="2000" b="1">
                <a:latin typeface="Courier New" charset="0"/>
                <a:ea typeface="ＭＳ Ｐゴシック" charset="0"/>
              </a:rPr>
              <a:t>TimeOutInterval</a:t>
            </a:r>
            <a:r>
              <a:rPr lang="en-US">
                <a:latin typeface="Courier New" charset="0"/>
                <a:ea typeface="ＭＳ Ｐゴシック" charset="0"/>
              </a:rPr>
              <a:t> </a:t>
            </a:r>
            <a:endParaRPr lang="en-US">
              <a:ea typeface="ＭＳ Ｐゴシック" charset="0"/>
            </a:endParaRPr>
          </a:p>
        </p:txBody>
      </p:sp>
      <p:sp>
        <p:nvSpPr>
          <p:cNvPr id="6759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16681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timeout: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retransmit segment that caused timeout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restart timer</a:t>
            </a:r>
          </a:p>
          <a:p>
            <a:pPr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ack rcvd: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if ack acknowledges previously unacked segments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update what is known to be ACKed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start timer if there are  still unacked segments</a:t>
            </a:r>
          </a:p>
          <a:p>
            <a:pPr lvl="1">
              <a:buFont typeface="Wingdings" charset="0"/>
              <a:buNone/>
              <a:defRPr/>
            </a:pPr>
            <a:endParaRPr lang="en-US">
              <a:ea typeface="ＭＳ Ｐゴシック" charset="0"/>
            </a:endParaRPr>
          </a:p>
        </p:txBody>
      </p:sp>
      <p:pic>
        <p:nvPicPr>
          <p:cNvPr id="7168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080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27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4772F2F-238E-4BC6-B84E-1A8E4582272B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72708" name="Picture 2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638" y="898525"/>
            <a:ext cx="50276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9" name="Oval 7"/>
          <p:cNvSpPr>
            <a:spLocks noChangeArrowheads="1"/>
          </p:cNvSpPr>
          <p:nvPr/>
        </p:nvSpPr>
        <p:spPr bwMode="auto">
          <a:xfrm>
            <a:off x="2897188" y="2730500"/>
            <a:ext cx="1071562" cy="971550"/>
          </a:xfrm>
          <a:prstGeom prst="ellipse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2710" name="Oval 6"/>
          <p:cNvSpPr>
            <a:spLocks noChangeArrowheads="1"/>
          </p:cNvSpPr>
          <p:nvPr/>
        </p:nvSpPr>
        <p:spPr bwMode="auto">
          <a:xfrm>
            <a:off x="2822575" y="2778125"/>
            <a:ext cx="1071563" cy="9715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8615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187325"/>
            <a:ext cx="7734300" cy="8985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sender </a:t>
            </a:r>
            <a:r>
              <a:rPr lang="en-US" sz="3200">
                <a:ea typeface="ＭＳ Ｐゴシック" charset="0"/>
                <a:cs typeface="+mj-cs"/>
              </a:rPr>
              <a:t>(simplified)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72712" name="Text Box 5"/>
          <p:cNvSpPr txBox="1">
            <a:spLocks noChangeArrowheads="1"/>
          </p:cNvSpPr>
          <p:nvPr/>
        </p:nvSpPr>
        <p:spPr bwMode="auto">
          <a:xfrm>
            <a:off x="2979738" y="2781300"/>
            <a:ext cx="7429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wait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for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event</a:t>
            </a:r>
          </a:p>
        </p:txBody>
      </p:sp>
      <p:sp>
        <p:nvSpPr>
          <p:cNvPr id="72713" name="Line 8"/>
          <p:cNvSpPr>
            <a:spLocks noChangeShapeType="1"/>
          </p:cNvSpPr>
          <p:nvPr/>
        </p:nvSpPr>
        <p:spPr bwMode="auto">
          <a:xfrm>
            <a:off x="1855788" y="2247900"/>
            <a:ext cx="1071562" cy="6889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14" name="Text Box 9"/>
          <p:cNvSpPr txBox="1">
            <a:spLocks noChangeArrowheads="1"/>
          </p:cNvSpPr>
          <p:nvPr/>
        </p:nvSpPr>
        <p:spPr bwMode="auto">
          <a:xfrm>
            <a:off x="314325" y="2874963"/>
            <a:ext cx="25463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NextSeqNum = InitialSeqNum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SendBase = InitialSeqNum</a:t>
            </a:r>
          </a:p>
        </p:txBody>
      </p:sp>
      <p:sp>
        <p:nvSpPr>
          <p:cNvPr id="72715" name="Line 10"/>
          <p:cNvSpPr>
            <a:spLocks noChangeShapeType="1"/>
          </p:cNvSpPr>
          <p:nvPr/>
        </p:nvSpPr>
        <p:spPr bwMode="auto">
          <a:xfrm>
            <a:off x="417513" y="2889250"/>
            <a:ext cx="2179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16" name="Text Box 11"/>
          <p:cNvSpPr txBox="1">
            <a:spLocks noChangeArrowheads="1"/>
          </p:cNvSpPr>
          <p:nvPr/>
        </p:nvSpPr>
        <p:spPr bwMode="auto">
          <a:xfrm>
            <a:off x="1287463" y="2571750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L</a:t>
            </a:r>
          </a:p>
        </p:txBody>
      </p:sp>
      <p:grpSp>
        <p:nvGrpSpPr>
          <p:cNvPr id="72717" name="Group 23"/>
          <p:cNvGrpSpPr>
            <a:grpSpLocks/>
          </p:cNvGrpSpPr>
          <p:nvPr/>
        </p:nvGrpSpPr>
        <p:grpSpPr bwMode="auto">
          <a:xfrm>
            <a:off x="4605338" y="1333500"/>
            <a:ext cx="4251325" cy="1928813"/>
            <a:chOff x="3003" y="1263"/>
            <a:chExt cx="2678" cy="1215"/>
          </a:xfrm>
        </p:grpSpPr>
        <p:sp>
          <p:nvSpPr>
            <p:cNvPr id="72729" name="Text Box 12"/>
            <p:cNvSpPr txBox="1">
              <a:spLocks noChangeArrowheads="1"/>
            </p:cNvSpPr>
            <p:nvPr/>
          </p:nvSpPr>
          <p:spPr bwMode="auto">
            <a:xfrm>
              <a:off x="3019" y="1456"/>
              <a:ext cx="2662" cy="10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create segment, seq. #: NextSeqNum</a:t>
              </a:r>
            </a:p>
            <a:p>
              <a:pPr>
                <a:lnSpc>
                  <a:spcPct val="10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pass segment to IP (i.e., </a:t>
              </a:r>
              <a:r>
                <a:rPr lang="ja-JP" altLang="en-US" sz="1600">
                  <a:latin typeface="Tahoma" panose="020B0604030504040204" pitchFamily="34" charset="0"/>
                </a:rPr>
                <a:t>“</a:t>
              </a:r>
              <a:r>
                <a:rPr lang="en-US" altLang="ja-JP" sz="1600">
                  <a:latin typeface="Tahoma" panose="020B0604030504040204" pitchFamily="34" charset="0"/>
                </a:rPr>
                <a:t>send</a:t>
              </a:r>
              <a:r>
                <a:rPr lang="ja-JP" altLang="en-US" sz="1600">
                  <a:latin typeface="Tahoma" panose="020B0604030504040204" pitchFamily="34" charset="0"/>
                </a:rPr>
                <a:t>”</a:t>
              </a:r>
              <a:r>
                <a:rPr lang="en-US" altLang="ja-JP" sz="1600">
                  <a:latin typeface="Tahoma" panose="020B0604030504040204" pitchFamily="34" charset="0"/>
                </a:rPr>
                <a:t>)</a:t>
              </a:r>
            </a:p>
            <a:p>
              <a:pPr>
                <a:lnSpc>
                  <a:spcPct val="10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NextSeqNum = NextSeqNum + length(data) </a:t>
              </a:r>
            </a:p>
            <a:p>
              <a:pPr>
                <a:lnSpc>
                  <a:spcPct val="10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if (timer currently not running)</a:t>
              </a:r>
            </a:p>
            <a:p>
              <a:pPr>
                <a:lnSpc>
                  <a:spcPct val="105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    start timer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                 </a:t>
              </a:r>
            </a:p>
          </p:txBody>
        </p:sp>
        <p:sp>
          <p:nvSpPr>
            <p:cNvPr id="72730" name="Text Box 13"/>
            <p:cNvSpPr txBox="1">
              <a:spLocks noChangeArrowheads="1"/>
            </p:cNvSpPr>
            <p:nvPr/>
          </p:nvSpPr>
          <p:spPr bwMode="auto">
            <a:xfrm>
              <a:off x="3003" y="1263"/>
              <a:ext cx="220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 received from application above</a:t>
              </a:r>
            </a:p>
          </p:txBody>
        </p:sp>
        <p:sp>
          <p:nvSpPr>
            <p:cNvPr id="72731" name="Line 15"/>
            <p:cNvSpPr>
              <a:spLocks noChangeShapeType="1"/>
            </p:cNvSpPr>
            <p:nvPr/>
          </p:nvSpPr>
          <p:spPr bwMode="auto">
            <a:xfrm>
              <a:off x="3081" y="1490"/>
              <a:ext cx="17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718" name="Group 20"/>
          <p:cNvGrpSpPr>
            <a:grpSpLocks/>
          </p:cNvGrpSpPr>
          <p:nvPr/>
        </p:nvGrpSpPr>
        <p:grpSpPr bwMode="auto">
          <a:xfrm>
            <a:off x="4805363" y="3406775"/>
            <a:ext cx="3298825" cy="1147763"/>
            <a:chOff x="1270" y="3518"/>
            <a:chExt cx="2078" cy="723"/>
          </a:xfrm>
        </p:grpSpPr>
        <p:sp>
          <p:nvSpPr>
            <p:cNvPr id="72726" name="Text Box 16"/>
            <p:cNvSpPr txBox="1">
              <a:spLocks noChangeArrowheads="1"/>
            </p:cNvSpPr>
            <p:nvPr/>
          </p:nvSpPr>
          <p:spPr bwMode="auto">
            <a:xfrm>
              <a:off x="1275" y="3721"/>
              <a:ext cx="2073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 not-yet-acked segment         	with smallest seq. #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start timer</a:t>
              </a:r>
            </a:p>
          </p:txBody>
        </p:sp>
        <p:sp>
          <p:nvSpPr>
            <p:cNvPr id="72727" name="Text Box 17"/>
            <p:cNvSpPr txBox="1">
              <a:spLocks noChangeArrowheads="1"/>
            </p:cNvSpPr>
            <p:nvPr/>
          </p:nvSpPr>
          <p:spPr bwMode="auto">
            <a:xfrm>
              <a:off x="1270" y="3518"/>
              <a:ext cx="54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timeout</a:t>
              </a:r>
            </a:p>
          </p:txBody>
        </p:sp>
        <p:sp>
          <p:nvSpPr>
            <p:cNvPr id="72728" name="Line 18"/>
            <p:cNvSpPr>
              <a:spLocks noChangeShapeType="1"/>
            </p:cNvSpPr>
            <p:nvPr/>
          </p:nvSpPr>
          <p:spPr bwMode="auto">
            <a:xfrm>
              <a:off x="1342" y="3741"/>
              <a:ext cx="188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2719" name="Group 24"/>
          <p:cNvGrpSpPr>
            <a:grpSpLocks/>
          </p:cNvGrpSpPr>
          <p:nvPr/>
        </p:nvGrpSpPr>
        <p:grpSpPr bwMode="auto">
          <a:xfrm>
            <a:off x="952500" y="4513263"/>
            <a:ext cx="4703763" cy="2181225"/>
            <a:chOff x="678" y="2592"/>
            <a:chExt cx="2963" cy="1374"/>
          </a:xfrm>
        </p:grpSpPr>
        <p:sp>
          <p:nvSpPr>
            <p:cNvPr id="72723" name="Text Box 3"/>
            <p:cNvSpPr txBox="1">
              <a:spLocks noChangeArrowheads="1"/>
            </p:cNvSpPr>
            <p:nvPr/>
          </p:nvSpPr>
          <p:spPr bwMode="auto">
            <a:xfrm>
              <a:off x="678" y="2830"/>
              <a:ext cx="2963" cy="1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if (y &gt; SendBase) {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SendBase = y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/* SendBase–1: last cumulatively ACKed byte */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if (there are currently not-yet-acked segments)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     start timer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   else stop timer </a:t>
              </a:r>
            </a:p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</a:rPr>
                <a:t>     } </a:t>
              </a:r>
            </a:p>
          </p:txBody>
        </p:sp>
        <p:sp>
          <p:nvSpPr>
            <p:cNvPr id="72724" name="Text Box 21"/>
            <p:cNvSpPr txBox="1">
              <a:spLocks noChangeArrowheads="1"/>
            </p:cNvSpPr>
            <p:nvPr/>
          </p:nvSpPr>
          <p:spPr bwMode="auto">
            <a:xfrm>
              <a:off x="705" y="2592"/>
              <a:ext cx="220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 received, with ACK field value y </a:t>
              </a:r>
            </a:p>
          </p:txBody>
        </p:sp>
        <p:sp>
          <p:nvSpPr>
            <p:cNvPr id="72725" name="Line 22"/>
            <p:cNvSpPr>
              <a:spLocks noChangeShapeType="1"/>
            </p:cNvSpPr>
            <p:nvPr/>
          </p:nvSpPr>
          <p:spPr bwMode="auto">
            <a:xfrm>
              <a:off x="748" y="2815"/>
              <a:ext cx="207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2720" name="Freeform 26"/>
          <p:cNvSpPr>
            <a:spLocks/>
          </p:cNvSpPr>
          <p:nvPr/>
        </p:nvSpPr>
        <p:spPr bwMode="auto">
          <a:xfrm>
            <a:off x="3649663" y="1644650"/>
            <a:ext cx="1254125" cy="1258888"/>
          </a:xfrm>
          <a:custGeom>
            <a:avLst/>
            <a:gdLst>
              <a:gd name="T0" fmla="*/ 2147483646 w 1052"/>
              <a:gd name="T1" fmla="*/ 2147483646 h 990"/>
              <a:gd name="T2" fmla="*/ 2147483646 w 1052"/>
              <a:gd name="T3" fmla="*/ 2147483646 h 990"/>
              <a:gd name="T4" fmla="*/ 2147483646 w 1052"/>
              <a:gd name="T5" fmla="*/ 2147483646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21" name="Freeform 27"/>
          <p:cNvSpPr>
            <a:spLocks/>
          </p:cNvSpPr>
          <p:nvPr/>
        </p:nvSpPr>
        <p:spPr bwMode="auto">
          <a:xfrm rot="4468137">
            <a:off x="3972719" y="3117057"/>
            <a:ext cx="1254125" cy="1258887"/>
          </a:xfrm>
          <a:custGeom>
            <a:avLst/>
            <a:gdLst>
              <a:gd name="T0" fmla="*/ 2147483646 w 1052"/>
              <a:gd name="T1" fmla="*/ 2147483646 h 990"/>
              <a:gd name="T2" fmla="*/ 2147483646 w 1052"/>
              <a:gd name="T3" fmla="*/ 2147483646 h 990"/>
              <a:gd name="T4" fmla="*/ 2147483646 w 1052"/>
              <a:gd name="T5" fmla="*/ 2147483646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722" name="Freeform 28"/>
          <p:cNvSpPr>
            <a:spLocks/>
          </p:cNvSpPr>
          <p:nvPr/>
        </p:nvSpPr>
        <p:spPr bwMode="auto">
          <a:xfrm rot="10674503">
            <a:off x="1914525" y="3616325"/>
            <a:ext cx="1254125" cy="1258888"/>
          </a:xfrm>
          <a:custGeom>
            <a:avLst/>
            <a:gdLst>
              <a:gd name="T0" fmla="*/ 2147483646 w 1052"/>
              <a:gd name="T1" fmla="*/ 2147483646 h 990"/>
              <a:gd name="T2" fmla="*/ 2147483646 w 1052"/>
              <a:gd name="T3" fmla="*/ 2147483646 h 990"/>
              <a:gd name="T4" fmla="*/ 2147483646 w 1052"/>
              <a:gd name="T5" fmla="*/ 2147483646 h 99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2" h="990">
                <a:moveTo>
                  <a:pt x="26" y="825"/>
                </a:moveTo>
                <a:cubicBezTo>
                  <a:pt x="0" y="569"/>
                  <a:pt x="98" y="0"/>
                  <a:pt x="575" y="386"/>
                </a:cubicBezTo>
                <a:cubicBezTo>
                  <a:pt x="1052" y="772"/>
                  <a:pt x="404" y="968"/>
                  <a:pt x="208" y="99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373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E7EB0A8-38B3-47F9-A685-19F5DA3E257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9636" name="Rectangle 7"/>
          <p:cNvSpPr>
            <a:spLocks noGrp="1" noChangeArrowheads="1"/>
          </p:cNvSpPr>
          <p:nvPr>
            <p:ph type="title"/>
          </p:nvPr>
        </p:nvSpPr>
        <p:spPr>
          <a:xfrm>
            <a:off x="476250" y="238125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TCP: retransmission scenarios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73733" name="Text Box 105"/>
          <p:cNvSpPr txBox="1">
            <a:spLocks noChangeArrowheads="1"/>
          </p:cNvSpPr>
          <p:nvPr/>
        </p:nvSpPr>
        <p:spPr bwMode="auto">
          <a:xfrm>
            <a:off x="1282700" y="5946775"/>
            <a:ext cx="19224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lost ACK scenario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73734" name="Line 99"/>
          <p:cNvSpPr>
            <a:spLocks noChangeShapeType="1"/>
          </p:cNvSpPr>
          <p:nvPr/>
        </p:nvSpPr>
        <p:spPr bwMode="auto">
          <a:xfrm>
            <a:off x="1065213" y="4184650"/>
            <a:ext cx="2351087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5" name="Line 100"/>
          <p:cNvSpPr>
            <a:spLocks noChangeShapeType="1"/>
          </p:cNvSpPr>
          <p:nvPr/>
        </p:nvSpPr>
        <p:spPr bwMode="auto">
          <a:xfrm>
            <a:off x="1077913" y="241617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Line 104"/>
          <p:cNvSpPr>
            <a:spLocks noChangeShapeType="1"/>
          </p:cNvSpPr>
          <p:nvPr/>
        </p:nvSpPr>
        <p:spPr bwMode="auto">
          <a:xfrm flipH="1">
            <a:off x="2114550" y="3078163"/>
            <a:ext cx="1273175" cy="4270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Text Box 107"/>
          <p:cNvSpPr txBox="1">
            <a:spLocks noChangeArrowheads="1"/>
          </p:cNvSpPr>
          <p:nvPr/>
        </p:nvSpPr>
        <p:spPr bwMode="auto">
          <a:xfrm>
            <a:off x="3016250" y="1257300"/>
            <a:ext cx="773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B</a:t>
            </a:r>
          </a:p>
        </p:txBody>
      </p:sp>
      <p:sp>
        <p:nvSpPr>
          <p:cNvPr id="73738" name="Text Box 111"/>
          <p:cNvSpPr txBox="1">
            <a:spLocks noChangeArrowheads="1"/>
          </p:cNvSpPr>
          <p:nvPr/>
        </p:nvSpPr>
        <p:spPr bwMode="auto">
          <a:xfrm>
            <a:off x="682625" y="1274763"/>
            <a:ext cx="776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</a:t>
            </a:r>
          </a:p>
        </p:txBody>
      </p:sp>
      <p:sp>
        <p:nvSpPr>
          <p:cNvPr id="73739" name="Rectangle 112"/>
          <p:cNvSpPr>
            <a:spLocks noChangeArrowheads="1"/>
          </p:cNvSpPr>
          <p:nvPr/>
        </p:nvSpPr>
        <p:spPr bwMode="auto">
          <a:xfrm>
            <a:off x="1781175" y="2497138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40" name="Text Box 113"/>
          <p:cNvSpPr txBox="1">
            <a:spLocks noChangeArrowheads="1"/>
          </p:cNvSpPr>
          <p:nvPr/>
        </p:nvSpPr>
        <p:spPr bwMode="auto">
          <a:xfrm>
            <a:off x="1222375" y="2549525"/>
            <a:ext cx="2085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8 bytes of data</a:t>
            </a:r>
          </a:p>
        </p:txBody>
      </p:sp>
      <p:sp>
        <p:nvSpPr>
          <p:cNvPr id="73741" name="Rectangle 114"/>
          <p:cNvSpPr>
            <a:spLocks noChangeArrowheads="1"/>
          </p:cNvSpPr>
          <p:nvPr/>
        </p:nvSpPr>
        <p:spPr bwMode="auto">
          <a:xfrm>
            <a:off x="2349500" y="3163888"/>
            <a:ext cx="747713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42" name="Text Box 115"/>
          <p:cNvSpPr txBox="1">
            <a:spLocks noChangeArrowheads="1"/>
          </p:cNvSpPr>
          <p:nvPr/>
        </p:nvSpPr>
        <p:spPr bwMode="auto">
          <a:xfrm>
            <a:off x="2270125" y="3119438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ACK=100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3743" name="Line 118"/>
          <p:cNvSpPr>
            <a:spLocks noChangeShapeType="1"/>
          </p:cNvSpPr>
          <p:nvPr/>
        </p:nvSpPr>
        <p:spPr bwMode="auto">
          <a:xfrm>
            <a:off x="1057275" y="217487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4" name="Line 119"/>
          <p:cNvSpPr>
            <a:spLocks noChangeShapeType="1"/>
          </p:cNvSpPr>
          <p:nvPr/>
        </p:nvSpPr>
        <p:spPr bwMode="auto">
          <a:xfrm>
            <a:off x="3484563" y="2170113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45" name="Rectangle 122"/>
          <p:cNvSpPr>
            <a:spLocks noChangeArrowheads="1"/>
          </p:cNvSpPr>
          <p:nvPr/>
        </p:nvSpPr>
        <p:spPr bwMode="auto">
          <a:xfrm>
            <a:off x="1674813" y="4178300"/>
            <a:ext cx="989012" cy="4302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46" name="Text Box 123"/>
          <p:cNvSpPr txBox="1">
            <a:spLocks noChangeArrowheads="1"/>
          </p:cNvSpPr>
          <p:nvPr/>
        </p:nvSpPr>
        <p:spPr bwMode="auto">
          <a:xfrm>
            <a:off x="1211263" y="4259263"/>
            <a:ext cx="2085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8 bytes of data</a:t>
            </a:r>
          </a:p>
        </p:txBody>
      </p:sp>
      <p:sp>
        <p:nvSpPr>
          <p:cNvPr id="73747" name="Text Box 124"/>
          <p:cNvSpPr txBox="1">
            <a:spLocks noChangeArrowheads="1"/>
          </p:cNvSpPr>
          <p:nvPr/>
        </p:nvSpPr>
        <p:spPr bwMode="auto">
          <a:xfrm>
            <a:off x="1903413" y="3309938"/>
            <a:ext cx="35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73748" name="Text Box 126"/>
          <p:cNvSpPr txBox="1">
            <a:spLocks noChangeArrowheads="1"/>
          </p:cNvSpPr>
          <p:nvPr/>
        </p:nvSpPr>
        <p:spPr bwMode="auto">
          <a:xfrm rot="10800000">
            <a:off x="684213" y="2963863"/>
            <a:ext cx="3968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timeout</a:t>
            </a:r>
          </a:p>
        </p:txBody>
      </p:sp>
      <p:sp>
        <p:nvSpPr>
          <p:cNvPr id="73749" name="Line 127"/>
          <p:cNvSpPr>
            <a:spLocks noChangeShapeType="1"/>
          </p:cNvSpPr>
          <p:nvPr/>
        </p:nvSpPr>
        <p:spPr bwMode="auto">
          <a:xfrm flipH="1">
            <a:off x="1054100" y="4776788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0" name="Rectangle 128"/>
          <p:cNvSpPr>
            <a:spLocks noChangeArrowheads="1"/>
          </p:cNvSpPr>
          <p:nvPr/>
        </p:nvSpPr>
        <p:spPr bwMode="auto">
          <a:xfrm>
            <a:off x="1887538" y="50339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51" name="Text Box 129"/>
          <p:cNvSpPr txBox="1">
            <a:spLocks noChangeArrowheads="1"/>
          </p:cNvSpPr>
          <p:nvPr/>
        </p:nvSpPr>
        <p:spPr bwMode="auto">
          <a:xfrm>
            <a:off x="1808163" y="4989513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ACK=100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73752" name="Group 134"/>
          <p:cNvGrpSpPr>
            <a:grpSpLocks/>
          </p:cNvGrpSpPr>
          <p:nvPr/>
        </p:nvGrpSpPr>
        <p:grpSpPr bwMode="auto">
          <a:xfrm>
            <a:off x="825500" y="2420938"/>
            <a:ext cx="104775" cy="508000"/>
            <a:chOff x="3099" y="1749"/>
            <a:chExt cx="66" cy="320"/>
          </a:xfrm>
        </p:grpSpPr>
        <p:sp>
          <p:nvSpPr>
            <p:cNvPr id="73806" name="Line 132"/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07" name="Line 133"/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53" name="Group 135"/>
          <p:cNvGrpSpPr>
            <a:grpSpLocks/>
          </p:cNvGrpSpPr>
          <p:nvPr/>
        </p:nvGrpSpPr>
        <p:grpSpPr bwMode="auto">
          <a:xfrm rot="10800000">
            <a:off x="820738" y="3663950"/>
            <a:ext cx="104775" cy="508000"/>
            <a:chOff x="3099" y="1749"/>
            <a:chExt cx="66" cy="320"/>
          </a:xfrm>
        </p:grpSpPr>
        <p:sp>
          <p:nvSpPr>
            <p:cNvPr id="73804" name="Line 136"/>
            <p:cNvSpPr>
              <a:spLocks noChangeShapeType="1"/>
            </p:cNvSpPr>
            <p:nvPr/>
          </p:nvSpPr>
          <p:spPr bwMode="auto">
            <a:xfrm flipV="1">
              <a:off x="3136" y="1756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05" name="Line 137"/>
            <p:cNvSpPr>
              <a:spLocks noChangeShapeType="1"/>
            </p:cNvSpPr>
            <p:nvPr/>
          </p:nvSpPr>
          <p:spPr bwMode="auto">
            <a:xfrm>
              <a:off x="3106" y="1759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73754" name="Text Box 172"/>
          <p:cNvSpPr txBox="1">
            <a:spLocks noChangeArrowheads="1"/>
          </p:cNvSpPr>
          <p:nvPr/>
        </p:nvSpPr>
        <p:spPr bwMode="auto">
          <a:xfrm>
            <a:off x="5945188" y="5953125"/>
            <a:ext cx="207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premature timeout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73755" name="Line 173"/>
          <p:cNvSpPr>
            <a:spLocks noChangeShapeType="1"/>
          </p:cNvSpPr>
          <p:nvPr/>
        </p:nvSpPr>
        <p:spPr bwMode="auto">
          <a:xfrm>
            <a:off x="5781675" y="4191000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6" name="Line 174"/>
          <p:cNvSpPr>
            <a:spLocks noChangeShapeType="1"/>
          </p:cNvSpPr>
          <p:nvPr/>
        </p:nvSpPr>
        <p:spPr bwMode="auto">
          <a:xfrm>
            <a:off x="5815013" y="2422525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7" name="Line 175"/>
          <p:cNvSpPr>
            <a:spLocks noChangeShapeType="1"/>
          </p:cNvSpPr>
          <p:nvPr/>
        </p:nvSpPr>
        <p:spPr bwMode="auto">
          <a:xfrm flipH="1">
            <a:off x="5789613" y="3084513"/>
            <a:ext cx="2335212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8" name="Text Box 177"/>
          <p:cNvSpPr txBox="1">
            <a:spLocks noChangeArrowheads="1"/>
          </p:cNvSpPr>
          <p:nvPr/>
        </p:nvSpPr>
        <p:spPr bwMode="auto">
          <a:xfrm>
            <a:off x="7753350" y="1263650"/>
            <a:ext cx="773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B</a:t>
            </a:r>
          </a:p>
        </p:txBody>
      </p:sp>
      <p:sp>
        <p:nvSpPr>
          <p:cNvPr id="73759" name="Text Box 181"/>
          <p:cNvSpPr txBox="1">
            <a:spLocks noChangeArrowheads="1"/>
          </p:cNvSpPr>
          <p:nvPr/>
        </p:nvSpPr>
        <p:spPr bwMode="auto">
          <a:xfrm>
            <a:off x="5419725" y="1281113"/>
            <a:ext cx="776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</a:t>
            </a:r>
          </a:p>
        </p:txBody>
      </p:sp>
      <p:sp>
        <p:nvSpPr>
          <p:cNvPr id="73760" name="Rectangle 182"/>
          <p:cNvSpPr>
            <a:spLocks noChangeArrowheads="1"/>
          </p:cNvSpPr>
          <p:nvPr/>
        </p:nvSpPr>
        <p:spPr bwMode="auto">
          <a:xfrm>
            <a:off x="6518275" y="2503488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61" name="Text Box 183"/>
          <p:cNvSpPr txBox="1">
            <a:spLocks noChangeArrowheads="1"/>
          </p:cNvSpPr>
          <p:nvPr/>
        </p:nvSpPr>
        <p:spPr bwMode="auto">
          <a:xfrm>
            <a:off x="5959475" y="2555875"/>
            <a:ext cx="2085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8 bytes of data</a:t>
            </a:r>
          </a:p>
        </p:txBody>
      </p:sp>
      <p:grpSp>
        <p:nvGrpSpPr>
          <p:cNvPr id="73762" name="Group 202"/>
          <p:cNvGrpSpPr>
            <a:grpSpLocks/>
          </p:cNvGrpSpPr>
          <p:nvPr/>
        </p:nvGrpSpPr>
        <p:grpSpPr bwMode="auto">
          <a:xfrm>
            <a:off x="6691313" y="3576638"/>
            <a:ext cx="949325" cy="304800"/>
            <a:chOff x="4215" y="2253"/>
            <a:chExt cx="598" cy="192"/>
          </a:xfrm>
        </p:grpSpPr>
        <p:sp>
          <p:nvSpPr>
            <p:cNvPr id="73802" name="Rectangle 184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3803" name="Text Box 185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sp>
        <p:nvSpPr>
          <p:cNvPr id="73763" name="Line 186"/>
          <p:cNvSpPr>
            <a:spLocks noChangeShapeType="1"/>
          </p:cNvSpPr>
          <p:nvPr/>
        </p:nvSpPr>
        <p:spPr bwMode="auto">
          <a:xfrm>
            <a:off x="5794375" y="2181225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64" name="Line 187"/>
          <p:cNvSpPr>
            <a:spLocks noChangeShapeType="1"/>
          </p:cNvSpPr>
          <p:nvPr/>
        </p:nvSpPr>
        <p:spPr bwMode="auto">
          <a:xfrm>
            <a:off x="8199438" y="2176463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3765" name="Rectangle 188"/>
          <p:cNvSpPr>
            <a:spLocks noChangeArrowheads="1"/>
          </p:cNvSpPr>
          <p:nvPr/>
        </p:nvSpPr>
        <p:spPr bwMode="auto">
          <a:xfrm>
            <a:off x="6807200" y="4308475"/>
            <a:ext cx="1057275" cy="50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66" name="Text Box 189"/>
          <p:cNvSpPr txBox="1">
            <a:spLocks noChangeArrowheads="1"/>
          </p:cNvSpPr>
          <p:nvPr/>
        </p:nvSpPr>
        <p:spPr bwMode="auto">
          <a:xfrm>
            <a:off x="6727825" y="4341813"/>
            <a:ext cx="12128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 8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bytes of data</a:t>
            </a:r>
          </a:p>
        </p:txBody>
      </p:sp>
      <p:sp>
        <p:nvSpPr>
          <p:cNvPr id="73767" name="Text Box 191"/>
          <p:cNvSpPr txBox="1">
            <a:spLocks noChangeArrowheads="1"/>
          </p:cNvSpPr>
          <p:nvPr/>
        </p:nvSpPr>
        <p:spPr bwMode="auto">
          <a:xfrm rot="10800000">
            <a:off x="5421313" y="2970213"/>
            <a:ext cx="396875" cy="68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timeout</a:t>
            </a:r>
          </a:p>
        </p:txBody>
      </p:sp>
      <p:sp>
        <p:nvSpPr>
          <p:cNvPr id="73768" name="Line 192"/>
          <p:cNvSpPr>
            <a:spLocks noChangeShapeType="1"/>
          </p:cNvSpPr>
          <p:nvPr/>
        </p:nvSpPr>
        <p:spPr bwMode="auto">
          <a:xfrm flipH="1">
            <a:off x="5813425" y="4894263"/>
            <a:ext cx="2338388" cy="7826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69" name="Rectangle 193"/>
          <p:cNvSpPr>
            <a:spLocks noChangeArrowheads="1"/>
          </p:cNvSpPr>
          <p:nvPr/>
        </p:nvSpPr>
        <p:spPr bwMode="auto">
          <a:xfrm>
            <a:off x="6646863" y="5151438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3770" name="Text Box 194"/>
          <p:cNvSpPr txBox="1">
            <a:spLocks noChangeArrowheads="1"/>
          </p:cNvSpPr>
          <p:nvPr/>
        </p:nvSpPr>
        <p:spPr bwMode="auto">
          <a:xfrm>
            <a:off x="6567488" y="5106988"/>
            <a:ext cx="9493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ACK=120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grpSp>
        <p:nvGrpSpPr>
          <p:cNvPr id="73771" name="Group 195"/>
          <p:cNvGrpSpPr>
            <a:grpSpLocks/>
          </p:cNvGrpSpPr>
          <p:nvPr/>
        </p:nvGrpSpPr>
        <p:grpSpPr bwMode="auto">
          <a:xfrm>
            <a:off x="5562600" y="2427288"/>
            <a:ext cx="104775" cy="508000"/>
            <a:chOff x="3099" y="1749"/>
            <a:chExt cx="66" cy="320"/>
          </a:xfrm>
        </p:grpSpPr>
        <p:sp>
          <p:nvSpPr>
            <p:cNvPr id="73800" name="Line 196"/>
            <p:cNvSpPr>
              <a:spLocks noChangeShapeType="1"/>
            </p:cNvSpPr>
            <p:nvPr/>
          </p:nvSpPr>
          <p:spPr bwMode="auto">
            <a:xfrm flipV="1">
              <a:off x="3129" y="1749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801" name="Line 197"/>
            <p:cNvSpPr>
              <a:spLocks noChangeShapeType="1"/>
            </p:cNvSpPr>
            <p:nvPr/>
          </p:nvSpPr>
          <p:spPr bwMode="auto">
            <a:xfrm>
              <a:off x="3099" y="1752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72" name="Group 198"/>
          <p:cNvGrpSpPr>
            <a:grpSpLocks/>
          </p:cNvGrpSpPr>
          <p:nvPr/>
        </p:nvGrpSpPr>
        <p:grpSpPr bwMode="auto">
          <a:xfrm rot="10800000">
            <a:off x="5557838" y="3670300"/>
            <a:ext cx="104775" cy="508000"/>
            <a:chOff x="3099" y="1749"/>
            <a:chExt cx="66" cy="320"/>
          </a:xfrm>
        </p:grpSpPr>
        <p:sp>
          <p:nvSpPr>
            <p:cNvPr id="73798" name="Line 199"/>
            <p:cNvSpPr>
              <a:spLocks noChangeShapeType="1"/>
            </p:cNvSpPr>
            <p:nvPr/>
          </p:nvSpPr>
          <p:spPr bwMode="auto">
            <a:xfrm flipV="1">
              <a:off x="3137" y="1756"/>
              <a:ext cx="0" cy="3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73799" name="Line 200"/>
            <p:cNvSpPr>
              <a:spLocks noChangeShapeType="1"/>
            </p:cNvSpPr>
            <p:nvPr/>
          </p:nvSpPr>
          <p:spPr bwMode="auto">
            <a:xfrm>
              <a:off x="3107" y="1759"/>
              <a:ext cx="6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73" name="Group 206"/>
          <p:cNvGrpSpPr>
            <a:grpSpLocks/>
          </p:cNvGrpSpPr>
          <p:nvPr/>
        </p:nvGrpSpPr>
        <p:grpSpPr bwMode="auto">
          <a:xfrm>
            <a:off x="5800725" y="2808288"/>
            <a:ext cx="2346325" cy="571500"/>
            <a:chOff x="3759" y="1622"/>
            <a:chExt cx="1478" cy="360"/>
          </a:xfrm>
        </p:grpSpPr>
        <p:sp>
          <p:nvSpPr>
            <p:cNvPr id="73795" name="Line 203"/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96" name="Rectangle 204"/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3797" name="Text Box 205"/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Seq=100, 20 bytes of data</a:t>
              </a:r>
            </a:p>
          </p:txBody>
        </p:sp>
      </p:grpSp>
      <p:sp>
        <p:nvSpPr>
          <p:cNvPr id="73774" name="Line 207"/>
          <p:cNvSpPr>
            <a:spLocks noChangeShapeType="1"/>
          </p:cNvSpPr>
          <p:nvPr/>
        </p:nvSpPr>
        <p:spPr bwMode="auto">
          <a:xfrm flipH="1">
            <a:off x="5794375" y="3440113"/>
            <a:ext cx="2335213" cy="1589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75" name="Group 208"/>
          <p:cNvGrpSpPr>
            <a:grpSpLocks/>
          </p:cNvGrpSpPr>
          <p:nvPr/>
        </p:nvGrpSpPr>
        <p:grpSpPr bwMode="auto">
          <a:xfrm>
            <a:off x="6931025" y="3852863"/>
            <a:ext cx="949325" cy="304800"/>
            <a:chOff x="4215" y="2253"/>
            <a:chExt cx="598" cy="192"/>
          </a:xfrm>
        </p:grpSpPr>
        <p:sp>
          <p:nvSpPr>
            <p:cNvPr id="73793" name="Rectangle 209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3794" name="Text Box 210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ACK=120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sp>
        <p:nvSpPr>
          <p:cNvPr id="73776" name="Text Box 211"/>
          <p:cNvSpPr txBox="1">
            <a:spLocks noChangeArrowheads="1"/>
          </p:cNvSpPr>
          <p:nvPr/>
        </p:nvSpPr>
        <p:spPr bwMode="auto">
          <a:xfrm>
            <a:off x="4427538" y="4495800"/>
            <a:ext cx="13636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SendBase=100</a:t>
            </a:r>
          </a:p>
        </p:txBody>
      </p:sp>
      <p:sp>
        <p:nvSpPr>
          <p:cNvPr id="73777" name="Text Box 212"/>
          <p:cNvSpPr txBox="1">
            <a:spLocks noChangeArrowheads="1"/>
          </p:cNvSpPr>
          <p:nvPr/>
        </p:nvSpPr>
        <p:spPr bwMode="auto">
          <a:xfrm>
            <a:off x="4446588" y="4837113"/>
            <a:ext cx="13636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SendBase=120</a:t>
            </a:r>
          </a:p>
        </p:txBody>
      </p:sp>
      <p:sp>
        <p:nvSpPr>
          <p:cNvPr id="73778" name="Text Box 213"/>
          <p:cNvSpPr txBox="1">
            <a:spLocks noChangeArrowheads="1"/>
          </p:cNvSpPr>
          <p:nvPr/>
        </p:nvSpPr>
        <p:spPr bwMode="auto">
          <a:xfrm>
            <a:off x="4465638" y="5511800"/>
            <a:ext cx="13636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SendBase=120</a:t>
            </a:r>
          </a:p>
        </p:txBody>
      </p:sp>
      <p:sp>
        <p:nvSpPr>
          <p:cNvPr id="73779" name="Text Box 214"/>
          <p:cNvSpPr txBox="1">
            <a:spLocks noChangeArrowheads="1"/>
          </p:cNvSpPr>
          <p:nvPr/>
        </p:nvSpPr>
        <p:spPr bwMode="auto">
          <a:xfrm>
            <a:off x="4492625" y="2266950"/>
            <a:ext cx="126682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SendBase=92</a:t>
            </a:r>
          </a:p>
        </p:txBody>
      </p:sp>
      <p:pic>
        <p:nvPicPr>
          <p:cNvPr id="73780" name="Picture 21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91281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3781" name="Group 219"/>
          <p:cNvGrpSpPr>
            <a:grpSpLocks/>
          </p:cNvGrpSpPr>
          <p:nvPr/>
        </p:nvGrpSpPr>
        <p:grpSpPr bwMode="auto">
          <a:xfrm>
            <a:off x="5372100" y="1543050"/>
            <a:ext cx="630238" cy="533400"/>
            <a:chOff x="-44" y="1473"/>
            <a:chExt cx="981" cy="1105"/>
          </a:xfrm>
        </p:grpSpPr>
        <p:pic>
          <p:nvPicPr>
            <p:cNvPr id="73791" name="Picture 220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792" name="Freeform 22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82" name="Group 225"/>
          <p:cNvGrpSpPr>
            <a:grpSpLocks/>
          </p:cNvGrpSpPr>
          <p:nvPr/>
        </p:nvGrpSpPr>
        <p:grpSpPr bwMode="auto">
          <a:xfrm flipH="1">
            <a:off x="7939088" y="1549400"/>
            <a:ext cx="631825" cy="622300"/>
            <a:chOff x="-44" y="1473"/>
            <a:chExt cx="981" cy="1105"/>
          </a:xfrm>
        </p:grpSpPr>
        <p:pic>
          <p:nvPicPr>
            <p:cNvPr id="73789" name="Picture 226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790" name="Freeform 22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83" name="Group 228"/>
          <p:cNvGrpSpPr>
            <a:grpSpLocks/>
          </p:cNvGrpSpPr>
          <p:nvPr/>
        </p:nvGrpSpPr>
        <p:grpSpPr bwMode="auto">
          <a:xfrm>
            <a:off x="647700" y="1547813"/>
            <a:ext cx="630238" cy="533400"/>
            <a:chOff x="-44" y="1473"/>
            <a:chExt cx="981" cy="1105"/>
          </a:xfrm>
        </p:grpSpPr>
        <p:pic>
          <p:nvPicPr>
            <p:cNvPr id="73787" name="Picture 229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788" name="Freeform 2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3784" name="Group 231"/>
          <p:cNvGrpSpPr>
            <a:grpSpLocks/>
          </p:cNvGrpSpPr>
          <p:nvPr/>
        </p:nvGrpSpPr>
        <p:grpSpPr bwMode="auto">
          <a:xfrm flipH="1">
            <a:off x="3225800" y="1531938"/>
            <a:ext cx="709613" cy="600075"/>
            <a:chOff x="-44" y="1473"/>
            <a:chExt cx="981" cy="1105"/>
          </a:xfrm>
        </p:grpSpPr>
        <p:pic>
          <p:nvPicPr>
            <p:cNvPr id="73785" name="Picture 232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3786" name="Freeform 23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577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BE9898BC-37FB-4147-A8B0-AE9CF941E1F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>
          <a:xfrm>
            <a:off x="476250" y="238125"/>
            <a:ext cx="7772400" cy="9048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TCP: retransmission scenarios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75781" name="Text Box 22"/>
          <p:cNvSpPr txBox="1">
            <a:spLocks noChangeArrowheads="1"/>
          </p:cNvSpPr>
          <p:nvPr/>
        </p:nvSpPr>
        <p:spPr bwMode="auto">
          <a:xfrm>
            <a:off x="1958975" y="3468688"/>
            <a:ext cx="3587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  <a:latin typeface="Tahoma" panose="020B0604030504040204" pitchFamily="34" charset="0"/>
              </a:rPr>
              <a:t>X</a:t>
            </a:r>
          </a:p>
        </p:txBody>
      </p:sp>
      <p:sp>
        <p:nvSpPr>
          <p:cNvPr id="75782" name="Text Box 34"/>
          <p:cNvSpPr txBox="1">
            <a:spLocks noChangeArrowheads="1"/>
          </p:cNvSpPr>
          <p:nvPr/>
        </p:nvSpPr>
        <p:spPr bwMode="auto">
          <a:xfrm>
            <a:off x="1639888" y="5975350"/>
            <a:ext cx="17510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cumulative ACK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75783" name="Line 35"/>
          <p:cNvSpPr>
            <a:spLocks noChangeShapeType="1"/>
          </p:cNvSpPr>
          <p:nvPr/>
        </p:nvSpPr>
        <p:spPr bwMode="auto">
          <a:xfrm>
            <a:off x="1368425" y="4540250"/>
            <a:ext cx="2441575" cy="66516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Line 36"/>
          <p:cNvSpPr>
            <a:spLocks noChangeShapeType="1"/>
          </p:cNvSpPr>
          <p:nvPr/>
        </p:nvSpPr>
        <p:spPr bwMode="auto">
          <a:xfrm>
            <a:off x="1344613" y="2444750"/>
            <a:ext cx="2346325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5" name="Line 37"/>
          <p:cNvSpPr>
            <a:spLocks noChangeShapeType="1"/>
          </p:cNvSpPr>
          <p:nvPr/>
        </p:nvSpPr>
        <p:spPr bwMode="auto">
          <a:xfrm flipH="1">
            <a:off x="2222500" y="3106738"/>
            <a:ext cx="1431925" cy="5730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Text Box 39"/>
          <p:cNvSpPr txBox="1">
            <a:spLocks noChangeArrowheads="1"/>
          </p:cNvSpPr>
          <p:nvPr/>
        </p:nvSpPr>
        <p:spPr bwMode="auto">
          <a:xfrm>
            <a:off x="3270250" y="1273175"/>
            <a:ext cx="773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B</a:t>
            </a:r>
          </a:p>
        </p:txBody>
      </p:sp>
      <p:sp>
        <p:nvSpPr>
          <p:cNvPr id="75787" name="Text Box 43"/>
          <p:cNvSpPr txBox="1">
            <a:spLocks noChangeArrowheads="1"/>
          </p:cNvSpPr>
          <p:nvPr/>
        </p:nvSpPr>
        <p:spPr bwMode="auto">
          <a:xfrm>
            <a:off x="949325" y="1303338"/>
            <a:ext cx="776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</a:t>
            </a:r>
          </a:p>
        </p:txBody>
      </p:sp>
      <p:sp>
        <p:nvSpPr>
          <p:cNvPr id="75788" name="Rectangle 44"/>
          <p:cNvSpPr>
            <a:spLocks noChangeArrowheads="1"/>
          </p:cNvSpPr>
          <p:nvPr/>
        </p:nvSpPr>
        <p:spPr bwMode="auto">
          <a:xfrm>
            <a:off x="2047875" y="2525713"/>
            <a:ext cx="869950" cy="4016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89" name="Text Box 45"/>
          <p:cNvSpPr txBox="1">
            <a:spLocks noChangeArrowheads="1"/>
          </p:cNvSpPr>
          <p:nvPr/>
        </p:nvSpPr>
        <p:spPr bwMode="auto">
          <a:xfrm>
            <a:off x="1489075" y="2578100"/>
            <a:ext cx="20859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8 bytes of data</a:t>
            </a:r>
          </a:p>
        </p:txBody>
      </p:sp>
      <p:grpSp>
        <p:nvGrpSpPr>
          <p:cNvPr id="75790" name="Group 46"/>
          <p:cNvGrpSpPr>
            <a:grpSpLocks/>
          </p:cNvGrpSpPr>
          <p:nvPr/>
        </p:nvGrpSpPr>
        <p:grpSpPr bwMode="auto">
          <a:xfrm>
            <a:off x="2244725" y="3306763"/>
            <a:ext cx="949325" cy="304800"/>
            <a:chOff x="4215" y="2253"/>
            <a:chExt cx="598" cy="192"/>
          </a:xfrm>
        </p:grpSpPr>
        <p:sp>
          <p:nvSpPr>
            <p:cNvPr id="75819" name="Rectangle 47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5820" name="Text Box 48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sp>
        <p:nvSpPr>
          <p:cNvPr id="75791" name="Line 49"/>
          <p:cNvSpPr>
            <a:spLocks noChangeShapeType="1"/>
          </p:cNvSpPr>
          <p:nvPr/>
        </p:nvSpPr>
        <p:spPr bwMode="auto">
          <a:xfrm>
            <a:off x="1323975" y="2203450"/>
            <a:ext cx="0" cy="3525838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792" name="Line 50"/>
          <p:cNvSpPr>
            <a:spLocks noChangeShapeType="1"/>
          </p:cNvSpPr>
          <p:nvPr/>
        </p:nvSpPr>
        <p:spPr bwMode="auto">
          <a:xfrm>
            <a:off x="3729038" y="2198688"/>
            <a:ext cx="0" cy="353853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5793" name="Rectangle 51"/>
          <p:cNvSpPr>
            <a:spLocks noChangeArrowheads="1"/>
          </p:cNvSpPr>
          <p:nvPr/>
        </p:nvSpPr>
        <p:spPr bwMode="auto">
          <a:xfrm>
            <a:off x="2065338" y="4613275"/>
            <a:ext cx="933450" cy="508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5794" name="Text Box 52"/>
          <p:cNvSpPr txBox="1">
            <a:spLocks noChangeArrowheads="1"/>
          </p:cNvSpPr>
          <p:nvPr/>
        </p:nvSpPr>
        <p:spPr bwMode="auto">
          <a:xfrm>
            <a:off x="1339850" y="4700588"/>
            <a:ext cx="26527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Seq=120,  15 bytes of data</a:t>
            </a:r>
          </a:p>
        </p:txBody>
      </p:sp>
      <p:sp>
        <p:nvSpPr>
          <p:cNvPr id="75795" name="Rectangle 55"/>
          <p:cNvSpPr>
            <a:spLocks noChangeArrowheads="1"/>
          </p:cNvSpPr>
          <p:nvPr/>
        </p:nvSpPr>
        <p:spPr bwMode="auto">
          <a:xfrm>
            <a:off x="2176463" y="5173663"/>
            <a:ext cx="747712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75796" name="Group 75"/>
          <p:cNvGrpSpPr>
            <a:grpSpLocks/>
          </p:cNvGrpSpPr>
          <p:nvPr/>
        </p:nvGrpSpPr>
        <p:grpSpPr bwMode="auto">
          <a:xfrm>
            <a:off x="949325" y="2449513"/>
            <a:ext cx="396875" cy="2406650"/>
            <a:chOff x="3414" y="1529"/>
            <a:chExt cx="250" cy="1103"/>
          </a:xfrm>
        </p:grpSpPr>
        <p:sp>
          <p:nvSpPr>
            <p:cNvPr id="75812" name="Text Box 53"/>
            <p:cNvSpPr txBox="1">
              <a:spLocks noChangeArrowheads="1"/>
            </p:cNvSpPr>
            <p:nvPr/>
          </p:nvSpPr>
          <p:spPr bwMode="auto">
            <a:xfrm rot="10800000">
              <a:off x="3414" y="1931"/>
              <a:ext cx="250" cy="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timeout</a:t>
              </a:r>
            </a:p>
          </p:txBody>
        </p:sp>
        <p:grpSp>
          <p:nvGrpSpPr>
            <p:cNvPr id="75813" name="Group 57"/>
            <p:cNvGrpSpPr>
              <a:grpSpLocks/>
            </p:cNvGrpSpPr>
            <p:nvPr/>
          </p:nvGrpSpPr>
          <p:grpSpPr bwMode="auto">
            <a:xfrm>
              <a:off x="3504" y="1529"/>
              <a:ext cx="66" cy="320"/>
              <a:chOff x="3099" y="1749"/>
              <a:chExt cx="66" cy="320"/>
            </a:xfrm>
          </p:grpSpPr>
          <p:sp>
            <p:nvSpPr>
              <p:cNvPr id="75817" name="Line 58"/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18" name="Line 59"/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5814" name="Group 60"/>
            <p:cNvGrpSpPr>
              <a:grpSpLocks/>
            </p:cNvGrpSpPr>
            <p:nvPr/>
          </p:nvGrpSpPr>
          <p:grpSpPr bwMode="auto">
            <a:xfrm rot="10800000">
              <a:off x="3501" y="2312"/>
              <a:ext cx="66" cy="320"/>
              <a:chOff x="3099" y="1749"/>
              <a:chExt cx="66" cy="320"/>
            </a:xfrm>
          </p:grpSpPr>
          <p:sp>
            <p:nvSpPr>
              <p:cNvPr id="75815" name="Line 61"/>
              <p:cNvSpPr>
                <a:spLocks noChangeShapeType="1"/>
              </p:cNvSpPr>
              <p:nvPr/>
            </p:nvSpPr>
            <p:spPr bwMode="auto">
              <a:xfrm flipV="1">
                <a:off x="3136" y="1750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5816" name="Line 62"/>
              <p:cNvSpPr>
                <a:spLocks noChangeShapeType="1"/>
              </p:cNvSpPr>
              <p:nvPr/>
            </p:nvSpPr>
            <p:spPr bwMode="auto">
              <a:xfrm>
                <a:off x="3106" y="1758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75797" name="Group 63"/>
          <p:cNvGrpSpPr>
            <a:grpSpLocks/>
          </p:cNvGrpSpPr>
          <p:nvPr/>
        </p:nvGrpSpPr>
        <p:grpSpPr bwMode="auto">
          <a:xfrm>
            <a:off x="1330325" y="2830513"/>
            <a:ext cx="2346325" cy="571500"/>
            <a:chOff x="3759" y="1622"/>
            <a:chExt cx="1478" cy="360"/>
          </a:xfrm>
        </p:grpSpPr>
        <p:sp>
          <p:nvSpPr>
            <p:cNvPr id="75809" name="Line 64"/>
            <p:cNvSpPr>
              <a:spLocks noChangeShapeType="1"/>
            </p:cNvSpPr>
            <p:nvPr/>
          </p:nvSpPr>
          <p:spPr bwMode="auto">
            <a:xfrm>
              <a:off x="3759" y="1622"/>
              <a:ext cx="1478" cy="36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0" name="Rectangle 65"/>
            <p:cNvSpPr>
              <a:spLocks noChangeArrowheads="1"/>
            </p:cNvSpPr>
            <p:nvPr/>
          </p:nvSpPr>
          <p:spPr bwMode="auto">
            <a:xfrm>
              <a:off x="4202" y="1673"/>
              <a:ext cx="548" cy="2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5811" name="Text Box 66"/>
            <p:cNvSpPr txBox="1">
              <a:spLocks noChangeArrowheads="1"/>
            </p:cNvSpPr>
            <p:nvPr/>
          </p:nvSpPr>
          <p:spPr bwMode="auto">
            <a:xfrm>
              <a:off x="3790" y="1706"/>
              <a:ext cx="1437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Seq=100, 20 bytes of data</a:t>
              </a:r>
            </a:p>
          </p:txBody>
        </p:sp>
      </p:grpSp>
      <p:sp>
        <p:nvSpPr>
          <p:cNvPr id="75798" name="Line 67"/>
          <p:cNvSpPr>
            <a:spLocks noChangeShapeType="1"/>
          </p:cNvSpPr>
          <p:nvPr/>
        </p:nvSpPr>
        <p:spPr bwMode="auto">
          <a:xfrm flipH="1">
            <a:off x="1335088" y="3462338"/>
            <a:ext cx="2324100" cy="10255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5799" name="Group 68"/>
          <p:cNvGrpSpPr>
            <a:grpSpLocks/>
          </p:cNvGrpSpPr>
          <p:nvPr/>
        </p:nvGrpSpPr>
        <p:grpSpPr bwMode="auto">
          <a:xfrm>
            <a:off x="1978025" y="3863975"/>
            <a:ext cx="949325" cy="304800"/>
            <a:chOff x="4215" y="2253"/>
            <a:chExt cx="598" cy="192"/>
          </a:xfrm>
        </p:grpSpPr>
        <p:sp>
          <p:nvSpPr>
            <p:cNvPr id="75807" name="Rectangle 69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5808" name="Text Box 70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ACK=120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pic>
        <p:nvPicPr>
          <p:cNvPr id="75800" name="Picture 77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912813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801" name="Group 84"/>
          <p:cNvGrpSpPr>
            <a:grpSpLocks/>
          </p:cNvGrpSpPr>
          <p:nvPr/>
        </p:nvGrpSpPr>
        <p:grpSpPr bwMode="auto">
          <a:xfrm>
            <a:off x="903288" y="1565275"/>
            <a:ext cx="630237" cy="533400"/>
            <a:chOff x="-44" y="1473"/>
            <a:chExt cx="981" cy="1105"/>
          </a:xfrm>
        </p:grpSpPr>
        <p:pic>
          <p:nvPicPr>
            <p:cNvPr id="75805" name="Picture 85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806" name="Freeform 8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5802" name="Group 87"/>
          <p:cNvGrpSpPr>
            <a:grpSpLocks/>
          </p:cNvGrpSpPr>
          <p:nvPr/>
        </p:nvGrpSpPr>
        <p:grpSpPr bwMode="auto">
          <a:xfrm flipH="1">
            <a:off x="3481388" y="1560513"/>
            <a:ext cx="674687" cy="590550"/>
            <a:chOff x="-44" y="1473"/>
            <a:chExt cx="981" cy="1105"/>
          </a:xfrm>
        </p:grpSpPr>
        <p:pic>
          <p:nvPicPr>
            <p:cNvPr id="75803" name="Picture 88" descr="desktop_computer_stylized_medium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5804" name="Freeform 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782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15BB337-2619-4ECE-93E7-1AF632040E57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168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350838"/>
            <a:ext cx="7772400" cy="66992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TCP ACK generation</a:t>
            </a:r>
            <a:r>
              <a:rPr lang="en-US">
                <a:ea typeface="ＭＳ Ｐゴシック" charset="0"/>
                <a:cs typeface="+mj-cs"/>
              </a:rPr>
              <a:t> </a:t>
            </a:r>
            <a:r>
              <a:rPr lang="en-US" sz="1800">
                <a:ea typeface="ＭＳ Ｐゴシック" charset="0"/>
                <a:cs typeface="+mj-cs"/>
              </a:rPr>
              <a:t>[RFC 1122, RFC 2581]</a:t>
            </a:r>
          </a:p>
        </p:txBody>
      </p:sp>
      <p:sp>
        <p:nvSpPr>
          <p:cNvPr id="77829" name="Text Box 3"/>
          <p:cNvSpPr txBox="1">
            <a:spLocks noChangeArrowheads="1"/>
          </p:cNvSpPr>
          <p:nvPr/>
        </p:nvSpPr>
        <p:spPr bwMode="auto">
          <a:xfrm>
            <a:off x="752475" y="1554163"/>
            <a:ext cx="333375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Arial" panose="020B0604020202020204" pitchFamily="34" charset="0"/>
              </a:rPr>
              <a:t>event at receiver</a:t>
            </a: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in-order segment with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#. All data up to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 already ACKed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in-order segment with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expected seq #. One other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segment has ACK pending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out-of-order segment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higher-than-expect seq. # .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Gap detected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arrival of segment that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partially or completely fills gap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7830" name="Text Box 4"/>
          <p:cNvSpPr txBox="1">
            <a:spLocks noChangeArrowheads="1"/>
          </p:cNvSpPr>
          <p:nvPr/>
        </p:nvSpPr>
        <p:spPr bwMode="auto">
          <a:xfrm>
            <a:off x="4514850" y="1544638"/>
            <a:ext cx="4070350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Arial" panose="020B0604020202020204" pitchFamily="34" charset="0"/>
              </a:rPr>
              <a:t>TCP receiver action</a:t>
            </a: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 i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delayed ACK. Wait up to 500ms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for next segment. If no next segment,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send ACK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immediately send single cumulative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ACK, ACKing both in-order segments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immediately send </a:t>
            </a:r>
            <a:r>
              <a:rPr lang="en-US" altLang="en-US" sz="1800" i="1">
                <a:solidFill>
                  <a:srgbClr val="CC0000"/>
                </a:solidFill>
                <a:latin typeface="Arial" panose="020B0604020202020204" pitchFamily="34" charset="0"/>
              </a:rPr>
              <a:t>duplicate ACK</a:t>
            </a:r>
            <a:r>
              <a:rPr lang="en-US" altLang="en-US" sz="1800">
                <a:solidFill>
                  <a:srgbClr val="CC0000"/>
                </a:solidFill>
                <a:latin typeface="Arial" panose="020B0604020202020204" pitchFamily="34" charset="0"/>
              </a:rPr>
              <a:t>,</a:t>
            </a:r>
            <a:r>
              <a:rPr lang="en-US" altLang="en-US" sz="180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indicating seq. # of next expected byte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immediate send ACK, provided that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segment starts at lower end of gap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7831" name="Line 9"/>
          <p:cNvSpPr>
            <a:spLocks noChangeShapeType="1"/>
          </p:cNvSpPr>
          <p:nvPr/>
        </p:nvSpPr>
        <p:spPr bwMode="auto">
          <a:xfrm>
            <a:off x="4324350" y="1704975"/>
            <a:ext cx="0" cy="4352925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7832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52500"/>
            <a:ext cx="73136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33" name="Line 11"/>
          <p:cNvSpPr>
            <a:spLocks noChangeShapeType="1"/>
          </p:cNvSpPr>
          <p:nvPr/>
        </p:nvSpPr>
        <p:spPr bwMode="auto">
          <a:xfrm>
            <a:off x="768350" y="21447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4" name="Line 12"/>
          <p:cNvSpPr>
            <a:spLocks noChangeShapeType="1"/>
          </p:cNvSpPr>
          <p:nvPr/>
        </p:nvSpPr>
        <p:spPr bwMode="auto">
          <a:xfrm>
            <a:off x="752475" y="3198813"/>
            <a:ext cx="749458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5" name="Line 13"/>
          <p:cNvSpPr>
            <a:spLocks noChangeShapeType="1"/>
          </p:cNvSpPr>
          <p:nvPr/>
        </p:nvSpPr>
        <p:spPr bwMode="auto">
          <a:xfrm>
            <a:off x="769938" y="4297363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7836" name="Line 14"/>
          <p:cNvSpPr>
            <a:spLocks noChangeShapeType="1"/>
          </p:cNvSpPr>
          <p:nvPr/>
        </p:nvSpPr>
        <p:spPr bwMode="auto">
          <a:xfrm>
            <a:off x="763588" y="5386388"/>
            <a:ext cx="749458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88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78BBC88-4749-4F48-8765-8066EE49002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270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fast retransmit</a:t>
            </a:r>
          </a:p>
        </p:txBody>
      </p:sp>
      <p:sp>
        <p:nvSpPr>
          <p:cNvPr id="7270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8950" y="1397000"/>
            <a:ext cx="3810000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time-out period  often relatively long: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long delay before resending lost packet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detect lost segments via duplicate ACKs.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sender often sends many segments back-to-back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if segment is lost, there will likely be many duplicate ACKs.</a:t>
            </a:r>
          </a:p>
          <a:p>
            <a:pPr lvl="1">
              <a:buFont typeface="Arial"/>
              <a:buChar char="•"/>
              <a:defRPr/>
            </a:pPr>
            <a:endParaRPr lang="en-US">
              <a:ea typeface="ＭＳ Ｐゴシック" charset="0"/>
            </a:endParaRPr>
          </a:p>
          <a:p>
            <a:pPr lvl="1">
              <a:buFont typeface="Arial"/>
              <a:buChar char="•"/>
              <a:defRPr/>
            </a:pPr>
            <a:endParaRPr lang="en-US">
              <a:ea typeface="ＭＳ Ｐゴシック" charset="0"/>
            </a:endParaRPr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4827588" y="2143125"/>
            <a:ext cx="3567112" cy="38131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463550" indent="-23812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800"/>
              <a:t>if sender receives 3 ACKs for same data</a:t>
            </a:r>
          </a:p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400"/>
              <a:t>(</a:t>
            </a:r>
            <a:r>
              <a:rPr lang="ja-JP" altLang="en-US" sz="2400"/>
              <a:t>“</a:t>
            </a:r>
            <a:r>
              <a:rPr lang="en-US" altLang="ja-JP" sz="2400"/>
              <a:t>triple duplicate ACKs</a:t>
            </a:r>
            <a:r>
              <a:rPr lang="ja-JP" altLang="en-US" sz="2400"/>
              <a:t>”</a:t>
            </a:r>
            <a:r>
              <a:rPr lang="en-US" altLang="ja-JP" sz="2400"/>
              <a:t>),</a:t>
            </a:r>
            <a:r>
              <a:rPr lang="en-US" altLang="ja-JP" sz="2800"/>
              <a:t> resend unacked segment with smallest seq #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altLang="en-US" sz="2400"/>
              <a:t>likely that unacked segment lost, so don</a:t>
            </a:r>
            <a:r>
              <a:rPr lang="ja-JP" altLang="en-US" sz="2400"/>
              <a:t>’</a:t>
            </a:r>
            <a:r>
              <a:rPr lang="en-US" altLang="ja-JP" sz="2400"/>
              <a:t>t wait for timeout</a:t>
            </a:r>
            <a:endParaRPr lang="en-US" altLang="en-US" sz="2400"/>
          </a:p>
        </p:txBody>
      </p:sp>
      <p:sp>
        <p:nvSpPr>
          <p:cNvPr id="78855" name="Rectangle 6"/>
          <p:cNvSpPr>
            <a:spLocks noChangeArrowheads="1"/>
          </p:cNvSpPr>
          <p:nvPr/>
        </p:nvSpPr>
        <p:spPr bwMode="auto">
          <a:xfrm>
            <a:off x="4751388" y="1914525"/>
            <a:ext cx="3509962" cy="3681413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8856" name="Text Box 7"/>
          <p:cNvSpPr txBox="1">
            <a:spLocks noChangeArrowheads="1"/>
          </p:cNvSpPr>
          <p:nvPr/>
        </p:nvSpPr>
        <p:spPr bwMode="auto">
          <a:xfrm>
            <a:off x="4883150" y="1679575"/>
            <a:ext cx="2773363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i="1">
                <a:solidFill>
                  <a:srgbClr val="CC0000"/>
                </a:solidFill>
                <a:latin typeface="Tahoma" panose="020B0604030504040204" pitchFamily="34" charset="0"/>
              </a:rPr>
              <a:t>TCP fast retransmit</a:t>
            </a:r>
          </a:p>
        </p:txBody>
      </p:sp>
      <p:sp>
        <p:nvSpPr>
          <p:cNvPr id="78857" name="Rectangle 9"/>
          <p:cNvSpPr>
            <a:spLocks noChangeArrowheads="1"/>
          </p:cNvSpPr>
          <p:nvPr/>
        </p:nvSpPr>
        <p:spPr bwMode="auto">
          <a:xfrm>
            <a:off x="4794250" y="2925763"/>
            <a:ext cx="3408363" cy="5413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SzPct val="65000"/>
              <a:buFont typeface="Wingdings" panose="05000000000000000000" pitchFamily="2" charset="2"/>
              <a:buNone/>
            </a:pPr>
            <a:r>
              <a:rPr lang="en-US" altLang="en-US" sz="2400"/>
              <a:t>(</a:t>
            </a:r>
            <a:r>
              <a:rPr lang="ja-JP" altLang="en-US" sz="2400"/>
              <a:t>“</a:t>
            </a:r>
            <a:r>
              <a:rPr lang="en-US" altLang="ja-JP" sz="2400"/>
              <a:t>triple duplicate ACKs</a:t>
            </a:r>
            <a:r>
              <a:rPr lang="ja-JP" altLang="en-US" sz="2400"/>
              <a:t>”</a:t>
            </a:r>
            <a:r>
              <a:rPr lang="en-US" altLang="ja-JP" sz="2400"/>
              <a:t>),</a:t>
            </a:r>
            <a:r>
              <a:rPr lang="en-US" altLang="ja-JP" sz="2800"/>
              <a:t> </a:t>
            </a:r>
            <a:endParaRPr lang="en-US" altLang="en-US" sz="2800"/>
          </a:p>
        </p:txBody>
      </p:sp>
      <p:pic>
        <p:nvPicPr>
          <p:cNvPr id="78858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032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798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19C62D1E-645C-4EF7-9788-85CD3054BD9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9876" name="Line 3"/>
          <p:cNvSpPr>
            <a:spLocks noChangeShapeType="1"/>
          </p:cNvSpPr>
          <p:nvPr/>
        </p:nvSpPr>
        <p:spPr bwMode="auto">
          <a:xfrm>
            <a:off x="3068638" y="23193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9"/>
          <p:cNvSpPr>
            <a:spLocks noChangeShapeType="1"/>
          </p:cNvSpPr>
          <p:nvPr/>
        </p:nvSpPr>
        <p:spPr bwMode="auto">
          <a:xfrm>
            <a:off x="3068638" y="2547938"/>
            <a:ext cx="1757362" cy="4143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Line 10"/>
          <p:cNvSpPr>
            <a:spLocks noChangeShapeType="1"/>
          </p:cNvSpPr>
          <p:nvPr/>
        </p:nvSpPr>
        <p:spPr bwMode="auto">
          <a:xfrm flipH="1">
            <a:off x="3065463" y="2014538"/>
            <a:ext cx="3175" cy="399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Line 11"/>
          <p:cNvSpPr>
            <a:spLocks noChangeShapeType="1"/>
          </p:cNvSpPr>
          <p:nvPr/>
        </p:nvSpPr>
        <p:spPr bwMode="auto">
          <a:xfrm>
            <a:off x="5583238" y="2090738"/>
            <a:ext cx="11112" cy="390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0" name="Line 12"/>
          <p:cNvSpPr>
            <a:spLocks noChangeShapeType="1"/>
          </p:cNvSpPr>
          <p:nvPr/>
        </p:nvSpPr>
        <p:spPr bwMode="auto">
          <a:xfrm flipH="1">
            <a:off x="3032125" y="2962275"/>
            <a:ext cx="2519363" cy="8096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Line 14"/>
          <p:cNvSpPr>
            <a:spLocks noChangeShapeType="1"/>
          </p:cNvSpPr>
          <p:nvPr/>
        </p:nvSpPr>
        <p:spPr bwMode="auto">
          <a:xfrm>
            <a:off x="3068638" y="27765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Line 15"/>
          <p:cNvSpPr>
            <a:spLocks noChangeShapeType="1"/>
          </p:cNvSpPr>
          <p:nvPr/>
        </p:nvSpPr>
        <p:spPr bwMode="auto">
          <a:xfrm>
            <a:off x="3068638" y="32337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16"/>
          <p:cNvSpPr>
            <a:spLocks noChangeShapeType="1"/>
          </p:cNvSpPr>
          <p:nvPr/>
        </p:nvSpPr>
        <p:spPr bwMode="auto">
          <a:xfrm>
            <a:off x="3068638" y="3005138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Line 17"/>
          <p:cNvSpPr>
            <a:spLocks noChangeShapeType="1"/>
          </p:cNvSpPr>
          <p:nvPr/>
        </p:nvSpPr>
        <p:spPr bwMode="auto">
          <a:xfrm flipH="1">
            <a:off x="3033713" y="3386138"/>
            <a:ext cx="2530475" cy="83026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5" name="Line 18"/>
          <p:cNvSpPr>
            <a:spLocks noChangeShapeType="1"/>
          </p:cNvSpPr>
          <p:nvPr/>
        </p:nvSpPr>
        <p:spPr bwMode="auto">
          <a:xfrm flipH="1">
            <a:off x="3068638" y="3614738"/>
            <a:ext cx="2506662" cy="8874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6" name="Line 19"/>
          <p:cNvSpPr>
            <a:spLocks noChangeShapeType="1"/>
          </p:cNvSpPr>
          <p:nvPr/>
        </p:nvSpPr>
        <p:spPr bwMode="auto">
          <a:xfrm flipH="1">
            <a:off x="3068638" y="3843338"/>
            <a:ext cx="2495550" cy="900112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7" name="Text Box 20"/>
          <p:cNvSpPr txBox="1">
            <a:spLocks noChangeArrowheads="1"/>
          </p:cNvSpPr>
          <p:nvPr/>
        </p:nvSpPr>
        <p:spPr bwMode="auto">
          <a:xfrm>
            <a:off x="4741863" y="2714625"/>
            <a:ext cx="2825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Arial" panose="020B0604020202020204" pitchFamily="34" charset="0"/>
              </a:rPr>
              <a:t>X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79888" name="Line 24"/>
          <p:cNvSpPr>
            <a:spLocks noChangeShapeType="1"/>
          </p:cNvSpPr>
          <p:nvPr/>
        </p:nvSpPr>
        <p:spPr bwMode="auto">
          <a:xfrm>
            <a:off x="3094038" y="4784725"/>
            <a:ext cx="2533650" cy="590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9" name="Text Box 29"/>
          <p:cNvSpPr txBox="1">
            <a:spLocks noChangeArrowheads="1"/>
          </p:cNvSpPr>
          <p:nvPr/>
        </p:nvSpPr>
        <p:spPr bwMode="auto">
          <a:xfrm>
            <a:off x="2806700" y="5986463"/>
            <a:ext cx="31781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fast retransmit after sender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Tahoma" panose="020B0604030504040204" pitchFamily="34" charset="0"/>
              </a:rPr>
              <a:t>receipt of triple duplicate ACK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79890" name="Text Box 34"/>
          <p:cNvSpPr txBox="1">
            <a:spLocks noChangeArrowheads="1"/>
          </p:cNvSpPr>
          <p:nvPr/>
        </p:nvSpPr>
        <p:spPr bwMode="auto">
          <a:xfrm>
            <a:off x="5110163" y="1139825"/>
            <a:ext cx="773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B</a:t>
            </a:r>
          </a:p>
        </p:txBody>
      </p:sp>
      <p:sp>
        <p:nvSpPr>
          <p:cNvPr id="79891" name="Text Box 38"/>
          <p:cNvSpPr txBox="1">
            <a:spLocks noChangeArrowheads="1"/>
          </p:cNvSpPr>
          <p:nvPr/>
        </p:nvSpPr>
        <p:spPr bwMode="auto">
          <a:xfrm>
            <a:off x="2776538" y="1157288"/>
            <a:ext cx="776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</a:t>
            </a:r>
          </a:p>
        </p:txBody>
      </p:sp>
      <p:sp>
        <p:nvSpPr>
          <p:cNvPr id="79892" name="Text Box 40"/>
          <p:cNvSpPr txBox="1">
            <a:spLocks noChangeArrowheads="1"/>
          </p:cNvSpPr>
          <p:nvPr/>
        </p:nvSpPr>
        <p:spPr bwMode="auto">
          <a:xfrm>
            <a:off x="3216275" y="2239963"/>
            <a:ext cx="2085975" cy="304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Seq=92, 8 bytes of data</a:t>
            </a:r>
          </a:p>
        </p:txBody>
      </p:sp>
      <p:grpSp>
        <p:nvGrpSpPr>
          <p:cNvPr id="79893" name="Group 41"/>
          <p:cNvGrpSpPr>
            <a:grpSpLocks/>
          </p:cNvGrpSpPr>
          <p:nvPr/>
        </p:nvGrpSpPr>
        <p:grpSpPr bwMode="auto">
          <a:xfrm>
            <a:off x="3170238" y="3489325"/>
            <a:ext cx="949325" cy="304800"/>
            <a:chOff x="4215" y="2253"/>
            <a:chExt cx="598" cy="192"/>
          </a:xfrm>
        </p:grpSpPr>
        <p:sp>
          <p:nvSpPr>
            <p:cNvPr id="79923" name="Rectangle 42"/>
            <p:cNvSpPr>
              <a:spLocks noChangeArrowheads="1"/>
            </p:cNvSpPr>
            <p:nvPr/>
          </p:nvSpPr>
          <p:spPr bwMode="auto">
            <a:xfrm>
              <a:off x="4265" y="2274"/>
              <a:ext cx="471" cy="15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9924" name="Text Box 43"/>
            <p:cNvSpPr txBox="1">
              <a:spLocks noChangeArrowheads="1"/>
            </p:cNvSpPr>
            <p:nvPr/>
          </p:nvSpPr>
          <p:spPr bwMode="auto">
            <a:xfrm>
              <a:off x="4215" y="2253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9894" name="Group 78"/>
          <p:cNvGrpSpPr>
            <a:grpSpLocks/>
          </p:cNvGrpSpPr>
          <p:nvPr/>
        </p:nvGrpSpPr>
        <p:grpSpPr bwMode="auto">
          <a:xfrm>
            <a:off x="2684463" y="2292350"/>
            <a:ext cx="396875" cy="3524250"/>
            <a:chOff x="397" y="868"/>
            <a:chExt cx="250" cy="2220"/>
          </a:xfrm>
        </p:grpSpPr>
        <p:sp>
          <p:nvSpPr>
            <p:cNvPr id="79916" name="Text Box 50"/>
            <p:cNvSpPr txBox="1">
              <a:spLocks noChangeArrowheads="1"/>
            </p:cNvSpPr>
            <p:nvPr/>
          </p:nvSpPr>
          <p:spPr bwMode="auto">
            <a:xfrm rot="10800000">
              <a:off x="397" y="1778"/>
              <a:ext cx="250" cy="4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timeout</a:t>
              </a:r>
            </a:p>
          </p:txBody>
        </p:sp>
        <p:grpSp>
          <p:nvGrpSpPr>
            <p:cNvPr id="79917" name="Group 51"/>
            <p:cNvGrpSpPr>
              <a:grpSpLocks/>
            </p:cNvGrpSpPr>
            <p:nvPr/>
          </p:nvGrpSpPr>
          <p:grpSpPr bwMode="auto">
            <a:xfrm>
              <a:off x="488" y="868"/>
              <a:ext cx="66" cy="893"/>
              <a:chOff x="3099" y="1749"/>
              <a:chExt cx="66" cy="320"/>
            </a:xfrm>
          </p:grpSpPr>
          <p:sp>
            <p:nvSpPr>
              <p:cNvPr id="79921" name="Line 52"/>
              <p:cNvSpPr>
                <a:spLocks noChangeShapeType="1"/>
              </p:cNvSpPr>
              <p:nvPr/>
            </p:nvSpPr>
            <p:spPr bwMode="auto">
              <a:xfrm flipV="1">
                <a:off x="3129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922" name="Line 53"/>
              <p:cNvSpPr>
                <a:spLocks noChangeShapeType="1"/>
              </p:cNvSpPr>
              <p:nvPr/>
            </p:nvSpPr>
            <p:spPr bwMode="auto">
              <a:xfrm>
                <a:off x="3099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79918" name="Group 54"/>
            <p:cNvGrpSpPr>
              <a:grpSpLocks/>
            </p:cNvGrpSpPr>
            <p:nvPr/>
          </p:nvGrpSpPr>
          <p:grpSpPr bwMode="auto">
            <a:xfrm rot="10800000">
              <a:off x="485" y="2224"/>
              <a:ext cx="66" cy="864"/>
              <a:chOff x="3099" y="1749"/>
              <a:chExt cx="66" cy="320"/>
            </a:xfrm>
          </p:grpSpPr>
          <p:sp>
            <p:nvSpPr>
              <p:cNvPr id="79919" name="Line 55"/>
              <p:cNvSpPr>
                <a:spLocks noChangeShapeType="1"/>
              </p:cNvSpPr>
              <p:nvPr/>
            </p:nvSpPr>
            <p:spPr bwMode="auto">
              <a:xfrm flipV="1">
                <a:off x="3132" y="1749"/>
                <a:ext cx="0" cy="3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79920" name="Line 56"/>
              <p:cNvSpPr>
                <a:spLocks noChangeShapeType="1"/>
              </p:cNvSpPr>
              <p:nvPr/>
            </p:nvSpPr>
            <p:spPr bwMode="auto">
              <a:xfrm>
                <a:off x="3106" y="1752"/>
                <a:ext cx="6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79895" name="Group 71"/>
          <p:cNvGrpSpPr>
            <a:grpSpLocks/>
          </p:cNvGrpSpPr>
          <p:nvPr/>
        </p:nvGrpSpPr>
        <p:grpSpPr bwMode="auto">
          <a:xfrm>
            <a:off x="3181350" y="3800475"/>
            <a:ext cx="949325" cy="304800"/>
            <a:chOff x="35" y="1825"/>
            <a:chExt cx="598" cy="192"/>
          </a:xfrm>
        </p:grpSpPr>
        <p:sp>
          <p:nvSpPr>
            <p:cNvPr id="79914" name="Rectangle 66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9915" name="Text Box 67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9896" name="Group 72"/>
          <p:cNvGrpSpPr>
            <a:grpSpLocks/>
          </p:cNvGrpSpPr>
          <p:nvPr/>
        </p:nvGrpSpPr>
        <p:grpSpPr bwMode="auto">
          <a:xfrm>
            <a:off x="3167063" y="4130675"/>
            <a:ext cx="949325" cy="304800"/>
            <a:chOff x="35" y="1825"/>
            <a:chExt cx="598" cy="192"/>
          </a:xfrm>
        </p:grpSpPr>
        <p:sp>
          <p:nvSpPr>
            <p:cNvPr id="79912" name="Rectangle 73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9913" name="Text Box 74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9897" name="Group 75"/>
          <p:cNvGrpSpPr>
            <a:grpSpLocks/>
          </p:cNvGrpSpPr>
          <p:nvPr/>
        </p:nvGrpSpPr>
        <p:grpSpPr bwMode="auto">
          <a:xfrm>
            <a:off x="3175000" y="4427538"/>
            <a:ext cx="949325" cy="304800"/>
            <a:chOff x="35" y="1825"/>
            <a:chExt cx="598" cy="192"/>
          </a:xfrm>
        </p:grpSpPr>
        <p:sp>
          <p:nvSpPr>
            <p:cNvPr id="79910" name="Rectangle 76"/>
            <p:cNvSpPr>
              <a:spLocks noChangeArrowheads="1"/>
            </p:cNvSpPr>
            <p:nvPr/>
          </p:nvSpPr>
          <p:spPr bwMode="auto">
            <a:xfrm>
              <a:off x="101" y="1859"/>
              <a:ext cx="471" cy="1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9911" name="Text Box 77"/>
            <p:cNvSpPr txBox="1">
              <a:spLocks noChangeArrowheads="1"/>
            </p:cNvSpPr>
            <p:nvPr/>
          </p:nvSpPr>
          <p:spPr bwMode="auto">
            <a:xfrm>
              <a:off x="35" y="1825"/>
              <a:ext cx="598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ACK=100</a:t>
              </a:r>
              <a:endParaRPr lang="en-US" altLang="en-US" sz="1000">
                <a:latin typeface="Times New Roman" panose="02020603050405020304" pitchFamily="18" charset="0"/>
              </a:endParaRPr>
            </a:p>
          </p:txBody>
        </p:sp>
      </p:grpSp>
      <p:sp>
        <p:nvSpPr>
          <p:cNvPr id="73754" name="Rectangle 81"/>
          <p:cNvSpPr>
            <a:spLocks noGrp="1" noChangeArrowheads="1"/>
          </p:cNvSpPr>
          <p:nvPr>
            <p:ph type="title"/>
          </p:nvPr>
        </p:nvSpPr>
        <p:spPr>
          <a:xfrm>
            <a:off x="533400" y="220663"/>
            <a:ext cx="5040313" cy="906462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fast retransmit</a:t>
            </a:r>
          </a:p>
        </p:txBody>
      </p:sp>
      <p:pic>
        <p:nvPicPr>
          <p:cNvPr id="79899" name="Picture 8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03288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900" name="Rectangle 84"/>
          <p:cNvSpPr>
            <a:spLocks noChangeArrowheads="1"/>
          </p:cNvSpPr>
          <p:nvPr/>
        </p:nvSpPr>
        <p:spPr bwMode="auto">
          <a:xfrm>
            <a:off x="3284538" y="2562225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9901" name="Text Box 83"/>
          <p:cNvSpPr txBox="1">
            <a:spLocks noChangeArrowheads="1"/>
          </p:cNvSpPr>
          <p:nvPr/>
        </p:nvSpPr>
        <p:spPr bwMode="auto">
          <a:xfrm>
            <a:off x="3192463" y="2506663"/>
            <a:ext cx="2281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Seq=100, 20 bytes of data</a:t>
            </a:r>
          </a:p>
        </p:txBody>
      </p:sp>
      <p:sp>
        <p:nvSpPr>
          <p:cNvPr id="79902" name="Rectangle 85"/>
          <p:cNvSpPr>
            <a:spLocks noChangeArrowheads="1"/>
          </p:cNvSpPr>
          <p:nvPr/>
        </p:nvSpPr>
        <p:spPr bwMode="auto">
          <a:xfrm>
            <a:off x="3246438" y="4770438"/>
            <a:ext cx="757237" cy="2254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9903" name="Text Box 86"/>
          <p:cNvSpPr txBox="1">
            <a:spLocks noChangeArrowheads="1"/>
          </p:cNvSpPr>
          <p:nvPr/>
        </p:nvSpPr>
        <p:spPr bwMode="auto">
          <a:xfrm>
            <a:off x="3154363" y="4714875"/>
            <a:ext cx="22812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Seq=100, 20 bytes of data</a:t>
            </a:r>
          </a:p>
        </p:txBody>
      </p:sp>
      <p:grpSp>
        <p:nvGrpSpPr>
          <p:cNvPr id="79904" name="Group 93"/>
          <p:cNvGrpSpPr>
            <a:grpSpLocks/>
          </p:cNvGrpSpPr>
          <p:nvPr/>
        </p:nvGrpSpPr>
        <p:grpSpPr bwMode="auto">
          <a:xfrm>
            <a:off x="2686050" y="1397000"/>
            <a:ext cx="630238" cy="533400"/>
            <a:chOff x="-44" y="1473"/>
            <a:chExt cx="981" cy="1105"/>
          </a:xfrm>
        </p:grpSpPr>
        <p:pic>
          <p:nvPicPr>
            <p:cNvPr id="79908" name="Picture 9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09" name="Freeform 9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5" name="Group 96"/>
          <p:cNvGrpSpPr>
            <a:grpSpLocks/>
          </p:cNvGrpSpPr>
          <p:nvPr/>
        </p:nvGrpSpPr>
        <p:grpSpPr bwMode="auto">
          <a:xfrm flipH="1">
            <a:off x="5264150" y="1423988"/>
            <a:ext cx="654050" cy="579437"/>
            <a:chOff x="-44" y="1473"/>
            <a:chExt cx="981" cy="1105"/>
          </a:xfrm>
        </p:grpSpPr>
        <p:pic>
          <p:nvPicPr>
            <p:cNvPr id="79906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07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089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94C8926-681E-4A08-9772-AC585BE89FDB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7475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7475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80903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192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DD48C1A-8D2B-4039-A1E5-195F71AD862A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5780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171450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flow control</a:t>
            </a:r>
          </a:p>
        </p:txBody>
      </p:sp>
      <p:sp>
        <p:nvSpPr>
          <p:cNvPr id="81925" name="Rectangle 72"/>
          <p:cNvSpPr>
            <a:spLocks noChangeArrowheads="1"/>
          </p:cNvSpPr>
          <p:nvPr/>
        </p:nvSpPr>
        <p:spPr bwMode="auto">
          <a:xfrm>
            <a:off x="5410200" y="855663"/>
            <a:ext cx="2524125" cy="3854450"/>
          </a:xfrm>
          <a:prstGeom prst="rect">
            <a:avLst/>
          </a:prstGeom>
          <a:solidFill>
            <a:srgbClr val="00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26" name="Freeform 32"/>
          <p:cNvSpPr>
            <a:spLocks/>
          </p:cNvSpPr>
          <p:nvPr/>
        </p:nvSpPr>
        <p:spPr bwMode="auto">
          <a:xfrm>
            <a:off x="7851775" y="849313"/>
            <a:ext cx="581025" cy="4206875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1927" name="Rectangle 40"/>
          <p:cNvSpPr>
            <a:spLocks noChangeArrowheads="1"/>
          </p:cNvSpPr>
          <p:nvPr/>
        </p:nvSpPr>
        <p:spPr bwMode="auto">
          <a:xfrm>
            <a:off x="5324475" y="957263"/>
            <a:ext cx="2533650" cy="381476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28" name="Oval 31"/>
          <p:cNvSpPr>
            <a:spLocks noChangeArrowheads="1"/>
          </p:cNvSpPr>
          <p:nvPr/>
        </p:nvSpPr>
        <p:spPr bwMode="auto">
          <a:xfrm>
            <a:off x="5864225" y="1014413"/>
            <a:ext cx="137795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application</a:t>
            </a:r>
          </a:p>
          <a:p>
            <a:r>
              <a:rPr lang="en-US" altLang="en-US">
                <a:latin typeface="Arial" panose="020B0604020202020204" pitchFamily="34" charset="0"/>
              </a:rPr>
              <a:t>process</a:t>
            </a:r>
          </a:p>
        </p:txBody>
      </p:sp>
      <p:grpSp>
        <p:nvGrpSpPr>
          <p:cNvPr id="81929" name="Group 47"/>
          <p:cNvGrpSpPr>
            <a:grpSpLocks/>
          </p:cNvGrpSpPr>
          <p:nvPr/>
        </p:nvGrpSpPr>
        <p:grpSpPr bwMode="auto">
          <a:xfrm>
            <a:off x="5632450" y="2082800"/>
            <a:ext cx="1795463" cy="688975"/>
            <a:chOff x="1173" y="2345"/>
            <a:chExt cx="1131" cy="434"/>
          </a:xfrm>
        </p:grpSpPr>
        <p:sp>
          <p:nvSpPr>
            <p:cNvPr id="81975" name="Rectangle 44"/>
            <p:cNvSpPr>
              <a:spLocks noChangeArrowheads="1"/>
            </p:cNvSpPr>
            <p:nvPr/>
          </p:nvSpPr>
          <p:spPr bwMode="auto">
            <a:xfrm>
              <a:off x="1173" y="2345"/>
              <a:ext cx="1131" cy="43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76" name="Text Box 46"/>
            <p:cNvSpPr txBox="1">
              <a:spLocks noChangeArrowheads="1"/>
            </p:cNvSpPr>
            <p:nvPr/>
          </p:nvSpPr>
          <p:spPr bwMode="auto">
            <a:xfrm>
              <a:off x="1235" y="2368"/>
              <a:ext cx="995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TCP socket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receiver buffers</a:t>
              </a:r>
            </a:p>
          </p:txBody>
        </p:sp>
      </p:grpSp>
      <p:sp>
        <p:nvSpPr>
          <p:cNvPr id="81930" name="Oval 48"/>
          <p:cNvSpPr>
            <a:spLocks noChangeArrowheads="1"/>
          </p:cNvSpPr>
          <p:nvPr/>
        </p:nvSpPr>
        <p:spPr bwMode="auto">
          <a:xfrm>
            <a:off x="5800725" y="3106738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31" name="Text Box 64"/>
          <p:cNvSpPr txBox="1">
            <a:spLocks noChangeArrowheads="1"/>
          </p:cNvSpPr>
          <p:nvPr/>
        </p:nvSpPr>
        <p:spPr bwMode="auto">
          <a:xfrm>
            <a:off x="6704013" y="3130550"/>
            <a:ext cx="555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TCP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code</a:t>
            </a:r>
          </a:p>
        </p:txBody>
      </p:sp>
      <p:sp>
        <p:nvSpPr>
          <p:cNvPr id="81932" name="Oval 65"/>
          <p:cNvSpPr>
            <a:spLocks noChangeArrowheads="1"/>
          </p:cNvSpPr>
          <p:nvPr/>
        </p:nvSpPr>
        <p:spPr bwMode="auto">
          <a:xfrm>
            <a:off x="5808663" y="4092575"/>
            <a:ext cx="1562100" cy="596900"/>
          </a:xfrm>
          <a:prstGeom prst="ellipse">
            <a:avLst/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81933" name="Text Box 66"/>
          <p:cNvSpPr txBox="1">
            <a:spLocks noChangeArrowheads="1"/>
          </p:cNvSpPr>
          <p:nvPr/>
        </p:nvSpPr>
        <p:spPr bwMode="auto">
          <a:xfrm>
            <a:off x="6711950" y="4116388"/>
            <a:ext cx="5556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IP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code</a:t>
            </a:r>
          </a:p>
        </p:txBody>
      </p:sp>
      <p:sp>
        <p:nvSpPr>
          <p:cNvPr id="81934" name="Freeform 61"/>
          <p:cNvSpPr>
            <a:spLocks/>
          </p:cNvSpPr>
          <p:nvPr/>
        </p:nvSpPr>
        <p:spPr bwMode="auto">
          <a:xfrm>
            <a:off x="6310313" y="2649538"/>
            <a:ext cx="530225" cy="2505075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5" name="Line 68"/>
          <p:cNvSpPr>
            <a:spLocks noChangeShapeType="1"/>
          </p:cNvSpPr>
          <p:nvPr/>
        </p:nvSpPr>
        <p:spPr bwMode="auto">
          <a:xfrm>
            <a:off x="5318125" y="3841750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36" name="Line 69"/>
          <p:cNvSpPr>
            <a:spLocks noChangeShapeType="1"/>
          </p:cNvSpPr>
          <p:nvPr/>
        </p:nvSpPr>
        <p:spPr bwMode="auto">
          <a:xfrm>
            <a:off x="5330825" y="1990725"/>
            <a:ext cx="25463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1937" name="Group 56"/>
          <p:cNvGrpSpPr>
            <a:grpSpLocks/>
          </p:cNvGrpSpPr>
          <p:nvPr/>
        </p:nvGrpSpPr>
        <p:grpSpPr bwMode="auto">
          <a:xfrm>
            <a:off x="6307138" y="1874838"/>
            <a:ext cx="533400" cy="206375"/>
            <a:chOff x="2003" y="1816"/>
            <a:chExt cx="336" cy="130"/>
          </a:xfrm>
        </p:grpSpPr>
        <p:sp>
          <p:nvSpPr>
            <p:cNvPr id="81971" name="Rectangle 16"/>
            <p:cNvSpPr>
              <a:spLocks noChangeArrowheads="1"/>
            </p:cNvSpPr>
            <p:nvPr/>
          </p:nvSpPr>
          <p:spPr bwMode="auto">
            <a:xfrm>
              <a:off x="2003" y="181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72" name="Rectangle 17"/>
            <p:cNvSpPr>
              <a:spLocks noChangeArrowheads="1"/>
            </p:cNvSpPr>
            <p:nvPr/>
          </p:nvSpPr>
          <p:spPr bwMode="auto">
            <a:xfrm>
              <a:off x="2105" y="1833"/>
              <a:ext cx="110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73" name="Rectangle 18"/>
            <p:cNvSpPr>
              <a:spLocks noChangeArrowheads="1"/>
            </p:cNvSpPr>
            <p:nvPr/>
          </p:nvSpPr>
          <p:spPr bwMode="auto">
            <a:xfrm>
              <a:off x="2229" y="189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74" name="Rectangle 19"/>
            <p:cNvSpPr>
              <a:spLocks noChangeArrowheads="1"/>
            </p:cNvSpPr>
            <p:nvPr/>
          </p:nvSpPr>
          <p:spPr bwMode="auto">
            <a:xfrm>
              <a:off x="2058" y="189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1938" name="Freeform 63"/>
          <p:cNvSpPr>
            <a:spLocks/>
          </p:cNvSpPr>
          <p:nvPr/>
        </p:nvSpPr>
        <p:spPr bwMode="auto">
          <a:xfrm rot="10800000">
            <a:off x="6299200" y="1544638"/>
            <a:ext cx="530225" cy="595312"/>
          </a:xfrm>
          <a:custGeom>
            <a:avLst/>
            <a:gdLst>
              <a:gd name="T0" fmla="*/ 2147483646 w 412"/>
              <a:gd name="T1" fmla="*/ 2147483646 h 2005"/>
              <a:gd name="T2" fmla="*/ 2147483646 w 412"/>
              <a:gd name="T3" fmla="*/ 0 h 2005"/>
              <a:gd name="T4" fmla="*/ 2147483646 w 412"/>
              <a:gd name="T5" fmla="*/ 2147483646 h 200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2" h="2005">
                <a:moveTo>
                  <a:pt x="56" y="2005"/>
                </a:moveTo>
                <a:cubicBezTo>
                  <a:pt x="80" y="1671"/>
                  <a:pt x="0" y="0"/>
                  <a:pt x="206" y="0"/>
                </a:cubicBezTo>
                <a:cubicBezTo>
                  <a:pt x="412" y="0"/>
                  <a:pt x="307" y="1587"/>
                  <a:pt x="334" y="2005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1939" name="Group 77"/>
          <p:cNvGrpSpPr>
            <a:grpSpLocks/>
          </p:cNvGrpSpPr>
          <p:nvPr/>
        </p:nvGrpSpPr>
        <p:grpSpPr bwMode="auto">
          <a:xfrm>
            <a:off x="5489575" y="4827588"/>
            <a:ext cx="1006475" cy="211137"/>
            <a:chOff x="314" y="1591"/>
            <a:chExt cx="634" cy="133"/>
          </a:xfrm>
        </p:grpSpPr>
        <p:sp>
          <p:nvSpPr>
            <p:cNvPr id="81968" name="Rectangle 74"/>
            <p:cNvSpPr>
              <a:spLocks noChangeArrowheads="1"/>
            </p:cNvSpPr>
            <p:nvPr/>
          </p:nvSpPr>
          <p:spPr bwMode="auto">
            <a:xfrm>
              <a:off x="314" y="1591"/>
              <a:ext cx="634" cy="1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69" name="Line 75"/>
            <p:cNvSpPr>
              <a:spLocks noChangeShapeType="1"/>
            </p:cNvSpPr>
            <p:nvPr/>
          </p:nvSpPr>
          <p:spPr bwMode="auto">
            <a:xfrm>
              <a:off x="388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970" name="Line 76"/>
            <p:cNvSpPr>
              <a:spLocks noChangeShapeType="1"/>
            </p:cNvSpPr>
            <p:nvPr/>
          </p:nvSpPr>
          <p:spPr bwMode="auto">
            <a:xfrm>
              <a:off x="484" y="1594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1940" name="Rectangle 80"/>
          <p:cNvSpPr>
            <a:spLocks noChangeArrowheads="1"/>
          </p:cNvSpPr>
          <p:nvPr/>
        </p:nvSpPr>
        <p:spPr bwMode="auto">
          <a:xfrm>
            <a:off x="5608638" y="3892550"/>
            <a:ext cx="876300" cy="2095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41" name="Rectangle 86"/>
          <p:cNvSpPr>
            <a:spLocks noChangeArrowheads="1"/>
          </p:cNvSpPr>
          <p:nvPr/>
        </p:nvSpPr>
        <p:spPr bwMode="auto">
          <a:xfrm>
            <a:off x="5765800" y="28511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42" name="Rectangle 91"/>
          <p:cNvSpPr>
            <a:spLocks noChangeArrowheads="1"/>
          </p:cNvSpPr>
          <p:nvPr/>
        </p:nvSpPr>
        <p:spPr bwMode="auto">
          <a:xfrm>
            <a:off x="5773738" y="3892550"/>
            <a:ext cx="720725" cy="20955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1943" name="Rectangle 92"/>
          <p:cNvSpPr>
            <a:spLocks noChangeArrowheads="1"/>
          </p:cNvSpPr>
          <p:nvPr/>
        </p:nvSpPr>
        <p:spPr bwMode="auto">
          <a:xfrm>
            <a:off x="5768975" y="4824413"/>
            <a:ext cx="733425" cy="21272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81944" name="Group 99"/>
          <p:cNvGrpSpPr>
            <a:grpSpLocks/>
          </p:cNvGrpSpPr>
          <p:nvPr/>
        </p:nvGrpSpPr>
        <p:grpSpPr bwMode="auto">
          <a:xfrm>
            <a:off x="8002588" y="1657350"/>
            <a:ext cx="1146175" cy="703263"/>
            <a:chOff x="638" y="1651"/>
            <a:chExt cx="722" cy="443"/>
          </a:xfrm>
        </p:grpSpPr>
        <p:sp>
          <p:nvSpPr>
            <p:cNvPr id="81965" name="Text Box 95"/>
            <p:cNvSpPr txBox="1">
              <a:spLocks noChangeArrowheads="1"/>
            </p:cNvSpPr>
            <p:nvPr/>
          </p:nvSpPr>
          <p:spPr bwMode="auto">
            <a:xfrm>
              <a:off x="638" y="1651"/>
              <a:ext cx="72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application</a:t>
              </a:r>
            </a:p>
          </p:txBody>
        </p:sp>
        <p:sp>
          <p:nvSpPr>
            <p:cNvPr id="81966" name="Text Box 96"/>
            <p:cNvSpPr txBox="1">
              <a:spLocks noChangeArrowheads="1"/>
            </p:cNvSpPr>
            <p:nvPr/>
          </p:nvSpPr>
          <p:spPr bwMode="auto">
            <a:xfrm>
              <a:off x="647" y="1882"/>
              <a:ext cx="2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OS</a:t>
              </a:r>
            </a:p>
          </p:txBody>
        </p:sp>
        <p:sp>
          <p:nvSpPr>
            <p:cNvPr id="81967" name="Line 98"/>
            <p:cNvSpPr>
              <a:spLocks noChangeShapeType="1"/>
            </p:cNvSpPr>
            <p:nvPr/>
          </p:nvSpPr>
          <p:spPr bwMode="auto">
            <a:xfrm>
              <a:off x="711" y="1870"/>
              <a:ext cx="54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1945" name="Text Box 103"/>
          <p:cNvSpPr txBox="1">
            <a:spLocks noChangeArrowheads="1"/>
          </p:cNvSpPr>
          <p:nvPr/>
        </p:nvSpPr>
        <p:spPr bwMode="auto">
          <a:xfrm>
            <a:off x="5305425" y="5637213"/>
            <a:ext cx="27146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receiver protocol stack</a:t>
            </a:r>
          </a:p>
        </p:txBody>
      </p:sp>
      <p:sp>
        <p:nvSpPr>
          <p:cNvPr id="81946" name="Text Box 104"/>
          <p:cNvSpPr txBox="1">
            <a:spLocks noChangeArrowheads="1"/>
          </p:cNvSpPr>
          <p:nvPr/>
        </p:nvSpPr>
        <p:spPr bwMode="auto">
          <a:xfrm>
            <a:off x="2014538" y="1314450"/>
            <a:ext cx="3192462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 may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remove data from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TCP socket buffers …. </a:t>
            </a:r>
          </a:p>
        </p:txBody>
      </p:sp>
      <p:sp>
        <p:nvSpPr>
          <p:cNvPr id="81947" name="Line 105"/>
          <p:cNvSpPr>
            <a:spLocks noChangeShapeType="1"/>
          </p:cNvSpPr>
          <p:nvPr/>
        </p:nvSpPr>
        <p:spPr bwMode="auto">
          <a:xfrm>
            <a:off x="5224463" y="1730375"/>
            <a:ext cx="1041400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48" name="Text Box 106"/>
          <p:cNvSpPr txBox="1">
            <a:spLocks noChangeArrowheads="1"/>
          </p:cNvSpPr>
          <p:nvPr/>
        </p:nvSpPr>
        <p:spPr bwMode="auto">
          <a:xfrm>
            <a:off x="3098800" y="2525713"/>
            <a:ext cx="2081213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… slower than TCP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receiver is delivering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(sender is sending)</a:t>
            </a:r>
          </a:p>
        </p:txBody>
      </p:sp>
      <p:sp>
        <p:nvSpPr>
          <p:cNvPr id="81949" name="Line 108"/>
          <p:cNvSpPr>
            <a:spLocks noChangeShapeType="1"/>
          </p:cNvSpPr>
          <p:nvPr/>
        </p:nvSpPr>
        <p:spPr bwMode="auto">
          <a:xfrm>
            <a:off x="5145088" y="2935288"/>
            <a:ext cx="544512" cy="0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50" name="Line 115"/>
          <p:cNvSpPr>
            <a:spLocks noChangeShapeType="1"/>
          </p:cNvSpPr>
          <p:nvPr/>
        </p:nvSpPr>
        <p:spPr bwMode="auto">
          <a:xfrm>
            <a:off x="6383338" y="5189538"/>
            <a:ext cx="0" cy="349250"/>
          </a:xfrm>
          <a:prstGeom prst="line">
            <a:avLst/>
          </a:prstGeom>
          <a:noFill/>
          <a:ln w="28575">
            <a:solidFill>
              <a:srgbClr val="CC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1951" name="Text Box 116"/>
          <p:cNvSpPr txBox="1">
            <a:spLocks noChangeArrowheads="1"/>
          </p:cNvSpPr>
          <p:nvPr/>
        </p:nvSpPr>
        <p:spPr bwMode="auto">
          <a:xfrm>
            <a:off x="5291138" y="5249863"/>
            <a:ext cx="1133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from sender</a:t>
            </a:r>
          </a:p>
        </p:txBody>
      </p:sp>
      <p:grpSp>
        <p:nvGrpSpPr>
          <p:cNvPr id="384123" name="Group 123"/>
          <p:cNvGrpSpPr>
            <a:grpSpLocks/>
          </p:cNvGrpSpPr>
          <p:nvPr/>
        </p:nvGrpSpPr>
        <p:grpSpPr bwMode="auto">
          <a:xfrm>
            <a:off x="363538" y="4194175"/>
            <a:ext cx="5395912" cy="1755775"/>
            <a:chOff x="221" y="2091"/>
            <a:chExt cx="3399" cy="1106"/>
          </a:xfrm>
        </p:grpSpPr>
        <p:sp>
          <p:nvSpPr>
            <p:cNvPr id="81958" name="Line 82"/>
            <p:cNvSpPr>
              <a:spLocks noChangeShapeType="1"/>
            </p:cNvSpPr>
            <p:nvPr/>
          </p:nvSpPr>
          <p:spPr bwMode="auto">
            <a:xfrm>
              <a:off x="3620" y="2455"/>
              <a:ext cx="0" cy="13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1959" name="Rectangle 110"/>
            <p:cNvSpPr>
              <a:spLocks noChangeArrowheads="1"/>
            </p:cNvSpPr>
            <p:nvPr/>
          </p:nvSpPr>
          <p:spPr bwMode="auto">
            <a:xfrm>
              <a:off x="221" y="2219"/>
              <a:ext cx="2295" cy="978"/>
            </a:xfrm>
            <a:prstGeom prst="rect">
              <a:avLst/>
            </a:prstGeom>
            <a:solidFill>
              <a:srgbClr val="FFFFFF"/>
            </a:solidFill>
            <a:ln w="2857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1960" name="Text Box 111"/>
            <p:cNvSpPr txBox="1">
              <a:spLocks noChangeArrowheads="1"/>
            </p:cNvSpPr>
            <p:nvPr/>
          </p:nvSpPr>
          <p:spPr bwMode="auto">
            <a:xfrm>
              <a:off x="279" y="2315"/>
              <a:ext cx="2263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/>
                <a:t>receiver controls sender, so sender won</a:t>
              </a:r>
              <a:r>
                <a:rPr lang="ja-JP" altLang="en-US" sz="2000"/>
                <a:t>’</a:t>
              </a:r>
              <a:r>
                <a:rPr lang="en-US" altLang="ja-JP" sz="2000"/>
                <a:t>t overflow receiver</a:t>
              </a:r>
              <a:r>
                <a:rPr lang="ja-JP" altLang="en-US" sz="2000"/>
                <a:t>’</a:t>
              </a:r>
              <a:r>
                <a:rPr lang="en-US" altLang="ja-JP" sz="2000"/>
                <a:t>s buffer by transmitting too much, too fast</a:t>
              </a:r>
              <a:endParaRPr lang="en-US" altLang="en-US" sz="1000"/>
            </a:p>
          </p:txBody>
        </p:sp>
        <p:grpSp>
          <p:nvGrpSpPr>
            <p:cNvPr id="81961" name="Group 112"/>
            <p:cNvGrpSpPr>
              <a:grpSpLocks/>
            </p:cNvGrpSpPr>
            <p:nvPr/>
          </p:nvGrpSpPr>
          <p:grpSpPr bwMode="auto">
            <a:xfrm>
              <a:off x="510" y="2091"/>
              <a:ext cx="1217" cy="327"/>
              <a:chOff x="3486" y="272"/>
              <a:chExt cx="1134" cy="327"/>
            </a:xfrm>
          </p:grpSpPr>
          <p:sp>
            <p:nvSpPr>
              <p:cNvPr id="81963" name="Rectangle 113"/>
              <p:cNvSpPr>
                <a:spLocks noChangeArrowheads="1"/>
              </p:cNvSpPr>
              <p:nvPr/>
            </p:nvSpPr>
            <p:spPr bwMode="auto">
              <a:xfrm>
                <a:off x="3486" y="330"/>
                <a:ext cx="1134" cy="22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1964" name="Text Box 114"/>
              <p:cNvSpPr txBox="1">
                <a:spLocks noChangeArrowheads="1"/>
              </p:cNvSpPr>
              <p:nvPr/>
            </p:nvSpPr>
            <p:spPr bwMode="auto">
              <a:xfrm>
                <a:off x="3539" y="272"/>
                <a:ext cx="1011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2800" i="1">
                    <a:solidFill>
                      <a:srgbClr val="CC0000"/>
                    </a:solidFill>
                  </a:rPr>
                  <a:t>flow control</a:t>
                </a:r>
              </a:p>
            </p:txBody>
          </p:sp>
        </p:grpSp>
        <p:sp>
          <p:nvSpPr>
            <p:cNvPr id="81962" name="Line 117"/>
            <p:cNvSpPr>
              <a:spLocks noChangeShapeType="1"/>
            </p:cNvSpPr>
            <p:nvPr/>
          </p:nvSpPr>
          <p:spPr bwMode="auto">
            <a:xfrm>
              <a:off x="3445" y="2578"/>
              <a:ext cx="0" cy="29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1953" name="Line 118"/>
          <p:cNvSpPr>
            <a:spLocks noChangeShapeType="1"/>
          </p:cNvSpPr>
          <p:nvPr/>
        </p:nvSpPr>
        <p:spPr bwMode="auto">
          <a:xfrm>
            <a:off x="7847013" y="4767263"/>
            <a:ext cx="0" cy="46355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81954" name="Picture 12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8937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55" name="Group 124"/>
          <p:cNvGrpSpPr>
            <a:grpSpLocks/>
          </p:cNvGrpSpPr>
          <p:nvPr/>
        </p:nvGrpSpPr>
        <p:grpSpPr bwMode="auto">
          <a:xfrm flipH="1">
            <a:off x="8085138" y="4360863"/>
            <a:ext cx="869950" cy="906462"/>
            <a:chOff x="-44" y="1473"/>
            <a:chExt cx="981" cy="1105"/>
          </a:xfrm>
        </p:grpSpPr>
        <p:pic>
          <p:nvPicPr>
            <p:cNvPr id="81956" name="Picture 12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1957" name="Freeform 12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24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2638D575-7742-48FB-A9CC-F58A58EC0CF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8372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252413"/>
            <a:ext cx="8243888" cy="8858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TCP: Overview  </a:t>
            </a:r>
            <a:r>
              <a:rPr lang="en-US" sz="2400">
                <a:ea typeface="ＭＳ Ｐゴシック" charset="0"/>
                <a:cs typeface="+mj-cs"/>
              </a:rPr>
              <a:t>RFCs: 793,1122,1323, 2018, 2581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5837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810125" y="1552575"/>
            <a:ext cx="3895725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full duplex data: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bi-directional data flow in same connection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MSS: maximum segment size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connection-oriented:</a:t>
            </a:r>
            <a:r>
              <a:rPr lang="en-US">
                <a:ea typeface="ＭＳ Ｐゴシック" charset="0"/>
                <a:cs typeface="+mn-cs"/>
              </a:rPr>
              <a:t> 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handshaking (exchange of control msgs) inits sender, receiver state before data exchange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flow controlled: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sender will not overwhelm receiver</a:t>
            </a:r>
          </a:p>
        </p:txBody>
      </p:sp>
      <p:sp>
        <p:nvSpPr>
          <p:cNvPr id="6247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71500" y="1543050"/>
            <a:ext cx="3981450" cy="4648200"/>
          </a:xfrm>
        </p:spPr>
        <p:txBody>
          <a:bodyPr/>
          <a:lstStyle/>
          <a:p>
            <a:r>
              <a:rPr lang="en-US" altLang="en-US" smtClean="0">
                <a:solidFill>
                  <a:srgbClr val="CC0000"/>
                </a:solidFill>
              </a:rPr>
              <a:t>point-to-point:</a:t>
            </a:r>
          </a:p>
          <a:p>
            <a:pPr lvl="1"/>
            <a:r>
              <a:rPr lang="en-US" altLang="en-US" smtClean="0"/>
              <a:t>one sender, one receiver</a:t>
            </a:r>
            <a:r>
              <a:rPr lang="en-US" altLang="en-US" smtClean="0">
                <a:solidFill>
                  <a:srgbClr val="FF0000"/>
                </a:solidFill>
              </a:rPr>
              <a:t> </a:t>
            </a:r>
          </a:p>
          <a:p>
            <a:r>
              <a:rPr lang="en-US" altLang="en-US" smtClean="0">
                <a:solidFill>
                  <a:srgbClr val="CC0000"/>
                </a:solidFill>
              </a:rPr>
              <a:t>reliable, in-order </a:t>
            </a:r>
            <a:r>
              <a:rPr lang="en-US" altLang="en-US" i="1" smtClean="0">
                <a:solidFill>
                  <a:srgbClr val="CC0000"/>
                </a:solidFill>
              </a:rPr>
              <a:t>byte steam:</a:t>
            </a:r>
          </a:p>
          <a:p>
            <a:pPr lvl="1"/>
            <a:r>
              <a:rPr lang="en-US" altLang="en-US" smtClean="0"/>
              <a:t>no </a:t>
            </a:r>
            <a:r>
              <a:rPr lang="ja-JP" altLang="en-US" smtClean="0"/>
              <a:t>“</a:t>
            </a:r>
            <a:r>
              <a:rPr lang="en-US" altLang="ja-JP" smtClean="0"/>
              <a:t>message boundaries</a:t>
            </a:r>
            <a:r>
              <a:rPr lang="ja-JP" altLang="en-US" smtClean="0"/>
              <a:t>”</a:t>
            </a:r>
            <a:endParaRPr lang="en-US" altLang="ja-JP" smtClean="0"/>
          </a:p>
          <a:p>
            <a:r>
              <a:rPr lang="en-US" altLang="en-US" smtClean="0">
                <a:solidFill>
                  <a:srgbClr val="CC0000"/>
                </a:solidFill>
              </a:rPr>
              <a:t>pipelined:</a:t>
            </a:r>
          </a:p>
          <a:p>
            <a:pPr lvl="1"/>
            <a:r>
              <a:rPr lang="en-US" altLang="en-US" smtClean="0"/>
              <a:t>TCP congestion and flow control set window size</a:t>
            </a:r>
            <a:endParaRPr lang="en-US" altLang="en-US" i="1" smtClean="0"/>
          </a:p>
          <a:p>
            <a:endParaRPr lang="en-US" altLang="en-US" smtClean="0"/>
          </a:p>
        </p:txBody>
      </p:sp>
      <p:pic>
        <p:nvPicPr>
          <p:cNvPr id="62471" name="Picture 6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925513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29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AD19404B-9A7F-42E5-8A38-387FBB218525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6804" name="Rectangle 2"/>
          <p:cNvSpPr>
            <a:spLocks noGrp="1" noChangeArrowheads="1"/>
          </p:cNvSpPr>
          <p:nvPr>
            <p:ph type="title"/>
          </p:nvPr>
        </p:nvSpPr>
        <p:spPr>
          <a:xfrm>
            <a:off x="341313" y="171450"/>
            <a:ext cx="7772400" cy="9747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flow control</a:t>
            </a:r>
          </a:p>
        </p:txBody>
      </p:sp>
      <p:pic>
        <p:nvPicPr>
          <p:cNvPr id="82949" name="Picture 5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75" y="8937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950" name="Group 72"/>
          <p:cNvGrpSpPr>
            <a:grpSpLocks/>
          </p:cNvGrpSpPr>
          <p:nvPr/>
        </p:nvGrpSpPr>
        <p:grpSpPr bwMode="auto">
          <a:xfrm>
            <a:off x="5995988" y="2230438"/>
            <a:ext cx="2578100" cy="2155825"/>
            <a:chOff x="512" y="1294"/>
            <a:chExt cx="1888" cy="1358"/>
          </a:xfrm>
        </p:grpSpPr>
        <p:grpSp>
          <p:nvGrpSpPr>
            <p:cNvPr id="82964" name="Group 17"/>
            <p:cNvGrpSpPr>
              <a:grpSpLocks/>
            </p:cNvGrpSpPr>
            <p:nvPr/>
          </p:nvGrpSpPr>
          <p:grpSpPr bwMode="auto">
            <a:xfrm>
              <a:off x="1232" y="1410"/>
              <a:ext cx="336" cy="130"/>
              <a:chOff x="2003" y="1816"/>
              <a:chExt cx="336" cy="130"/>
            </a:xfrm>
          </p:grpSpPr>
          <p:sp>
            <p:nvSpPr>
              <p:cNvPr id="82973" name="Rectangle 18"/>
              <p:cNvSpPr>
                <a:spLocks noChangeArrowheads="1"/>
              </p:cNvSpPr>
              <p:nvPr/>
            </p:nvSpPr>
            <p:spPr bwMode="auto">
              <a:xfrm>
                <a:off x="2003" y="1816"/>
                <a:ext cx="336" cy="130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2974" name="Rectangle 19"/>
              <p:cNvSpPr>
                <a:spLocks noChangeArrowheads="1"/>
              </p:cNvSpPr>
              <p:nvPr/>
            </p:nvSpPr>
            <p:spPr bwMode="auto">
              <a:xfrm>
                <a:off x="2105" y="1833"/>
                <a:ext cx="108" cy="99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2975" name="Rectangle 20"/>
              <p:cNvSpPr>
                <a:spLocks noChangeArrowheads="1"/>
              </p:cNvSpPr>
              <p:nvPr/>
            </p:nvSpPr>
            <p:spPr bwMode="auto">
              <a:xfrm>
                <a:off x="2228" y="1891"/>
                <a:ext cx="28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2976" name="Rectangle 21"/>
              <p:cNvSpPr>
                <a:spLocks noChangeArrowheads="1"/>
              </p:cNvSpPr>
              <p:nvPr/>
            </p:nvSpPr>
            <p:spPr bwMode="auto">
              <a:xfrm>
                <a:off x="2056" y="1892"/>
                <a:ext cx="29" cy="35"/>
              </a:xfrm>
              <a:prstGeom prst="rect">
                <a:avLst/>
              </a:prstGeom>
              <a:solidFill>
                <a:srgbClr val="CC9900"/>
              </a:solidFill>
              <a:ln w="9525">
                <a:solidFill>
                  <a:srgbClr val="CC99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2965" name="Rectangle 52"/>
            <p:cNvSpPr>
              <a:spLocks noChangeArrowheads="1"/>
            </p:cNvSpPr>
            <p:nvPr/>
          </p:nvSpPr>
          <p:spPr bwMode="auto">
            <a:xfrm>
              <a:off x="526" y="1522"/>
              <a:ext cx="1871" cy="896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966" name="Line 53"/>
            <p:cNvSpPr>
              <a:spLocks noChangeShapeType="1"/>
            </p:cNvSpPr>
            <p:nvPr/>
          </p:nvSpPr>
          <p:spPr bwMode="auto">
            <a:xfrm>
              <a:off x="512" y="1863"/>
              <a:ext cx="188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67" name="AutoShape 54"/>
            <p:cNvSpPr>
              <a:spLocks noChangeArrowheads="1"/>
            </p:cNvSpPr>
            <p:nvPr/>
          </p:nvSpPr>
          <p:spPr bwMode="auto">
            <a:xfrm>
              <a:off x="1310" y="129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968" name="Rectangle 55" descr="Dark upward diagonal"/>
            <p:cNvSpPr>
              <a:spLocks noChangeArrowheads="1"/>
            </p:cNvSpPr>
            <p:nvPr/>
          </p:nvSpPr>
          <p:spPr bwMode="auto">
            <a:xfrm>
              <a:off x="534" y="1856"/>
              <a:ext cx="1848" cy="555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969" name="AutoShape 56"/>
            <p:cNvSpPr>
              <a:spLocks noChangeArrowheads="1"/>
            </p:cNvSpPr>
            <p:nvPr/>
          </p:nvSpPr>
          <p:spPr bwMode="auto">
            <a:xfrm>
              <a:off x="1312" y="2364"/>
              <a:ext cx="157" cy="288"/>
            </a:xfrm>
            <a:prstGeom prst="upArrow">
              <a:avLst>
                <a:gd name="adj1" fmla="val 50000"/>
                <a:gd name="adj2" fmla="val 45860"/>
              </a:avLst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2970" name="Text Box 57"/>
            <p:cNvSpPr txBox="1">
              <a:spLocks noChangeArrowheads="1"/>
            </p:cNvSpPr>
            <p:nvPr/>
          </p:nvSpPr>
          <p:spPr bwMode="auto">
            <a:xfrm>
              <a:off x="814" y="1568"/>
              <a:ext cx="124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ahoma" panose="020B0604030504040204" pitchFamily="34" charset="0"/>
                </a:rPr>
                <a:t>buffered data</a:t>
              </a:r>
            </a:p>
          </p:txBody>
        </p:sp>
        <p:sp>
          <p:nvSpPr>
            <p:cNvPr id="82971" name="Line 58"/>
            <p:cNvSpPr>
              <a:spLocks noChangeShapeType="1"/>
            </p:cNvSpPr>
            <p:nvPr/>
          </p:nvSpPr>
          <p:spPr bwMode="auto">
            <a:xfrm>
              <a:off x="522" y="1857"/>
              <a:ext cx="1878" cy="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2972" name="Text Box 59"/>
            <p:cNvSpPr txBox="1">
              <a:spLocks noChangeArrowheads="1"/>
            </p:cNvSpPr>
            <p:nvPr/>
          </p:nvSpPr>
          <p:spPr bwMode="auto">
            <a:xfrm>
              <a:off x="653" y="2020"/>
              <a:ext cx="152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2000">
                  <a:latin typeface="Tahoma" panose="020B0604030504040204" pitchFamily="34" charset="0"/>
                </a:rPr>
                <a:t>free buffer space</a:t>
              </a:r>
            </a:p>
          </p:txBody>
        </p:sp>
      </p:grpSp>
      <p:sp>
        <p:nvSpPr>
          <p:cNvPr id="82951" name="Text Box 62"/>
          <p:cNvSpPr txBox="1">
            <a:spLocks noChangeArrowheads="1"/>
          </p:cNvSpPr>
          <p:nvPr/>
        </p:nvSpPr>
        <p:spPr bwMode="auto">
          <a:xfrm>
            <a:off x="5108575" y="3375025"/>
            <a:ext cx="673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rwnd</a:t>
            </a:r>
          </a:p>
        </p:txBody>
      </p:sp>
      <p:sp>
        <p:nvSpPr>
          <p:cNvPr id="82952" name="Line 64"/>
          <p:cNvSpPr>
            <a:spLocks noChangeShapeType="1"/>
          </p:cNvSpPr>
          <p:nvPr/>
        </p:nvSpPr>
        <p:spPr bwMode="auto">
          <a:xfrm>
            <a:off x="5619750" y="3108325"/>
            <a:ext cx="0" cy="322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3" name="Line 65"/>
          <p:cNvSpPr>
            <a:spLocks noChangeShapeType="1"/>
          </p:cNvSpPr>
          <p:nvPr/>
        </p:nvSpPr>
        <p:spPr bwMode="auto">
          <a:xfrm flipV="1">
            <a:off x="5619750" y="3633788"/>
            <a:ext cx="0" cy="322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4" name="Line 66"/>
          <p:cNvSpPr>
            <a:spLocks noChangeShapeType="1"/>
          </p:cNvSpPr>
          <p:nvPr/>
        </p:nvSpPr>
        <p:spPr bwMode="auto">
          <a:xfrm>
            <a:off x="5465763" y="3965575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5" name="Line 67"/>
          <p:cNvSpPr>
            <a:spLocks noChangeShapeType="1"/>
          </p:cNvSpPr>
          <p:nvPr/>
        </p:nvSpPr>
        <p:spPr bwMode="auto">
          <a:xfrm>
            <a:off x="5514975" y="3097213"/>
            <a:ext cx="196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6" name="Line 68"/>
          <p:cNvSpPr>
            <a:spLocks noChangeShapeType="1"/>
          </p:cNvSpPr>
          <p:nvPr/>
        </p:nvSpPr>
        <p:spPr bwMode="auto">
          <a:xfrm>
            <a:off x="5487988" y="2571750"/>
            <a:ext cx="4762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7" name="Line 69"/>
          <p:cNvSpPr>
            <a:spLocks noChangeShapeType="1"/>
          </p:cNvSpPr>
          <p:nvPr/>
        </p:nvSpPr>
        <p:spPr bwMode="auto">
          <a:xfrm>
            <a:off x="5876925" y="2576513"/>
            <a:ext cx="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8" name="Line 70"/>
          <p:cNvSpPr>
            <a:spLocks noChangeShapeType="1"/>
          </p:cNvSpPr>
          <p:nvPr/>
        </p:nvSpPr>
        <p:spPr bwMode="auto">
          <a:xfrm flipH="1">
            <a:off x="5875338" y="3000375"/>
            <a:ext cx="0" cy="9540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2959" name="Text Box 71"/>
          <p:cNvSpPr txBox="1">
            <a:spLocks noChangeArrowheads="1"/>
          </p:cNvSpPr>
          <p:nvPr/>
        </p:nvSpPr>
        <p:spPr bwMode="auto">
          <a:xfrm>
            <a:off x="4722813" y="2736850"/>
            <a:ext cx="1284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b="1">
                <a:latin typeface="Courier New" panose="02070309020205020404" pitchFamily="49" charset="0"/>
              </a:rPr>
              <a:t>RcvBuffer</a:t>
            </a:r>
          </a:p>
        </p:txBody>
      </p:sp>
      <p:sp>
        <p:nvSpPr>
          <p:cNvPr id="82960" name="Text Box 73"/>
          <p:cNvSpPr txBox="1">
            <a:spLocks noChangeArrowheads="1"/>
          </p:cNvSpPr>
          <p:nvPr/>
        </p:nvSpPr>
        <p:spPr bwMode="auto">
          <a:xfrm>
            <a:off x="6153150" y="4365625"/>
            <a:ext cx="22209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TCP segment payloads</a:t>
            </a:r>
          </a:p>
        </p:txBody>
      </p:sp>
      <p:sp>
        <p:nvSpPr>
          <p:cNvPr id="82961" name="Text Box 74"/>
          <p:cNvSpPr txBox="1">
            <a:spLocks noChangeArrowheads="1"/>
          </p:cNvSpPr>
          <p:nvPr/>
        </p:nvSpPr>
        <p:spPr bwMode="auto">
          <a:xfrm>
            <a:off x="6226175" y="1865313"/>
            <a:ext cx="213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latin typeface="Tahoma" panose="020B0604030504040204" pitchFamily="34" charset="0"/>
              </a:rPr>
              <a:t>to application process</a:t>
            </a:r>
          </a:p>
        </p:txBody>
      </p:sp>
      <p:sp>
        <p:nvSpPr>
          <p:cNvPr id="82962" name="Rectangle 75"/>
          <p:cNvSpPr>
            <a:spLocks noGrp="1" noChangeArrowheads="1"/>
          </p:cNvSpPr>
          <p:nvPr>
            <p:ph type="body" sz="half" idx="2"/>
          </p:nvPr>
        </p:nvSpPr>
        <p:spPr>
          <a:xfrm>
            <a:off x="493713" y="1549400"/>
            <a:ext cx="4054475" cy="4906963"/>
          </a:xfrm>
        </p:spPr>
        <p:txBody>
          <a:bodyPr/>
          <a:lstStyle/>
          <a:p>
            <a:r>
              <a:rPr lang="en-US" altLang="en-US" sz="2400" smtClean="0"/>
              <a:t>receiver </a:t>
            </a:r>
            <a:r>
              <a:rPr lang="ja-JP" altLang="en-US" sz="2400" smtClean="0"/>
              <a:t>“</a:t>
            </a:r>
            <a:r>
              <a:rPr lang="en-US" altLang="ja-JP" sz="2400" smtClean="0"/>
              <a:t>advertises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free buffer space by including </a:t>
            </a:r>
            <a:r>
              <a:rPr lang="en-US" altLang="ja-JP" sz="2400" b="1" smtClean="0">
                <a:latin typeface="Courier New" panose="02070309020205020404" pitchFamily="49" charset="0"/>
              </a:rPr>
              <a:t>rwnd</a:t>
            </a:r>
            <a:r>
              <a:rPr lang="en-US" altLang="ja-JP" sz="2400" smtClean="0"/>
              <a:t> value in TCP header of receiver-to-sender segments</a:t>
            </a:r>
          </a:p>
          <a:p>
            <a:pPr lvl="1"/>
            <a:r>
              <a:rPr lang="en-US" altLang="en-US" sz="2000" b="1" smtClean="0">
                <a:latin typeface="Courier New" panose="02070309020205020404" pitchFamily="49" charset="0"/>
              </a:rPr>
              <a:t>RcvBuffer </a:t>
            </a:r>
            <a:r>
              <a:rPr lang="en-US" altLang="en-US" sz="2000" smtClean="0"/>
              <a:t>size set via socket options (typical default is 4096 bytes)</a:t>
            </a:r>
          </a:p>
          <a:p>
            <a:pPr lvl="1"/>
            <a:r>
              <a:rPr lang="en-US" altLang="en-US" sz="2000" smtClean="0"/>
              <a:t>many operating systems autoadjust </a:t>
            </a:r>
            <a:r>
              <a:rPr lang="en-US" altLang="en-US" sz="2000" b="1" smtClean="0">
                <a:latin typeface="Courier New" panose="02070309020205020404" pitchFamily="49" charset="0"/>
              </a:rPr>
              <a:t>RcvBuffer</a:t>
            </a:r>
            <a:endParaRPr lang="en-US" altLang="en-US" sz="2000" smtClean="0"/>
          </a:p>
          <a:p>
            <a:r>
              <a:rPr lang="en-US" altLang="en-US" sz="2400" smtClean="0"/>
              <a:t>sender limits amount of unacked (</a:t>
            </a:r>
            <a:r>
              <a:rPr lang="ja-JP" altLang="en-US" sz="2400" smtClean="0"/>
              <a:t>“</a:t>
            </a:r>
            <a:r>
              <a:rPr lang="en-US" altLang="ja-JP" sz="2400" smtClean="0"/>
              <a:t>in-flight</a:t>
            </a:r>
            <a:r>
              <a:rPr lang="ja-JP" altLang="en-US" sz="2400" smtClean="0"/>
              <a:t>”</a:t>
            </a:r>
            <a:r>
              <a:rPr lang="en-US" altLang="ja-JP" sz="2400" smtClean="0"/>
              <a:t>) data to receiver</a:t>
            </a:r>
            <a:r>
              <a:rPr lang="ja-JP" altLang="en-US" sz="2400" smtClean="0"/>
              <a:t>’</a:t>
            </a:r>
            <a:r>
              <a:rPr lang="en-US" altLang="ja-JP" sz="2400" smtClean="0"/>
              <a:t>s </a:t>
            </a:r>
            <a:r>
              <a:rPr lang="en-US" altLang="ja-JP" sz="2400" b="1" smtClean="0">
                <a:latin typeface="Courier New" panose="02070309020205020404" pitchFamily="49" charset="0"/>
              </a:rPr>
              <a:t>rwnd </a:t>
            </a:r>
            <a:r>
              <a:rPr lang="en-US" altLang="ja-JP" sz="2400" smtClean="0"/>
              <a:t>value </a:t>
            </a:r>
          </a:p>
          <a:p>
            <a:r>
              <a:rPr lang="en-US" altLang="en-US" sz="2400" smtClean="0"/>
              <a:t>guarantees receive buffer will not overflow</a:t>
            </a:r>
          </a:p>
        </p:txBody>
      </p:sp>
      <p:sp>
        <p:nvSpPr>
          <p:cNvPr id="82963" name="Text Box 76"/>
          <p:cNvSpPr txBox="1">
            <a:spLocks noChangeArrowheads="1"/>
          </p:cNvSpPr>
          <p:nvPr/>
        </p:nvSpPr>
        <p:spPr bwMode="auto">
          <a:xfrm>
            <a:off x="5837238" y="5018088"/>
            <a:ext cx="2695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i="1">
                <a:latin typeface="Tahoma" panose="020B0604030504040204" pitchFamily="34" charset="0"/>
              </a:rPr>
              <a:t>receiver-side buffering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397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DC4CA2A0-A0F0-41E4-9EF8-8AEB3BDD95A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782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7782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7783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83975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49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92E73D1-1FD3-45F8-9656-C2D7D8846A73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4996" name="Picture 8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675" y="833438"/>
            <a:ext cx="5027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7" name="Rectangle 62"/>
          <p:cNvSpPr>
            <a:spLocks noChangeArrowheads="1"/>
          </p:cNvSpPr>
          <p:nvPr/>
        </p:nvSpPr>
        <p:spPr bwMode="auto">
          <a:xfrm>
            <a:off x="1249363" y="293687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4998" name="Rectangle 45"/>
          <p:cNvSpPr>
            <a:spLocks noChangeArrowheads="1"/>
          </p:cNvSpPr>
          <p:nvPr/>
        </p:nvSpPr>
        <p:spPr bwMode="auto">
          <a:xfrm>
            <a:off x="1209675" y="299085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8855" name="Rectangle 2"/>
          <p:cNvSpPr>
            <a:spLocks noGrp="1" noChangeArrowheads="1"/>
          </p:cNvSpPr>
          <p:nvPr>
            <p:ph type="title"/>
          </p:nvPr>
        </p:nvSpPr>
        <p:spPr>
          <a:xfrm>
            <a:off x="511175" y="193675"/>
            <a:ext cx="7772400" cy="91122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Connection Management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85000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60400" y="1073150"/>
            <a:ext cx="8335963" cy="21875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smtClean="0"/>
              <a:t>before exchanging data, sender/receiver </a:t>
            </a:r>
            <a:r>
              <a:rPr lang="ja-JP" altLang="en-US" sz="2800" smtClean="0"/>
              <a:t>“</a:t>
            </a:r>
            <a:r>
              <a:rPr lang="en-US" altLang="ja-JP" sz="2800" smtClean="0"/>
              <a:t>handshake</a:t>
            </a:r>
            <a:r>
              <a:rPr lang="ja-JP" altLang="en-US" sz="2800" smtClean="0"/>
              <a:t>”</a:t>
            </a:r>
            <a:r>
              <a:rPr lang="en-US" altLang="ja-JP" sz="2800" smtClean="0"/>
              <a:t>:</a:t>
            </a:r>
          </a:p>
          <a:p>
            <a:r>
              <a:rPr lang="en-US" altLang="en-US" sz="2400" smtClean="0"/>
              <a:t>agree to establish connection (each knowing the other willing to establish connection)</a:t>
            </a:r>
          </a:p>
          <a:p>
            <a:r>
              <a:rPr lang="en-US" altLang="en-US" sz="2400" smtClean="0"/>
              <a:t>agree on connection parameters</a:t>
            </a:r>
          </a:p>
        </p:txBody>
      </p:sp>
      <p:sp>
        <p:nvSpPr>
          <p:cNvPr id="85001" name="Line 55"/>
          <p:cNvSpPr>
            <a:spLocks noChangeShapeType="1"/>
          </p:cNvSpPr>
          <p:nvPr/>
        </p:nvSpPr>
        <p:spPr bwMode="auto">
          <a:xfrm>
            <a:off x="1209675" y="343217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02" name="Text Box 6"/>
          <p:cNvSpPr txBox="1">
            <a:spLocks noChangeArrowheads="1"/>
          </p:cNvSpPr>
          <p:nvPr/>
        </p:nvSpPr>
        <p:spPr bwMode="auto">
          <a:xfrm>
            <a:off x="1223963" y="3544888"/>
            <a:ext cx="2335212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2301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state: ESTAB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variables: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 # client-to-server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server-to-client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rcvBuffer</a:t>
            </a:r>
            <a:r>
              <a:rPr lang="en-US" altLang="en-US" sz="1400">
                <a:latin typeface="Tahoma" panose="020B0604030504040204" pitchFamily="34" charset="0"/>
              </a:rPr>
              <a:t> size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at server,client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 </a:t>
            </a:r>
          </a:p>
        </p:txBody>
      </p:sp>
      <p:grpSp>
        <p:nvGrpSpPr>
          <p:cNvPr id="85003" name="Group 46"/>
          <p:cNvGrpSpPr>
            <a:grpSpLocks/>
          </p:cNvGrpSpPr>
          <p:nvPr/>
        </p:nvGrpSpPr>
        <p:grpSpPr bwMode="auto">
          <a:xfrm>
            <a:off x="2157413" y="3346450"/>
            <a:ext cx="438150" cy="206375"/>
            <a:chOff x="344" y="1846"/>
            <a:chExt cx="336" cy="130"/>
          </a:xfrm>
        </p:grpSpPr>
        <p:sp>
          <p:nvSpPr>
            <p:cNvPr id="85065" name="Rectangle 47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6" name="Rectangle 48"/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7" name="Rectangle 49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8" name="Rectangle 50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5004" name="Text Box 54"/>
          <p:cNvSpPr txBox="1">
            <a:spLocks noChangeArrowheads="1"/>
          </p:cNvSpPr>
          <p:nvPr/>
        </p:nvSpPr>
        <p:spPr bwMode="auto">
          <a:xfrm>
            <a:off x="1154113" y="3048000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85005" name="Line 56"/>
          <p:cNvSpPr>
            <a:spLocks noChangeShapeType="1"/>
          </p:cNvSpPr>
          <p:nvPr/>
        </p:nvSpPr>
        <p:spPr bwMode="auto">
          <a:xfrm>
            <a:off x="1216025" y="492760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06" name="Text Box 57"/>
          <p:cNvSpPr txBox="1">
            <a:spLocks noChangeArrowheads="1"/>
          </p:cNvSpPr>
          <p:nvPr/>
        </p:nvSpPr>
        <p:spPr bwMode="auto">
          <a:xfrm>
            <a:off x="1168400" y="4995863"/>
            <a:ext cx="908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85007" name="Rectangle 58"/>
          <p:cNvSpPr>
            <a:spLocks noChangeArrowheads="1"/>
          </p:cNvSpPr>
          <p:nvPr/>
        </p:nvSpPr>
        <p:spPr bwMode="auto">
          <a:xfrm>
            <a:off x="1181100" y="5349875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008" name="Line 59"/>
          <p:cNvSpPr>
            <a:spLocks noChangeShapeType="1"/>
          </p:cNvSpPr>
          <p:nvPr/>
        </p:nvSpPr>
        <p:spPr bwMode="auto">
          <a:xfrm>
            <a:off x="1209675" y="5338763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09" name="Line 60"/>
          <p:cNvSpPr>
            <a:spLocks noChangeShapeType="1"/>
          </p:cNvSpPr>
          <p:nvPr/>
        </p:nvSpPr>
        <p:spPr bwMode="auto">
          <a:xfrm>
            <a:off x="3473450" y="5310188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10" name="Freeform 8"/>
          <p:cNvSpPr>
            <a:spLocks/>
          </p:cNvSpPr>
          <p:nvPr/>
        </p:nvSpPr>
        <p:spPr bwMode="auto">
          <a:xfrm flipH="1">
            <a:off x="736600" y="2994025"/>
            <a:ext cx="468313" cy="249078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11" name="Rectangle 63"/>
          <p:cNvSpPr>
            <a:spLocks noChangeArrowheads="1"/>
          </p:cNvSpPr>
          <p:nvPr/>
        </p:nvSpPr>
        <p:spPr bwMode="auto">
          <a:xfrm>
            <a:off x="5551488" y="2943225"/>
            <a:ext cx="2279650" cy="2414588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012" name="Rectangle 64"/>
          <p:cNvSpPr>
            <a:spLocks noChangeArrowheads="1"/>
          </p:cNvSpPr>
          <p:nvPr/>
        </p:nvSpPr>
        <p:spPr bwMode="auto">
          <a:xfrm>
            <a:off x="5511800" y="2997200"/>
            <a:ext cx="2270125" cy="24717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013" name="Line 65"/>
          <p:cNvSpPr>
            <a:spLocks noChangeShapeType="1"/>
          </p:cNvSpPr>
          <p:nvPr/>
        </p:nvSpPr>
        <p:spPr bwMode="auto">
          <a:xfrm>
            <a:off x="5511800" y="3438525"/>
            <a:ext cx="22701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14" name="Text Box 66"/>
          <p:cNvSpPr txBox="1">
            <a:spLocks noChangeArrowheads="1"/>
          </p:cNvSpPr>
          <p:nvPr/>
        </p:nvSpPr>
        <p:spPr bwMode="auto">
          <a:xfrm>
            <a:off x="5526088" y="3551238"/>
            <a:ext cx="2335212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230188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state: ESTAB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connection Variables: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 # client-to-server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server-to-client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b="1">
                <a:latin typeface="Courier New" panose="02070309020205020404" pitchFamily="49" charset="0"/>
              </a:rPr>
              <a:t>rcvBuffer</a:t>
            </a:r>
            <a:r>
              <a:rPr lang="en-US" altLang="en-US" sz="1400">
                <a:latin typeface="Tahoma" panose="020B0604030504040204" pitchFamily="34" charset="0"/>
              </a:rPr>
              <a:t> size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at server,client 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           </a:t>
            </a:r>
          </a:p>
        </p:txBody>
      </p:sp>
      <p:grpSp>
        <p:nvGrpSpPr>
          <p:cNvPr id="85015" name="Group 67"/>
          <p:cNvGrpSpPr>
            <a:grpSpLocks/>
          </p:cNvGrpSpPr>
          <p:nvPr/>
        </p:nvGrpSpPr>
        <p:grpSpPr bwMode="auto">
          <a:xfrm>
            <a:off x="6459538" y="3352800"/>
            <a:ext cx="438150" cy="206375"/>
            <a:chOff x="344" y="1846"/>
            <a:chExt cx="336" cy="130"/>
          </a:xfrm>
        </p:grpSpPr>
        <p:sp>
          <p:nvSpPr>
            <p:cNvPr id="85061" name="Rectangle 68"/>
            <p:cNvSpPr>
              <a:spLocks noChangeArrowheads="1"/>
            </p:cNvSpPr>
            <p:nvPr/>
          </p:nvSpPr>
          <p:spPr bwMode="auto">
            <a:xfrm>
              <a:off x="344" y="1846"/>
              <a:ext cx="336" cy="130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2" name="Rectangle 69"/>
            <p:cNvSpPr>
              <a:spLocks noChangeArrowheads="1"/>
            </p:cNvSpPr>
            <p:nvPr/>
          </p:nvSpPr>
          <p:spPr bwMode="auto">
            <a:xfrm>
              <a:off x="454" y="1863"/>
              <a:ext cx="112" cy="99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3" name="Rectangle 70"/>
            <p:cNvSpPr>
              <a:spLocks noChangeArrowheads="1"/>
            </p:cNvSpPr>
            <p:nvPr/>
          </p:nvSpPr>
          <p:spPr bwMode="auto">
            <a:xfrm>
              <a:off x="578" y="1921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64" name="Rectangle 71"/>
            <p:cNvSpPr>
              <a:spLocks noChangeArrowheads="1"/>
            </p:cNvSpPr>
            <p:nvPr/>
          </p:nvSpPr>
          <p:spPr bwMode="auto">
            <a:xfrm>
              <a:off x="407" y="1922"/>
              <a:ext cx="29" cy="35"/>
            </a:xfrm>
            <a:prstGeom prst="rect">
              <a:avLst/>
            </a:prstGeom>
            <a:solidFill>
              <a:srgbClr val="CC9900"/>
            </a:solidFill>
            <a:ln w="9525">
              <a:solidFill>
                <a:srgbClr val="CC99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5016" name="Text Box 72"/>
          <p:cNvSpPr txBox="1">
            <a:spLocks noChangeArrowheads="1"/>
          </p:cNvSpPr>
          <p:nvPr/>
        </p:nvSpPr>
        <p:spPr bwMode="auto">
          <a:xfrm>
            <a:off x="5456238" y="3054350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application</a:t>
            </a:r>
          </a:p>
        </p:txBody>
      </p:sp>
      <p:sp>
        <p:nvSpPr>
          <p:cNvPr id="85017" name="Line 73"/>
          <p:cNvSpPr>
            <a:spLocks noChangeShapeType="1"/>
          </p:cNvSpPr>
          <p:nvPr/>
        </p:nvSpPr>
        <p:spPr bwMode="auto">
          <a:xfrm>
            <a:off x="5518150" y="4933950"/>
            <a:ext cx="22685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18" name="Text Box 74"/>
          <p:cNvSpPr txBox="1">
            <a:spLocks noChangeArrowheads="1"/>
          </p:cNvSpPr>
          <p:nvPr/>
        </p:nvSpPr>
        <p:spPr bwMode="auto">
          <a:xfrm>
            <a:off x="5470525" y="5002213"/>
            <a:ext cx="9080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network</a:t>
            </a:r>
          </a:p>
        </p:txBody>
      </p:sp>
      <p:sp>
        <p:nvSpPr>
          <p:cNvPr id="85019" name="Rectangle 75"/>
          <p:cNvSpPr>
            <a:spLocks noChangeArrowheads="1"/>
          </p:cNvSpPr>
          <p:nvPr/>
        </p:nvSpPr>
        <p:spPr bwMode="auto">
          <a:xfrm>
            <a:off x="5483225" y="5356225"/>
            <a:ext cx="2335213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5020" name="Line 76"/>
          <p:cNvSpPr>
            <a:spLocks noChangeShapeType="1"/>
          </p:cNvSpPr>
          <p:nvPr/>
        </p:nvSpPr>
        <p:spPr bwMode="auto">
          <a:xfrm>
            <a:off x="5511800" y="5345113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21" name="Line 77"/>
          <p:cNvSpPr>
            <a:spLocks noChangeShapeType="1"/>
          </p:cNvSpPr>
          <p:nvPr/>
        </p:nvSpPr>
        <p:spPr bwMode="auto">
          <a:xfrm>
            <a:off x="7775575" y="5316538"/>
            <a:ext cx="0" cy="23653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5022" name="Freeform 78"/>
          <p:cNvSpPr>
            <a:spLocks/>
          </p:cNvSpPr>
          <p:nvPr/>
        </p:nvSpPr>
        <p:spPr bwMode="auto">
          <a:xfrm>
            <a:off x="7793038" y="2933700"/>
            <a:ext cx="468312" cy="2490788"/>
          </a:xfrm>
          <a:custGeom>
            <a:avLst/>
            <a:gdLst>
              <a:gd name="T0" fmla="*/ 2147483646 w 366"/>
              <a:gd name="T1" fmla="*/ 2147483646 h 1284"/>
              <a:gd name="T2" fmla="*/ 2147483646 w 366"/>
              <a:gd name="T3" fmla="*/ 0 h 1284"/>
              <a:gd name="T4" fmla="*/ 0 w 366"/>
              <a:gd name="T5" fmla="*/ 2147483646 h 1284"/>
              <a:gd name="T6" fmla="*/ 2147483646 w 366"/>
              <a:gd name="T7" fmla="*/ 2147483646 h 1284"/>
              <a:gd name="T8" fmla="*/ 2147483646 w 366"/>
              <a:gd name="T9" fmla="*/ 2147483646 h 12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66" h="1284">
                <a:moveTo>
                  <a:pt x="366" y="1278"/>
                </a:moveTo>
                <a:lnTo>
                  <a:pt x="12" y="0"/>
                </a:lnTo>
                <a:lnTo>
                  <a:pt x="0" y="1224"/>
                </a:lnTo>
                <a:lnTo>
                  <a:pt x="186" y="1284"/>
                </a:lnTo>
                <a:lnTo>
                  <a:pt x="366" y="1278"/>
                </a:lnTo>
                <a:close/>
              </a:path>
            </a:pathLst>
          </a:cu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DDDDD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5023" name="Text Box 83"/>
          <p:cNvSpPr txBox="1">
            <a:spLocks noChangeArrowheads="1"/>
          </p:cNvSpPr>
          <p:nvPr/>
        </p:nvSpPr>
        <p:spPr bwMode="auto">
          <a:xfrm>
            <a:off x="1087438" y="5815013"/>
            <a:ext cx="289401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clientSocket =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  newSocket("hostname","port number");</a:t>
            </a:r>
          </a:p>
        </p:txBody>
      </p:sp>
      <p:sp>
        <p:nvSpPr>
          <p:cNvPr id="85024" name="Text Box 85"/>
          <p:cNvSpPr txBox="1">
            <a:spLocks noChangeArrowheads="1"/>
          </p:cNvSpPr>
          <p:nvPr/>
        </p:nvSpPr>
        <p:spPr bwMode="auto">
          <a:xfrm>
            <a:off x="5387975" y="5829300"/>
            <a:ext cx="2894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connectionSocket = welcomeSocket.accept();</a:t>
            </a:r>
          </a:p>
        </p:txBody>
      </p:sp>
      <p:grpSp>
        <p:nvGrpSpPr>
          <p:cNvPr id="85025" name="Group 89"/>
          <p:cNvGrpSpPr>
            <a:grpSpLocks/>
          </p:cNvGrpSpPr>
          <p:nvPr/>
        </p:nvGrpSpPr>
        <p:grpSpPr bwMode="auto">
          <a:xfrm>
            <a:off x="260350" y="5026025"/>
            <a:ext cx="698500" cy="612775"/>
            <a:chOff x="-44" y="1473"/>
            <a:chExt cx="981" cy="1105"/>
          </a:xfrm>
        </p:grpSpPr>
        <p:pic>
          <p:nvPicPr>
            <p:cNvPr id="85059" name="Picture 9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5060" name="Freeform 9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5026" name="Group 92"/>
          <p:cNvGrpSpPr>
            <a:grpSpLocks/>
          </p:cNvGrpSpPr>
          <p:nvPr/>
        </p:nvGrpSpPr>
        <p:grpSpPr bwMode="auto">
          <a:xfrm>
            <a:off x="8075613" y="4924425"/>
            <a:ext cx="415925" cy="627063"/>
            <a:chOff x="4140" y="429"/>
            <a:chExt cx="1425" cy="2396"/>
          </a:xfrm>
        </p:grpSpPr>
        <p:sp>
          <p:nvSpPr>
            <p:cNvPr id="85027" name="Freeform 93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28" name="Rectangle 94"/>
            <p:cNvSpPr>
              <a:spLocks noChangeArrowheads="1"/>
            </p:cNvSpPr>
            <p:nvPr/>
          </p:nvSpPr>
          <p:spPr bwMode="auto">
            <a:xfrm>
              <a:off x="4205" y="429"/>
              <a:ext cx="1050" cy="2287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29" name="Freeform 95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0" name="Freeform 96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31" name="Rectangle 97"/>
            <p:cNvSpPr>
              <a:spLocks noChangeArrowheads="1"/>
            </p:cNvSpPr>
            <p:nvPr/>
          </p:nvSpPr>
          <p:spPr bwMode="auto">
            <a:xfrm>
              <a:off x="4211" y="696"/>
              <a:ext cx="598" cy="4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5032" name="Group 98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5057" name="AutoShape 99"/>
              <p:cNvSpPr>
                <a:spLocks noChangeArrowheads="1"/>
              </p:cNvSpPr>
              <p:nvPr/>
            </p:nvSpPr>
            <p:spPr bwMode="auto">
              <a:xfrm>
                <a:off x="614" y="2566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5058" name="AutoShape 100"/>
              <p:cNvSpPr>
                <a:spLocks noChangeArrowheads="1"/>
              </p:cNvSpPr>
              <p:nvPr/>
            </p:nvSpPr>
            <p:spPr bwMode="auto">
              <a:xfrm>
                <a:off x="628" y="2583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5033" name="Rectangle 101"/>
            <p:cNvSpPr>
              <a:spLocks noChangeArrowheads="1"/>
            </p:cNvSpPr>
            <p:nvPr/>
          </p:nvSpPr>
          <p:spPr bwMode="auto">
            <a:xfrm>
              <a:off x="4222" y="101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5034" name="Group 102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5055" name="AutoShape 103"/>
              <p:cNvSpPr>
                <a:spLocks noChangeArrowheads="1"/>
              </p:cNvSpPr>
              <p:nvPr/>
            </p:nvSpPr>
            <p:spPr bwMode="auto">
              <a:xfrm>
                <a:off x="617" y="2567"/>
                <a:ext cx="719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5056" name="AutoShape 104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79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5035" name="Rectangle 105"/>
            <p:cNvSpPr>
              <a:spLocks noChangeArrowheads="1"/>
            </p:cNvSpPr>
            <p:nvPr/>
          </p:nvSpPr>
          <p:spPr bwMode="auto">
            <a:xfrm>
              <a:off x="4216" y="1357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36" name="Rectangle 106"/>
            <p:cNvSpPr>
              <a:spLocks noChangeArrowheads="1"/>
            </p:cNvSpPr>
            <p:nvPr/>
          </p:nvSpPr>
          <p:spPr bwMode="auto">
            <a:xfrm>
              <a:off x="4227" y="1654"/>
              <a:ext cx="598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5037" name="Group 107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5053" name="AutoShape 108"/>
              <p:cNvSpPr>
                <a:spLocks noChangeArrowheads="1"/>
              </p:cNvSpPr>
              <p:nvPr/>
            </p:nvSpPr>
            <p:spPr bwMode="auto">
              <a:xfrm>
                <a:off x="611" y="2576"/>
                <a:ext cx="725" cy="12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5054" name="AutoShape 109"/>
              <p:cNvSpPr>
                <a:spLocks noChangeArrowheads="1"/>
              </p:cNvSpPr>
              <p:nvPr/>
            </p:nvSpPr>
            <p:spPr bwMode="auto">
              <a:xfrm>
                <a:off x="625" y="2588"/>
                <a:ext cx="691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5038" name="Freeform 110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5039" name="Group 111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5051" name="AutoShape 112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5052" name="AutoShape 113"/>
              <p:cNvSpPr>
                <a:spLocks noChangeArrowheads="1"/>
              </p:cNvSpPr>
              <p:nvPr/>
            </p:nvSpPr>
            <p:spPr bwMode="auto">
              <a:xfrm>
                <a:off x="627" y="2586"/>
                <a:ext cx="691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5040" name="Rectangle 114"/>
            <p:cNvSpPr>
              <a:spLocks noChangeArrowheads="1"/>
            </p:cNvSpPr>
            <p:nvPr/>
          </p:nvSpPr>
          <p:spPr bwMode="auto">
            <a:xfrm>
              <a:off x="5250" y="429"/>
              <a:ext cx="71" cy="2287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41" name="Freeform 115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42" name="Freeform 116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43" name="Oval 117"/>
            <p:cNvSpPr>
              <a:spLocks noChangeArrowheads="1"/>
            </p:cNvSpPr>
            <p:nvPr/>
          </p:nvSpPr>
          <p:spPr bwMode="auto">
            <a:xfrm>
              <a:off x="5516" y="2613"/>
              <a:ext cx="49" cy="97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44" name="Freeform 118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5045" name="AutoShape 119"/>
            <p:cNvSpPr>
              <a:spLocks noChangeArrowheads="1"/>
            </p:cNvSpPr>
            <p:nvPr/>
          </p:nvSpPr>
          <p:spPr bwMode="auto">
            <a:xfrm>
              <a:off x="4140" y="2679"/>
              <a:ext cx="1197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46" name="AutoShape 120"/>
            <p:cNvSpPr>
              <a:spLocks noChangeArrowheads="1"/>
            </p:cNvSpPr>
            <p:nvPr/>
          </p:nvSpPr>
          <p:spPr bwMode="auto">
            <a:xfrm>
              <a:off x="4205" y="2710"/>
              <a:ext cx="1071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47" name="Oval 121"/>
            <p:cNvSpPr>
              <a:spLocks noChangeArrowheads="1"/>
            </p:cNvSpPr>
            <p:nvPr/>
          </p:nvSpPr>
          <p:spPr bwMode="auto">
            <a:xfrm>
              <a:off x="4309" y="2382"/>
              <a:ext cx="158" cy="146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48" name="Oval 122"/>
            <p:cNvSpPr>
              <a:spLocks noChangeArrowheads="1"/>
            </p:cNvSpPr>
            <p:nvPr/>
          </p:nvSpPr>
          <p:spPr bwMode="auto">
            <a:xfrm>
              <a:off x="4488" y="2382"/>
              <a:ext cx="158" cy="146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049" name="Oval 123"/>
            <p:cNvSpPr>
              <a:spLocks noChangeArrowheads="1"/>
            </p:cNvSpPr>
            <p:nvPr/>
          </p:nvSpPr>
          <p:spPr bwMode="auto">
            <a:xfrm>
              <a:off x="4662" y="2382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5050" name="Rectangle 124"/>
            <p:cNvSpPr>
              <a:spLocks noChangeArrowheads="1"/>
            </p:cNvSpPr>
            <p:nvPr/>
          </p:nvSpPr>
          <p:spPr bwMode="auto">
            <a:xfrm>
              <a:off x="5065" y="1836"/>
              <a:ext cx="82" cy="758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60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FCB5E65-7899-439B-88B1-10CB85ADB8F2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6020" name="Rectangle 63"/>
          <p:cNvSpPr>
            <a:spLocks noGrp="1" noChangeArrowheads="1"/>
          </p:cNvSpPr>
          <p:nvPr>
            <p:ph type="body" sz="half" idx="1"/>
          </p:nvPr>
        </p:nvSpPr>
        <p:spPr>
          <a:xfrm>
            <a:off x="4508500" y="1674813"/>
            <a:ext cx="4014788" cy="25034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u="sng" smtClean="0">
                <a:solidFill>
                  <a:srgbClr val="CC0000"/>
                </a:solidFill>
              </a:rPr>
              <a:t>Q:</a:t>
            </a:r>
            <a:r>
              <a:rPr lang="en-US" altLang="en-US" smtClean="0"/>
              <a:t> will 2-way handshake always work in network?</a:t>
            </a:r>
          </a:p>
          <a:p>
            <a:r>
              <a:rPr lang="en-US" altLang="en-US" sz="2400" smtClean="0"/>
              <a:t>variable delays</a:t>
            </a:r>
          </a:p>
          <a:p>
            <a:r>
              <a:rPr lang="en-US" altLang="en-US" sz="2400" smtClean="0"/>
              <a:t>retransmitted messages (e.g. req_conn(x)) due to message loss</a:t>
            </a:r>
          </a:p>
          <a:p>
            <a:r>
              <a:rPr lang="en-US" altLang="en-US" sz="2400" smtClean="0"/>
              <a:t>message reordering</a:t>
            </a:r>
          </a:p>
          <a:p>
            <a:r>
              <a:rPr lang="en-US" altLang="en-US" sz="2400" smtClean="0"/>
              <a:t>can</a:t>
            </a:r>
            <a:r>
              <a:rPr lang="ja-JP" altLang="en-US" sz="2400" smtClean="0"/>
              <a:t>’</a:t>
            </a:r>
            <a:r>
              <a:rPr lang="en-US" altLang="ja-JP" sz="2400" smtClean="0"/>
              <a:t>t </a:t>
            </a:r>
            <a:r>
              <a:rPr lang="ja-JP" altLang="en-US" sz="2400" smtClean="0"/>
              <a:t>“</a:t>
            </a:r>
            <a:r>
              <a:rPr lang="en-US" altLang="ja-JP" sz="2400" smtClean="0"/>
              <a:t>see</a:t>
            </a:r>
            <a:r>
              <a:rPr lang="ja-JP" altLang="en-US" sz="2400" smtClean="0"/>
              <a:t>”</a:t>
            </a:r>
            <a:r>
              <a:rPr lang="en-US" altLang="ja-JP" sz="2400" smtClean="0"/>
              <a:t> other side</a:t>
            </a:r>
            <a:endParaRPr lang="en-US" altLang="en-US" sz="2400" smtClean="0"/>
          </a:p>
        </p:txBody>
      </p:sp>
      <p:pic>
        <p:nvPicPr>
          <p:cNvPr id="86021" name="Picture 62" descr="Al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1113" y="1957388"/>
            <a:ext cx="508000" cy="62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2" name="Picture 63" descr="Bo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350" y="1992313"/>
            <a:ext cx="622300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23" name="Text Box 49"/>
          <p:cNvSpPr txBox="1">
            <a:spLocks noChangeArrowheads="1"/>
          </p:cNvSpPr>
          <p:nvPr/>
        </p:nvSpPr>
        <p:spPr bwMode="auto">
          <a:xfrm>
            <a:off x="541338" y="1335088"/>
            <a:ext cx="26527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2-way handshake:</a:t>
            </a:r>
          </a:p>
        </p:txBody>
      </p:sp>
      <p:sp>
        <p:nvSpPr>
          <p:cNvPr id="86024" name="Line 50"/>
          <p:cNvSpPr>
            <a:spLocks noChangeShapeType="1"/>
          </p:cNvSpPr>
          <p:nvPr/>
        </p:nvSpPr>
        <p:spPr bwMode="auto">
          <a:xfrm>
            <a:off x="1590675" y="2689225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25" name="Line 51"/>
          <p:cNvSpPr>
            <a:spLocks noChangeShapeType="1"/>
          </p:cNvSpPr>
          <p:nvPr/>
        </p:nvSpPr>
        <p:spPr bwMode="auto">
          <a:xfrm>
            <a:off x="1546225" y="2606675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26" name="Line 53"/>
          <p:cNvSpPr>
            <a:spLocks noChangeShapeType="1"/>
          </p:cNvSpPr>
          <p:nvPr/>
        </p:nvSpPr>
        <p:spPr bwMode="auto">
          <a:xfrm>
            <a:off x="3076575" y="2633663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27" name="Line 54"/>
          <p:cNvSpPr>
            <a:spLocks noChangeShapeType="1"/>
          </p:cNvSpPr>
          <p:nvPr/>
        </p:nvSpPr>
        <p:spPr bwMode="auto">
          <a:xfrm flipH="1">
            <a:off x="1543050" y="3086100"/>
            <a:ext cx="1479550" cy="3159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28" name="Rectangle 56"/>
          <p:cNvSpPr>
            <a:spLocks noChangeArrowheads="1"/>
          </p:cNvSpPr>
          <p:nvPr/>
        </p:nvSpPr>
        <p:spPr bwMode="auto">
          <a:xfrm>
            <a:off x="1828800" y="2674938"/>
            <a:ext cx="89058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29" name="Text Box 55"/>
          <p:cNvSpPr txBox="1">
            <a:spLocks noChangeArrowheads="1"/>
          </p:cNvSpPr>
          <p:nvPr/>
        </p:nvSpPr>
        <p:spPr bwMode="auto">
          <a:xfrm>
            <a:off x="1795463" y="2652713"/>
            <a:ext cx="979487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Let</a:t>
            </a:r>
            <a:r>
              <a:rPr lang="ja-JP" altLang="en-US" sz="1600">
                <a:latin typeface="Tahoma" panose="020B0604030504040204" pitchFamily="34" charset="0"/>
              </a:rPr>
              <a:t>’</a:t>
            </a:r>
            <a:r>
              <a:rPr lang="en-US" altLang="ja-JP" sz="1600">
                <a:latin typeface="Tahoma" panose="020B0604030504040204" pitchFamily="34" charset="0"/>
              </a:rPr>
              <a:t>s talk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86030" name="Rectangle 57"/>
          <p:cNvSpPr>
            <a:spLocks noChangeArrowheads="1"/>
          </p:cNvSpPr>
          <p:nvPr/>
        </p:nvSpPr>
        <p:spPr bwMode="auto">
          <a:xfrm>
            <a:off x="2085975" y="3098800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31" name="Text Box 58"/>
          <p:cNvSpPr txBox="1">
            <a:spLocks noChangeArrowheads="1"/>
          </p:cNvSpPr>
          <p:nvPr/>
        </p:nvSpPr>
        <p:spPr bwMode="auto">
          <a:xfrm>
            <a:off x="2070100" y="3076575"/>
            <a:ext cx="447675" cy="3365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OK</a:t>
            </a:r>
          </a:p>
        </p:txBody>
      </p:sp>
      <p:sp>
        <p:nvSpPr>
          <p:cNvPr id="86032" name="Text Box 60"/>
          <p:cNvSpPr txBox="1">
            <a:spLocks noChangeArrowheads="1"/>
          </p:cNvSpPr>
          <p:nvPr/>
        </p:nvSpPr>
        <p:spPr bwMode="auto">
          <a:xfrm>
            <a:off x="3081338" y="2909888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86033" name="Text Box 61"/>
          <p:cNvSpPr txBox="1">
            <a:spLocks noChangeArrowheads="1"/>
          </p:cNvSpPr>
          <p:nvPr/>
        </p:nvSpPr>
        <p:spPr bwMode="auto">
          <a:xfrm>
            <a:off x="688975" y="3243263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86034" name="Oval 66"/>
          <p:cNvSpPr>
            <a:spLocks noChangeArrowheads="1"/>
          </p:cNvSpPr>
          <p:nvPr/>
        </p:nvSpPr>
        <p:spPr bwMode="auto">
          <a:xfrm>
            <a:off x="1500188" y="3360738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</a:endParaRPr>
          </a:p>
        </p:txBody>
      </p:sp>
      <p:sp>
        <p:nvSpPr>
          <p:cNvPr id="86035" name="Oval 67"/>
          <p:cNvSpPr>
            <a:spLocks noChangeArrowheads="1"/>
          </p:cNvSpPr>
          <p:nvPr/>
        </p:nvSpPr>
        <p:spPr bwMode="auto">
          <a:xfrm>
            <a:off x="3028950" y="3017838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</a:endParaRPr>
          </a:p>
        </p:txBody>
      </p:sp>
      <p:sp>
        <p:nvSpPr>
          <p:cNvPr id="86036" name="Text Box 72"/>
          <p:cNvSpPr txBox="1">
            <a:spLocks noChangeArrowheads="1"/>
          </p:cNvSpPr>
          <p:nvPr/>
        </p:nvSpPr>
        <p:spPr bwMode="auto">
          <a:xfrm>
            <a:off x="512763" y="4645025"/>
            <a:ext cx="97313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choose x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86037" name="Line 73"/>
          <p:cNvSpPr>
            <a:spLocks noChangeShapeType="1"/>
          </p:cNvSpPr>
          <p:nvPr/>
        </p:nvSpPr>
        <p:spPr bwMode="auto">
          <a:xfrm>
            <a:off x="1619250" y="4818063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38" name="Line 74"/>
          <p:cNvSpPr>
            <a:spLocks noChangeShapeType="1"/>
          </p:cNvSpPr>
          <p:nvPr/>
        </p:nvSpPr>
        <p:spPr bwMode="auto">
          <a:xfrm>
            <a:off x="1574800" y="4735513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39" name="Line 75"/>
          <p:cNvSpPr>
            <a:spLocks noChangeShapeType="1"/>
          </p:cNvSpPr>
          <p:nvPr/>
        </p:nvSpPr>
        <p:spPr bwMode="auto">
          <a:xfrm>
            <a:off x="3105150" y="4762500"/>
            <a:ext cx="0" cy="1095375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40" name="Line 76"/>
          <p:cNvSpPr>
            <a:spLocks noChangeShapeType="1"/>
          </p:cNvSpPr>
          <p:nvPr/>
        </p:nvSpPr>
        <p:spPr bwMode="auto">
          <a:xfrm flipH="1">
            <a:off x="1571625" y="5214938"/>
            <a:ext cx="1479550" cy="3159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6041" name="Rectangle 77"/>
          <p:cNvSpPr>
            <a:spLocks noChangeArrowheads="1"/>
          </p:cNvSpPr>
          <p:nvPr/>
        </p:nvSpPr>
        <p:spPr bwMode="auto">
          <a:xfrm>
            <a:off x="1936750" y="4803775"/>
            <a:ext cx="777875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42" name="Text Box 78"/>
          <p:cNvSpPr txBox="1">
            <a:spLocks noChangeArrowheads="1"/>
          </p:cNvSpPr>
          <p:nvPr/>
        </p:nvSpPr>
        <p:spPr bwMode="auto">
          <a:xfrm>
            <a:off x="1706563" y="4770438"/>
            <a:ext cx="1273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req_conn(x)</a:t>
            </a:r>
          </a:p>
        </p:txBody>
      </p:sp>
      <p:sp>
        <p:nvSpPr>
          <p:cNvPr id="86043" name="Rectangle 79"/>
          <p:cNvSpPr>
            <a:spLocks noChangeArrowheads="1"/>
          </p:cNvSpPr>
          <p:nvPr/>
        </p:nvSpPr>
        <p:spPr bwMode="auto">
          <a:xfrm>
            <a:off x="2114550" y="5227638"/>
            <a:ext cx="439738" cy="3270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44" name="Text Box 81"/>
          <p:cNvSpPr txBox="1">
            <a:spLocks noChangeArrowheads="1"/>
          </p:cNvSpPr>
          <p:nvPr/>
        </p:nvSpPr>
        <p:spPr bwMode="auto">
          <a:xfrm>
            <a:off x="3109913" y="5038725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86045" name="Text Box 82"/>
          <p:cNvSpPr txBox="1">
            <a:spLocks noChangeArrowheads="1"/>
          </p:cNvSpPr>
          <p:nvPr/>
        </p:nvSpPr>
        <p:spPr bwMode="auto">
          <a:xfrm>
            <a:off x="717550" y="5372100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86046" name="Oval 83"/>
          <p:cNvSpPr>
            <a:spLocks noChangeArrowheads="1"/>
          </p:cNvSpPr>
          <p:nvPr/>
        </p:nvSpPr>
        <p:spPr bwMode="auto">
          <a:xfrm>
            <a:off x="1528763" y="5489575"/>
            <a:ext cx="90487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</a:endParaRPr>
          </a:p>
        </p:txBody>
      </p:sp>
      <p:sp>
        <p:nvSpPr>
          <p:cNvPr id="86047" name="Oval 84"/>
          <p:cNvSpPr>
            <a:spLocks noChangeArrowheads="1"/>
          </p:cNvSpPr>
          <p:nvPr/>
        </p:nvSpPr>
        <p:spPr bwMode="auto">
          <a:xfrm>
            <a:off x="3057525" y="5146675"/>
            <a:ext cx="90488" cy="88900"/>
          </a:xfrm>
          <a:prstGeom prst="ellipse">
            <a:avLst/>
          </a:prstGeom>
          <a:solidFill>
            <a:srgbClr val="CC0000"/>
          </a:solidFill>
          <a:ln w="952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>
              <a:solidFill>
                <a:srgbClr val="CC0000"/>
              </a:solidFill>
            </a:endParaRPr>
          </a:p>
        </p:txBody>
      </p:sp>
      <p:sp>
        <p:nvSpPr>
          <p:cNvPr id="86048" name="Rectangle 86"/>
          <p:cNvSpPr>
            <a:spLocks noChangeArrowheads="1"/>
          </p:cNvSpPr>
          <p:nvPr/>
        </p:nvSpPr>
        <p:spPr bwMode="auto">
          <a:xfrm>
            <a:off x="1816100" y="5233988"/>
            <a:ext cx="1071563" cy="26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6049" name="Text Box 85"/>
          <p:cNvSpPr txBox="1">
            <a:spLocks noChangeArrowheads="1"/>
          </p:cNvSpPr>
          <p:nvPr/>
        </p:nvSpPr>
        <p:spPr bwMode="auto">
          <a:xfrm>
            <a:off x="1700213" y="5195888"/>
            <a:ext cx="12747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acc_conn(x)</a:t>
            </a:r>
          </a:p>
        </p:txBody>
      </p:sp>
      <p:pic>
        <p:nvPicPr>
          <p:cNvPr id="86050" name="Picture 90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7334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907" name="Rectangle 91"/>
          <p:cNvSpPr>
            <a:spLocks noGrp="1" noChangeArrowheads="1"/>
          </p:cNvSpPr>
          <p:nvPr>
            <p:ph type="title"/>
          </p:nvPr>
        </p:nvSpPr>
        <p:spPr>
          <a:xfrm>
            <a:off x="533400" y="133350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Agreeing to establish a connection</a:t>
            </a:r>
          </a:p>
        </p:txBody>
      </p:sp>
      <p:grpSp>
        <p:nvGrpSpPr>
          <p:cNvPr id="86052" name="Group 92"/>
          <p:cNvGrpSpPr>
            <a:grpSpLocks/>
          </p:cNvGrpSpPr>
          <p:nvPr/>
        </p:nvGrpSpPr>
        <p:grpSpPr bwMode="auto">
          <a:xfrm>
            <a:off x="1209675" y="4202113"/>
            <a:ext cx="574675" cy="520700"/>
            <a:chOff x="-44" y="1473"/>
            <a:chExt cx="981" cy="1105"/>
          </a:xfrm>
        </p:grpSpPr>
        <p:pic>
          <p:nvPicPr>
            <p:cNvPr id="86086" name="Picture 93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6087" name="Freeform 9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6053" name="Group 95"/>
          <p:cNvGrpSpPr>
            <a:grpSpLocks/>
          </p:cNvGrpSpPr>
          <p:nvPr/>
        </p:nvGrpSpPr>
        <p:grpSpPr bwMode="auto">
          <a:xfrm>
            <a:off x="2971800" y="4183063"/>
            <a:ext cx="336550" cy="512762"/>
            <a:chOff x="4140" y="429"/>
            <a:chExt cx="1425" cy="2396"/>
          </a:xfrm>
        </p:grpSpPr>
        <p:sp>
          <p:nvSpPr>
            <p:cNvPr id="86054" name="Freeform 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55" name="Rectangle 97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56" name="Freeform 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57" name="Freeform 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58" name="Rectangle 100"/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6059" name="Group 1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6084" name="AutoShape 102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6085" name="AutoShape 103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6060" name="Rectangle 104"/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6061" name="Group 1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6082" name="AutoShape 106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6083" name="AutoShape 107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6062" name="Rectangle 108"/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63" name="Rectangle 109"/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86064" name="Group 1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6080" name="AutoShape 111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6081" name="AutoShape 112"/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6065" name="Freeform 1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6066" name="Group 1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6078" name="AutoShape 115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6079" name="AutoShape 116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86067" name="Rectangle 117"/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68" name="Freeform 1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69" name="Freeform 1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0" name="Oval 120"/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71" name="Freeform 1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6072" name="AutoShape 122"/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73" name="AutoShape 123"/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74" name="Oval 124"/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75" name="Oval 125"/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6076" name="Oval 126"/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6077" name="Rectangle 127"/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704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8B25C38C-A767-4C4E-9F40-4C50AD84DCD3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7044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425" y="7334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1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133350"/>
            <a:ext cx="7772400" cy="849313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Agreeing to establish a connection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87046" name="Text Box 7"/>
          <p:cNvSpPr txBox="1">
            <a:spLocks noChangeArrowheads="1"/>
          </p:cNvSpPr>
          <p:nvPr/>
        </p:nvSpPr>
        <p:spPr bwMode="auto">
          <a:xfrm>
            <a:off x="595313" y="1076325"/>
            <a:ext cx="4929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2-way handshake failure scenarios:</a:t>
            </a:r>
          </a:p>
        </p:txBody>
      </p:sp>
      <p:sp>
        <p:nvSpPr>
          <p:cNvPr id="87047" name="Line 25"/>
          <p:cNvSpPr>
            <a:spLocks noChangeShapeType="1"/>
          </p:cNvSpPr>
          <p:nvPr/>
        </p:nvSpPr>
        <p:spPr bwMode="auto">
          <a:xfrm flipH="1">
            <a:off x="1793875" y="23018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7048" name="Line 39"/>
          <p:cNvSpPr>
            <a:spLocks noChangeShapeType="1"/>
          </p:cNvSpPr>
          <p:nvPr/>
        </p:nvSpPr>
        <p:spPr bwMode="auto">
          <a:xfrm flipH="1">
            <a:off x="3322638" y="2374900"/>
            <a:ext cx="1587" cy="3960813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3311" name="Group 95"/>
          <p:cNvGrpSpPr>
            <a:grpSpLocks/>
          </p:cNvGrpSpPr>
          <p:nvPr/>
        </p:nvGrpSpPr>
        <p:grpSpPr bwMode="auto">
          <a:xfrm>
            <a:off x="490538" y="2927350"/>
            <a:ext cx="3646487" cy="3549650"/>
            <a:chOff x="309" y="1844"/>
            <a:chExt cx="2297" cy="2236"/>
          </a:xfrm>
        </p:grpSpPr>
        <p:sp>
          <p:nvSpPr>
            <p:cNvPr id="87179" name="Text Box 42"/>
            <p:cNvSpPr txBox="1">
              <a:spLocks noChangeArrowheads="1"/>
            </p:cNvSpPr>
            <p:nvPr/>
          </p:nvSpPr>
          <p:spPr bwMode="auto">
            <a:xfrm>
              <a:off x="309" y="1844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87180" name="Freeform 43"/>
            <p:cNvSpPr>
              <a:spLocks/>
            </p:cNvSpPr>
            <p:nvPr/>
          </p:nvSpPr>
          <p:spPr bwMode="auto">
            <a:xfrm>
              <a:off x="1137" y="2027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81" name="Text Box 44"/>
            <p:cNvSpPr txBox="1">
              <a:spLocks noChangeArrowheads="1"/>
            </p:cNvSpPr>
            <p:nvPr/>
          </p:nvSpPr>
          <p:spPr bwMode="auto">
            <a:xfrm>
              <a:off x="2120" y="3517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182" name="Oval 45"/>
            <p:cNvSpPr>
              <a:spLocks noChangeArrowheads="1"/>
            </p:cNvSpPr>
            <p:nvPr/>
          </p:nvSpPr>
          <p:spPr bwMode="auto">
            <a:xfrm>
              <a:off x="2072" y="3597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87183" name="Group 46"/>
            <p:cNvGrpSpPr>
              <a:grpSpLocks/>
            </p:cNvGrpSpPr>
            <p:nvPr/>
          </p:nvGrpSpPr>
          <p:grpSpPr bwMode="auto">
            <a:xfrm>
              <a:off x="1198" y="2407"/>
              <a:ext cx="802" cy="212"/>
              <a:chOff x="1065" y="2085"/>
              <a:chExt cx="802" cy="212"/>
            </a:xfrm>
          </p:grpSpPr>
          <p:sp>
            <p:nvSpPr>
              <p:cNvPr id="87185" name="Rectangle 47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86" name="Text Box 48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req_conn(x)</a:t>
                </a:r>
              </a:p>
            </p:txBody>
          </p:sp>
        </p:grpSp>
        <p:sp>
          <p:nvSpPr>
            <p:cNvPr id="87184" name="Text Box 49"/>
            <p:cNvSpPr txBox="1">
              <a:spLocks noChangeArrowheads="1"/>
            </p:cNvSpPr>
            <p:nvPr/>
          </p:nvSpPr>
          <p:spPr bwMode="auto">
            <a:xfrm>
              <a:off x="980" y="3714"/>
              <a:ext cx="1336" cy="36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half open connection!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(no client!)</a:t>
              </a:r>
            </a:p>
          </p:txBody>
        </p:sp>
      </p:grpSp>
      <p:grpSp>
        <p:nvGrpSpPr>
          <p:cNvPr id="393309" name="Group 93"/>
          <p:cNvGrpSpPr>
            <a:grpSpLocks/>
          </p:cNvGrpSpPr>
          <p:nvPr/>
        </p:nvGrpSpPr>
        <p:grpSpPr bwMode="auto">
          <a:xfrm>
            <a:off x="622300" y="4456113"/>
            <a:ext cx="3830638" cy="715962"/>
            <a:chOff x="406" y="2807"/>
            <a:chExt cx="2413" cy="451"/>
          </a:xfrm>
        </p:grpSpPr>
        <p:sp>
          <p:nvSpPr>
            <p:cNvPr id="87175" name="Line 40"/>
            <p:cNvSpPr>
              <a:spLocks noChangeShapeType="1"/>
            </p:cNvSpPr>
            <p:nvPr/>
          </p:nvSpPr>
          <p:spPr bwMode="auto">
            <a:xfrm>
              <a:off x="1097" y="2964"/>
              <a:ext cx="1515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76" name="Text Box 83"/>
            <p:cNvSpPr txBox="1">
              <a:spLocks noChangeArrowheads="1"/>
            </p:cNvSpPr>
            <p:nvPr/>
          </p:nvSpPr>
          <p:spPr bwMode="auto">
            <a:xfrm>
              <a:off x="406" y="2937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client terminates</a:t>
              </a:r>
            </a:p>
          </p:txBody>
        </p:sp>
        <p:sp>
          <p:nvSpPr>
            <p:cNvPr id="87177" name="Text Box 84"/>
            <p:cNvSpPr txBox="1">
              <a:spLocks noChangeArrowheads="1"/>
            </p:cNvSpPr>
            <p:nvPr/>
          </p:nvSpPr>
          <p:spPr bwMode="auto">
            <a:xfrm>
              <a:off x="2081" y="2938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server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forgets x</a:t>
              </a:r>
            </a:p>
          </p:txBody>
        </p:sp>
        <p:sp>
          <p:nvSpPr>
            <p:cNvPr id="87178" name="Text Box 85"/>
            <p:cNvSpPr txBox="1">
              <a:spLocks noChangeArrowheads="1"/>
            </p:cNvSpPr>
            <p:nvPr/>
          </p:nvSpPr>
          <p:spPr bwMode="auto">
            <a:xfrm>
              <a:off x="1269" y="2807"/>
              <a:ext cx="706" cy="3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connection </a:t>
              </a:r>
            </a:p>
            <a:p>
              <a:pPr algn="ct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x completes</a:t>
              </a:r>
            </a:p>
          </p:txBody>
        </p:sp>
      </p:grpSp>
      <p:grpSp>
        <p:nvGrpSpPr>
          <p:cNvPr id="393315" name="Group 99"/>
          <p:cNvGrpSpPr>
            <a:grpSpLocks/>
          </p:cNvGrpSpPr>
          <p:nvPr/>
        </p:nvGrpSpPr>
        <p:grpSpPr bwMode="auto">
          <a:xfrm>
            <a:off x="4810125" y="2914650"/>
            <a:ext cx="4048125" cy="3417888"/>
            <a:chOff x="3030" y="1831"/>
            <a:chExt cx="2550" cy="2153"/>
          </a:xfrm>
        </p:grpSpPr>
        <p:sp>
          <p:nvSpPr>
            <p:cNvPr id="87164" name="Text Box 69"/>
            <p:cNvSpPr txBox="1">
              <a:spLocks noChangeArrowheads="1"/>
            </p:cNvSpPr>
            <p:nvPr/>
          </p:nvSpPr>
          <p:spPr bwMode="auto">
            <a:xfrm>
              <a:off x="3030" y="1831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87165" name="Freeform 70"/>
            <p:cNvSpPr>
              <a:spLocks/>
            </p:cNvSpPr>
            <p:nvPr/>
          </p:nvSpPr>
          <p:spPr bwMode="auto">
            <a:xfrm>
              <a:off x="3858" y="2021"/>
              <a:ext cx="962" cy="1612"/>
            </a:xfrm>
            <a:custGeom>
              <a:avLst/>
              <a:gdLst>
                <a:gd name="T0" fmla="*/ 0 w 962"/>
                <a:gd name="T1" fmla="*/ 0 h 1612"/>
                <a:gd name="T2" fmla="*/ 306 w 962"/>
                <a:gd name="T3" fmla="*/ 234 h 1612"/>
                <a:gd name="T4" fmla="*/ 467 w 962"/>
                <a:gd name="T5" fmla="*/ 1342 h 1612"/>
                <a:gd name="T6" fmla="*/ 962 w 962"/>
                <a:gd name="T7" fmla="*/ 1612 h 1612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62" h="1612">
                  <a:moveTo>
                    <a:pt x="0" y="0"/>
                  </a:moveTo>
                  <a:cubicBezTo>
                    <a:pt x="50" y="40"/>
                    <a:pt x="228" y="10"/>
                    <a:pt x="306" y="234"/>
                  </a:cubicBezTo>
                  <a:cubicBezTo>
                    <a:pt x="384" y="458"/>
                    <a:pt x="358" y="1112"/>
                    <a:pt x="467" y="1342"/>
                  </a:cubicBezTo>
                  <a:cubicBezTo>
                    <a:pt x="576" y="1572"/>
                    <a:pt x="779" y="1601"/>
                    <a:pt x="962" y="1612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66" name="Text Box 71"/>
            <p:cNvSpPr txBox="1">
              <a:spLocks noChangeArrowheads="1"/>
            </p:cNvSpPr>
            <p:nvPr/>
          </p:nvSpPr>
          <p:spPr bwMode="auto">
            <a:xfrm>
              <a:off x="4841" y="3504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167" name="Oval 72"/>
            <p:cNvSpPr>
              <a:spLocks noChangeArrowheads="1"/>
            </p:cNvSpPr>
            <p:nvPr/>
          </p:nvSpPr>
          <p:spPr bwMode="auto">
            <a:xfrm>
              <a:off x="4793" y="358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87168" name="Rectangle 74"/>
            <p:cNvSpPr>
              <a:spLocks noChangeArrowheads="1"/>
            </p:cNvSpPr>
            <p:nvPr/>
          </p:nvSpPr>
          <p:spPr bwMode="auto">
            <a:xfrm>
              <a:off x="3991" y="3178"/>
              <a:ext cx="675" cy="1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169" name="Text Box 75"/>
            <p:cNvSpPr txBox="1">
              <a:spLocks noChangeArrowheads="1"/>
            </p:cNvSpPr>
            <p:nvPr/>
          </p:nvSpPr>
          <p:spPr bwMode="auto">
            <a:xfrm>
              <a:off x="4059" y="3140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87170" name="Freeform 86"/>
            <p:cNvSpPr>
              <a:spLocks/>
            </p:cNvSpPr>
            <p:nvPr/>
          </p:nvSpPr>
          <p:spPr bwMode="auto">
            <a:xfrm>
              <a:off x="3847" y="2645"/>
              <a:ext cx="946" cy="1195"/>
            </a:xfrm>
            <a:custGeom>
              <a:avLst/>
              <a:gdLst>
                <a:gd name="T0" fmla="*/ 0 w 946"/>
                <a:gd name="T1" fmla="*/ 15 h 1195"/>
                <a:gd name="T2" fmla="*/ 199 w 946"/>
                <a:gd name="T3" fmla="*/ 164 h 1195"/>
                <a:gd name="T4" fmla="*/ 320 w 946"/>
                <a:gd name="T5" fmla="*/ 960 h 1195"/>
                <a:gd name="T6" fmla="*/ 946 w 946"/>
                <a:gd name="T7" fmla="*/ 1138 h 119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946" h="1195">
                  <a:moveTo>
                    <a:pt x="0" y="15"/>
                  </a:moveTo>
                  <a:cubicBezTo>
                    <a:pt x="32" y="40"/>
                    <a:pt x="114" y="0"/>
                    <a:pt x="199" y="164"/>
                  </a:cubicBezTo>
                  <a:cubicBezTo>
                    <a:pt x="284" y="328"/>
                    <a:pt x="195" y="798"/>
                    <a:pt x="320" y="960"/>
                  </a:cubicBezTo>
                  <a:cubicBezTo>
                    <a:pt x="477" y="1195"/>
                    <a:pt x="816" y="1101"/>
                    <a:pt x="946" y="1138"/>
                  </a:cubicBezTo>
                </a:path>
              </a:pathLst>
            </a:custGeom>
            <a:noFill/>
            <a:ln w="28575" cap="flat" cmpd="sng">
              <a:solidFill>
                <a:srgbClr val="000099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71" name="Rectangle 88"/>
            <p:cNvSpPr>
              <a:spLocks noChangeArrowheads="1"/>
            </p:cNvSpPr>
            <p:nvPr/>
          </p:nvSpPr>
          <p:spPr bwMode="auto">
            <a:xfrm>
              <a:off x="4068" y="3612"/>
              <a:ext cx="448" cy="1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172" name="Text Box 87"/>
            <p:cNvSpPr txBox="1">
              <a:spLocks noChangeArrowheads="1"/>
            </p:cNvSpPr>
            <p:nvPr/>
          </p:nvSpPr>
          <p:spPr bwMode="auto">
            <a:xfrm>
              <a:off x="3870" y="3584"/>
              <a:ext cx="6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sp>
          <p:nvSpPr>
            <p:cNvPr id="87173" name="Text Box 89"/>
            <p:cNvSpPr txBox="1">
              <a:spLocks noChangeArrowheads="1"/>
            </p:cNvSpPr>
            <p:nvPr/>
          </p:nvSpPr>
          <p:spPr bwMode="auto">
            <a:xfrm>
              <a:off x="3062" y="2494"/>
              <a:ext cx="802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retransmit</a:t>
              </a:r>
            </a:p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87174" name="Text Box 90"/>
            <p:cNvSpPr txBox="1">
              <a:spLocks noChangeArrowheads="1"/>
            </p:cNvSpPr>
            <p:nvPr/>
          </p:nvSpPr>
          <p:spPr bwMode="auto">
            <a:xfrm>
              <a:off x="4842" y="3664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accept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</p:grpSp>
      <p:grpSp>
        <p:nvGrpSpPr>
          <p:cNvPr id="87052" name="Group 102"/>
          <p:cNvGrpSpPr>
            <a:grpSpLocks/>
          </p:cNvGrpSpPr>
          <p:nvPr/>
        </p:nvGrpSpPr>
        <p:grpSpPr bwMode="auto">
          <a:xfrm>
            <a:off x="768350" y="1746250"/>
            <a:ext cx="3389313" cy="2136775"/>
            <a:chOff x="484" y="1100"/>
            <a:chExt cx="2135" cy="1346"/>
          </a:xfrm>
        </p:grpSpPr>
        <p:sp>
          <p:nvSpPr>
            <p:cNvPr id="87115" name="Text Box 103"/>
            <p:cNvSpPr txBox="1">
              <a:spLocks noChangeArrowheads="1"/>
            </p:cNvSpPr>
            <p:nvPr/>
          </p:nvSpPr>
          <p:spPr bwMode="auto">
            <a:xfrm>
              <a:off x="484" y="1393"/>
              <a:ext cx="6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choose x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87116" name="Line 104"/>
            <p:cNvSpPr>
              <a:spLocks noChangeShapeType="1"/>
            </p:cNvSpPr>
            <p:nvPr/>
          </p:nvSpPr>
          <p:spPr bwMode="auto">
            <a:xfrm>
              <a:off x="1159" y="1516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17" name="Line 105"/>
            <p:cNvSpPr>
              <a:spLocks noChangeShapeType="1"/>
            </p:cNvSpPr>
            <p:nvPr/>
          </p:nvSpPr>
          <p:spPr bwMode="auto">
            <a:xfrm flipH="1">
              <a:off x="1121" y="1739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118" name="Rectangle 106"/>
            <p:cNvSpPr>
              <a:spLocks noChangeArrowheads="1"/>
            </p:cNvSpPr>
            <p:nvPr/>
          </p:nvSpPr>
          <p:spPr bwMode="auto">
            <a:xfrm>
              <a:off x="1359" y="1507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119" name="Text Box 107"/>
            <p:cNvSpPr txBox="1">
              <a:spLocks noChangeArrowheads="1"/>
            </p:cNvSpPr>
            <p:nvPr/>
          </p:nvSpPr>
          <p:spPr bwMode="auto">
            <a:xfrm>
              <a:off x="1214" y="1486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87120" name="Rectangle 108"/>
            <p:cNvSpPr>
              <a:spLocks noChangeArrowheads="1"/>
            </p:cNvSpPr>
            <p:nvPr/>
          </p:nvSpPr>
          <p:spPr bwMode="auto">
            <a:xfrm>
              <a:off x="1471" y="1774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121" name="Text Box 109"/>
            <p:cNvSpPr txBox="1">
              <a:spLocks noChangeArrowheads="1"/>
            </p:cNvSpPr>
            <p:nvPr/>
          </p:nvSpPr>
          <p:spPr bwMode="auto">
            <a:xfrm>
              <a:off x="2133" y="1649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122" name="Text Box 110"/>
            <p:cNvSpPr txBox="1">
              <a:spLocks noChangeArrowheads="1"/>
            </p:cNvSpPr>
            <p:nvPr/>
          </p:nvSpPr>
          <p:spPr bwMode="auto">
            <a:xfrm>
              <a:off x="583" y="2234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123" name="Oval 111"/>
            <p:cNvSpPr>
              <a:spLocks noChangeArrowheads="1"/>
            </p:cNvSpPr>
            <p:nvPr/>
          </p:nvSpPr>
          <p:spPr bwMode="auto">
            <a:xfrm>
              <a:off x="1095" y="2298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87124" name="Oval 112"/>
            <p:cNvSpPr>
              <a:spLocks noChangeArrowheads="1"/>
            </p:cNvSpPr>
            <p:nvPr/>
          </p:nvSpPr>
          <p:spPr bwMode="auto">
            <a:xfrm>
              <a:off x="2065" y="1723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87125" name="Group 113"/>
            <p:cNvGrpSpPr>
              <a:grpSpLocks/>
            </p:cNvGrpSpPr>
            <p:nvPr/>
          </p:nvGrpSpPr>
          <p:grpSpPr bwMode="auto">
            <a:xfrm>
              <a:off x="1277" y="1861"/>
              <a:ext cx="803" cy="212"/>
              <a:chOff x="1065" y="2085"/>
              <a:chExt cx="803" cy="212"/>
            </a:xfrm>
          </p:grpSpPr>
          <p:sp>
            <p:nvSpPr>
              <p:cNvPr id="87162" name="Rectangle 114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63" name="Text Box 115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acc_conn(x)</a:t>
                </a:r>
              </a:p>
            </p:txBody>
          </p:sp>
        </p:grpSp>
        <p:grpSp>
          <p:nvGrpSpPr>
            <p:cNvPr id="87126" name="Group 116"/>
            <p:cNvGrpSpPr>
              <a:grpSpLocks/>
            </p:cNvGrpSpPr>
            <p:nvPr/>
          </p:nvGrpSpPr>
          <p:grpSpPr bwMode="auto">
            <a:xfrm>
              <a:off x="834" y="1112"/>
              <a:ext cx="391" cy="307"/>
              <a:chOff x="-44" y="1473"/>
              <a:chExt cx="981" cy="1105"/>
            </a:xfrm>
          </p:grpSpPr>
          <p:pic>
            <p:nvPicPr>
              <p:cNvPr id="87160" name="Picture 11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7161" name="Freeform 11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7127" name="Group 119"/>
            <p:cNvGrpSpPr>
              <a:grpSpLocks/>
            </p:cNvGrpSpPr>
            <p:nvPr/>
          </p:nvGrpSpPr>
          <p:grpSpPr bwMode="auto">
            <a:xfrm>
              <a:off x="1973" y="1100"/>
              <a:ext cx="212" cy="323"/>
              <a:chOff x="4140" y="429"/>
              <a:chExt cx="1425" cy="2396"/>
            </a:xfrm>
          </p:grpSpPr>
          <p:sp>
            <p:nvSpPr>
              <p:cNvPr id="87128" name="Freeform 120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29" name="Rectangle 121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30" name="Freeform 122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31" name="Freeform 123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32" name="Rectangle 124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133" name="Group 125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7158" name="AutoShape 126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59" name="AutoShape 127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134" name="Rectangle 128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135" name="Group 129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7156" name="AutoShape 130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57" name="AutoShape 131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136" name="Rectangle 132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37" name="Rectangle 133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138" name="Group 134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7154" name="AutoShape 135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55" name="AutoShape 136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139" name="Freeform 137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7140" name="Group 138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7152" name="AutoShape 139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53" name="AutoShape 140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141" name="Rectangle 141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42" name="Freeform 142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3" name="Freeform 143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4" name="Oval 144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45" name="Freeform 145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146" name="AutoShape 146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47" name="AutoShape 147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48" name="Oval 148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49" name="Oval 149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150" name="Oval 150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51" name="Rectangle 151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grpSp>
        <p:nvGrpSpPr>
          <p:cNvPr id="393368" name="Group 152"/>
          <p:cNvGrpSpPr>
            <a:grpSpLocks/>
          </p:cNvGrpSpPr>
          <p:nvPr/>
        </p:nvGrpSpPr>
        <p:grpSpPr bwMode="auto">
          <a:xfrm>
            <a:off x="5000625" y="1757363"/>
            <a:ext cx="3933825" cy="4568825"/>
            <a:chOff x="3150" y="1107"/>
            <a:chExt cx="2478" cy="2878"/>
          </a:xfrm>
        </p:grpSpPr>
        <p:sp>
          <p:nvSpPr>
            <p:cNvPr id="87054" name="Line 153"/>
            <p:cNvSpPr>
              <a:spLocks noChangeShapeType="1"/>
            </p:cNvSpPr>
            <p:nvPr/>
          </p:nvSpPr>
          <p:spPr bwMode="auto">
            <a:xfrm flipH="1">
              <a:off x="4822" y="1490"/>
              <a:ext cx="1" cy="2495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055" name="Text Box 154"/>
            <p:cNvSpPr txBox="1">
              <a:spLocks noChangeArrowheads="1"/>
            </p:cNvSpPr>
            <p:nvPr/>
          </p:nvSpPr>
          <p:spPr bwMode="auto">
            <a:xfrm>
              <a:off x="3150" y="2983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client terminates</a:t>
              </a:r>
            </a:p>
          </p:txBody>
        </p:sp>
        <p:sp>
          <p:nvSpPr>
            <p:cNvPr id="87056" name="Line 155"/>
            <p:cNvSpPr>
              <a:spLocks noChangeShapeType="1"/>
            </p:cNvSpPr>
            <p:nvPr/>
          </p:nvSpPr>
          <p:spPr bwMode="auto">
            <a:xfrm flipH="1">
              <a:off x="3845" y="1451"/>
              <a:ext cx="15" cy="1549"/>
            </a:xfrm>
            <a:prstGeom prst="line">
              <a:avLst/>
            </a:prstGeom>
            <a:noFill/>
            <a:ln w="9525">
              <a:solidFill>
                <a:srgbClr val="77777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057" name="Line 156"/>
            <p:cNvSpPr>
              <a:spLocks noChangeShapeType="1"/>
            </p:cNvSpPr>
            <p:nvPr/>
          </p:nvSpPr>
          <p:spPr bwMode="auto">
            <a:xfrm flipH="1">
              <a:off x="3850" y="1726"/>
              <a:ext cx="990" cy="60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058" name="Rectangle 157"/>
            <p:cNvSpPr>
              <a:spLocks noChangeArrowheads="1"/>
            </p:cNvSpPr>
            <p:nvPr/>
          </p:nvSpPr>
          <p:spPr bwMode="auto">
            <a:xfrm>
              <a:off x="4200" y="1761"/>
              <a:ext cx="277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059" name="Text Box 158"/>
            <p:cNvSpPr txBox="1">
              <a:spLocks noChangeArrowheads="1"/>
            </p:cNvSpPr>
            <p:nvPr/>
          </p:nvSpPr>
          <p:spPr bwMode="auto">
            <a:xfrm>
              <a:off x="3312" y="2221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060" name="Oval 159"/>
            <p:cNvSpPr>
              <a:spLocks noChangeArrowheads="1"/>
            </p:cNvSpPr>
            <p:nvPr/>
          </p:nvSpPr>
          <p:spPr bwMode="auto">
            <a:xfrm>
              <a:off x="3817" y="2299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87061" name="Text Box 160"/>
            <p:cNvSpPr txBox="1">
              <a:spLocks noChangeArrowheads="1"/>
            </p:cNvSpPr>
            <p:nvPr/>
          </p:nvSpPr>
          <p:spPr bwMode="auto">
            <a:xfrm>
              <a:off x="3213" y="1380"/>
              <a:ext cx="613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choose x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>
                <a:latin typeface="Tahoma" panose="020B0604030504040204" pitchFamily="34" charset="0"/>
              </a:endParaRPr>
            </a:p>
          </p:txBody>
        </p:sp>
        <p:sp>
          <p:nvSpPr>
            <p:cNvPr id="87062" name="Line 161"/>
            <p:cNvSpPr>
              <a:spLocks noChangeShapeType="1"/>
            </p:cNvSpPr>
            <p:nvPr/>
          </p:nvSpPr>
          <p:spPr bwMode="auto">
            <a:xfrm>
              <a:off x="3888" y="1503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063" name="Rectangle 162"/>
            <p:cNvSpPr>
              <a:spLocks noChangeArrowheads="1"/>
            </p:cNvSpPr>
            <p:nvPr/>
          </p:nvSpPr>
          <p:spPr bwMode="auto">
            <a:xfrm>
              <a:off x="4088" y="1494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064" name="Text Box 163"/>
            <p:cNvSpPr txBox="1">
              <a:spLocks noChangeArrowheads="1"/>
            </p:cNvSpPr>
            <p:nvPr/>
          </p:nvSpPr>
          <p:spPr bwMode="auto">
            <a:xfrm>
              <a:off x="3943" y="1473"/>
              <a:ext cx="80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req_conn(x)</a:t>
              </a:r>
            </a:p>
          </p:txBody>
        </p:sp>
        <p:sp>
          <p:nvSpPr>
            <p:cNvPr id="87065" name="Text Box 164"/>
            <p:cNvSpPr txBox="1">
              <a:spLocks noChangeArrowheads="1"/>
            </p:cNvSpPr>
            <p:nvPr/>
          </p:nvSpPr>
          <p:spPr bwMode="auto">
            <a:xfrm>
              <a:off x="4862" y="1636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7066" name="Oval 165"/>
            <p:cNvSpPr>
              <a:spLocks noChangeArrowheads="1"/>
            </p:cNvSpPr>
            <p:nvPr/>
          </p:nvSpPr>
          <p:spPr bwMode="auto">
            <a:xfrm>
              <a:off x="4794" y="1710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grpSp>
          <p:nvGrpSpPr>
            <p:cNvPr id="87067" name="Group 166"/>
            <p:cNvGrpSpPr>
              <a:grpSpLocks/>
            </p:cNvGrpSpPr>
            <p:nvPr/>
          </p:nvGrpSpPr>
          <p:grpSpPr bwMode="auto">
            <a:xfrm>
              <a:off x="4006" y="1848"/>
              <a:ext cx="803" cy="212"/>
              <a:chOff x="1065" y="2085"/>
              <a:chExt cx="803" cy="212"/>
            </a:xfrm>
          </p:grpSpPr>
          <p:sp>
            <p:nvSpPr>
              <p:cNvPr id="87113" name="Rectangle 167"/>
              <p:cNvSpPr>
                <a:spLocks noChangeArrowheads="1"/>
              </p:cNvSpPr>
              <p:nvPr/>
            </p:nvSpPr>
            <p:spPr bwMode="auto">
              <a:xfrm>
                <a:off x="1137" y="2123"/>
                <a:ext cx="675" cy="164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14" name="Text Box 168"/>
              <p:cNvSpPr txBox="1">
                <a:spLocks noChangeArrowheads="1"/>
              </p:cNvSpPr>
              <p:nvPr/>
            </p:nvSpPr>
            <p:spPr bwMode="auto">
              <a:xfrm>
                <a:off x="1065" y="2085"/>
                <a:ext cx="803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acc_conn(x)</a:t>
                </a:r>
              </a:p>
            </p:txBody>
          </p:sp>
        </p:grpSp>
        <p:sp>
          <p:nvSpPr>
            <p:cNvPr id="87068" name="Line 169"/>
            <p:cNvSpPr>
              <a:spLocks noChangeShapeType="1"/>
            </p:cNvSpPr>
            <p:nvPr/>
          </p:nvSpPr>
          <p:spPr bwMode="auto">
            <a:xfrm>
              <a:off x="3877" y="2345"/>
              <a:ext cx="932" cy="199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7069" name="Rectangle 170"/>
            <p:cNvSpPr>
              <a:spLocks noChangeArrowheads="1"/>
            </p:cNvSpPr>
            <p:nvPr/>
          </p:nvSpPr>
          <p:spPr bwMode="auto">
            <a:xfrm>
              <a:off x="4077" y="2336"/>
              <a:ext cx="490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7070" name="Text Box 171"/>
            <p:cNvSpPr txBox="1">
              <a:spLocks noChangeArrowheads="1"/>
            </p:cNvSpPr>
            <p:nvPr/>
          </p:nvSpPr>
          <p:spPr bwMode="auto">
            <a:xfrm>
              <a:off x="3989" y="2315"/>
              <a:ext cx="68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sp>
          <p:nvSpPr>
            <p:cNvPr id="87071" name="Oval 172"/>
            <p:cNvSpPr>
              <a:spLocks noChangeArrowheads="1"/>
            </p:cNvSpPr>
            <p:nvPr/>
          </p:nvSpPr>
          <p:spPr bwMode="auto">
            <a:xfrm>
              <a:off x="4790" y="2524"/>
              <a:ext cx="57" cy="56"/>
            </a:xfrm>
            <a:prstGeom prst="ellipse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CC0000"/>
                </a:solidFill>
              </a:endParaRPr>
            </a:p>
          </p:txBody>
        </p:sp>
        <p:sp>
          <p:nvSpPr>
            <p:cNvPr id="87072" name="Text Box 173"/>
            <p:cNvSpPr txBox="1">
              <a:spLocks noChangeArrowheads="1"/>
            </p:cNvSpPr>
            <p:nvPr/>
          </p:nvSpPr>
          <p:spPr bwMode="auto">
            <a:xfrm>
              <a:off x="4890" y="2373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accept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data(x+1)</a:t>
              </a:r>
            </a:p>
          </p:txBody>
        </p:sp>
        <p:grpSp>
          <p:nvGrpSpPr>
            <p:cNvPr id="87073" name="Group 174"/>
            <p:cNvGrpSpPr>
              <a:grpSpLocks/>
            </p:cNvGrpSpPr>
            <p:nvPr/>
          </p:nvGrpSpPr>
          <p:grpSpPr bwMode="auto">
            <a:xfrm>
              <a:off x="3826" y="2803"/>
              <a:ext cx="1515" cy="300"/>
              <a:chOff x="3818" y="2796"/>
              <a:chExt cx="1515" cy="300"/>
            </a:xfrm>
          </p:grpSpPr>
          <p:sp>
            <p:nvSpPr>
              <p:cNvPr id="87111" name="Line 175"/>
              <p:cNvSpPr>
                <a:spLocks noChangeShapeType="1"/>
              </p:cNvSpPr>
              <p:nvPr/>
            </p:nvSpPr>
            <p:spPr bwMode="auto">
              <a:xfrm>
                <a:off x="3818" y="2951"/>
                <a:ext cx="1515" cy="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87112" name="Text Box 176"/>
              <p:cNvSpPr txBox="1">
                <a:spLocks noChangeArrowheads="1"/>
              </p:cNvSpPr>
              <p:nvPr/>
            </p:nvSpPr>
            <p:spPr bwMode="auto">
              <a:xfrm>
                <a:off x="3989" y="2796"/>
                <a:ext cx="706" cy="3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connection </a:t>
                </a:r>
              </a:p>
              <a:p>
                <a:pPr algn="ctr">
                  <a:lnSpc>
                    <a:spcPct val="9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400">
                    <a:latin typeface="Tahoma" panose="020B0604030504040204" pitchFamily="34" charset="0"/>
                  </a:rPr>
                  <a:t>x completes</a:t>
                </a:r>
              </a:p>
            </p:txBody>
          </p:sp>
        </p:grpSp>
        <p:sp>
          <p:nvSpPr>
            <p:cNvPr id="87074" name="Text Box 177"/>
            <p:cNvSpPr txBox="1">
              <a:spLocks noChangeArrowheads="1"/>
            </p:cNvSpPr>
            <p:nvPr/>
          </p:nvSpPr>
          <p:spPr bwMode="auto">
            <a:xfrm>
              <a:off x="4830" y="2962"/>
              <a:ext cx="73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server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forgets x</a:t>
              </a:r>
            </a:p>
          </p:txBody>
        </p:sp>
        <p:grpSp>
          <p:nvGrpSpPr>
            <p:cNvPr id="87075" name="Group 178"/>
            <p:cNvGrpSpPr>
              <a:grpSpLocks/>
            </p:cNvGrpSpPr>
            <p:nvPr/>
          </p:nvGrpSpPr>
          <p:grpSpPr bwMode="auto">
            <a:xfrm>
              <a:off x="3570" y="1119"/>
              <a:ext cx="391" cy="307"/>
              <a:chOff x="-44" y="1473"/>
              <a:chExt cx="981" cy="1105"/>
            </a:xfrm>
          </p:grpSpPr>
          <p:pic>
            <p:nvPicPr>
              <p:cNvPr id="87109" name="Picture 17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7110" name="Freeform 18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7076" name="Group 181"/>
            <p:cNvGrpSpPr>
              <a:grpSpLocks/>
            </p:cNvGrpSpPr>
            <p:nvPr/>
          </p:nvGrpSpPr>
          <p:grpSpPr bwMode="auto">
            <a:xfrm>
              <a:off x="4709" y="1107"/>
              <a:ext cx="212" cy="323"/>
              <a:chOff x="4140" y="429"/>
              <a:chExt cx="1425" cy="2396"/>
            </a:xfrm>
          </p:grpSpPr>
          <p:sp>
            <p:nvSpPr>
              <p:cNvPr id="87077" name="Freeform 18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78" name="Rectangle 183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79" name="Freeform 18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80" name="Freeform 18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81" name="Rectangle 186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082" name="Group 18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7107" name="AutoShape 188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08" name="AutoShape 189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083" name="Rectangle 190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084" name="Group 19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7105" name="AutoShape 192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06" name="AutoShape 193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085" name="Rectangle 194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86" name="Rectangle 195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7087" name="Group 19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7103" name="AutoShape 197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04" name="AutoShape 198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088" name="Freeform 19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7089" name="Group 20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7101" name="AutoShape 201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7102" name="AutoShape 202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7090" name="Rectangle 20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91" name="Freeform 20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2" name="Freeform 20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3" name="Oval 206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94" name="Freeform 20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7095" name="AutoShape 208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96" name="AutoShape 209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97" name="Oval 210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098" name="Oval 211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099" name="Oval 212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7100" name="Rectangle 213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93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39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80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07EC66A4-11B6-4502-A482-319D553B64C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8068" name="Picture 8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779463"/>
            <a:ext cx="4570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5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63" y="166688"/>
            <a:ext cx="5356225" cy="849312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TCP 3-way handshake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88070" name="Line 5"/>
          <p:cNvSpPr>
            <a:spLocks noChangeShapeType="1"/>
          </p:cNvSpPr>
          <p:nvPr/>
        </p:nvSpPr>
        <p:spPr bwMode="auto">
          <a:xfrm flipH="1">
            <a:off x="3282950" y="2314575"/>
            <a:ext cx="1588" cy="2470150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4342" name="Group 102"/>
          <p:cNvGrpSpPr>
            <a:grpSpLocks/>
          </p:cNvGrpSpPr>
          <p:nvPr/>
        </p:nvGrpSpPr>
        <p:grpSpPr bwMode="auto">
          <a:xfrm>
            <a:off x="1296988" y="2241550"/>
            <a:ext cx="4494212" cy="955675"/>
            <a:chOff x="810" y="1363"/>
            <a:chExt cx="2831" cy="602"/>
          </a:xfrm>
        </p:grpSpPr>
        <p:sp>
          <p:nvSpPr>
            <p:cNvPr id="88136" name="Line 10"/>
            <p:cNvSpPr>
              <a:spLocks noChangeShapeType="1"/>
            </p:cNvSpPr>
            <p:nvPr/>
          </p:nvSpPr>
          <p:spPr bwMode="auto">
            <a:xfrm>
              <a:off x="2062" y="1502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137" name="Rectangle 12"/>
            <p:cNvSpPr>
              <a:spLocks noChangeArrowheads="1"/>
            </p:cNvSpPr>
            <p:nvPr/>
          </p:nvSpPr>
          <p:spPr bwMode="auto">
            <a:xfrm>
              <a:off x="2518" y="1565"/>
              <a:ext cx="590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8138" name="Text Box 13"/>
            <p:cNvSpPr txBox="1">
              <a:spLocks noChangeArrowheads="1"/>
            </p:cNvSpPr>
            <p:nvPr/>
          </p:nvSpPr>
          <p:spPr bwMode="auto">
            <a:xfrm>
              <a:off x="2310" y="1624"/>
              <a:ext cx="109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SYNbit=1, Seq=x</a:t>
              </a:r>
            </a:p>
          </p:txBody>
        </p:sp>
        <p:sp>
          <p:nvSpPr>
            <p:cNvPr id="88139" name="Text Box 21"/>
            <p:cNvSpPr txBox="1">
              <a:spLocks noChangeArrowheads="1"/>
            </p:cNvSpPr>
            <p:nvPr/>
          </p:nvSpPr>
          <p:spPr bwMode="auto">
            <a:xfrm>
              <a:off x="810" y="1363"/>
              <a:ext cx="1230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choose init seq num, x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TCP SYN msg</a:t>
              </a:r>
            </a:p>
          </p:txBody>
        </p:sp>
      </p:grpSp>
      <p:sp>
        <p:nvSpPr>
          <p:cNvPr id="88072" name="Line 22"/>
          <p:cNvSpPr>
            <a:spLocks noChangeShapeType="1"/>
          </p:cNvSpPr>
          <p:nvPr/>
        </p:nvSpPr>
        <p:spPr bwMode="auto">
          <a:xfrm flipH="1">
            <a:off x="5872163" y="2384425"/>
            <a:ext cx="1587" cy="3417888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94332" name="Text Box 92"/>
          <p:cNvSpPr txBox="1">
            <a:spLocks noChangeArrowheads="1"/>
          </p:cNvSpPr>
          <p:nvPr/>
        </p:nvSpPr>
        <p:spPr bwMode="auto">
          <a:xfrm>
            <a:off x="8058150" y="5222875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solidFill>
                  <a:srgbClr val="CC0000"/>
                </a:solidFill>
                <a:latin typeface="Tahoma" panose="020B0604030504040204" pitchFamily="34" charset="0"/>
              </a:rPr>
              <a:t>ESTAB</a:t>
            </a:r>
          </a:p>
        </p:txBody>
      </p:sp>
      <p:grpSp>
        <p:nvGrpSpPr>
          <p:cNvPr id="394349" name="Group 109"/>
          <p:cNvGrpSpPr>
            <a:grpSpLocks/>
          </p:cNvGrpSpPr>
          <p:nvPr/>
        </p:nvGrpSpPr>
        <p:grpSpPr bwMode="auto">
          <a:xfrm>
            <a:off x="3281363" y="2911475"/>
            <a:ext cx="4519612" cy="1425575"/>
            <a:chOff x="2060" y="1785"/>
            <a:chExt cx="2847" cy="898"/>
          </a:xfrm>
        </p:grpSpPr>
        <p:sp>
          <p:nvSpPr>
            <p:cNvPr id="88132" name="Line 11"/>
            <p:cNvSpPr>
              <a:spLocks noChangeShapeType="1"/>
            </p:cNvSpPr>
            <p:nvPr/>
          </p:nvSpPr>
          <p:spPr bwMode="auto">
            <a:xfrm flipH="1">
              <a:off x="2060" y="2031"/>
              <a:ext cx="1580" cy="652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133" name="Rectangle 14"/>
            <p:cNvSpPr>
              <a:spLocks noChangeArrowheads="1"/>
            </p:cNvSpPr>
            <p:nvPr/>
          </p:nvSpPr>
          <p:spPr bwMode="auto">
            <a:xfrm>
              <a:off x="2381" y="2206"/>
              <a:ext cx="896" cy="32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8134" name="Text Box 83"/>
            <p:cNvSpPr txBox="1">
              <a:spLocks noChangeArrowheads="1"/>
            </p:cNvSpPr>
            <p:nvPr/>
          </p:nvSpPr>
          <p:spPr bwMode="auto">
            <a:xfrm>
              <a:off x="2159" y="2169"/>
              <a:ext cx="153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SYNbit=1, Seq=y</a:t>
              </a:r>
            </a:p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ACKnum=x+1</a:t>
              </a:r>
            </a:p>
          </p:txBody>
        </p:sp>
        <p:sp>
          <p:nvSpPr>
            <p:cNvPr id="88135" name="Text Box 93"/>
            <p:cNvSpPr txBox="1">
              <a:spLocks noChangeArrowheads="1"/>
            </p:cNvSpPr>
            <p:nvPr/>
          </p:nvSpPr>
          <p:spPr bwMode="auto">
            <a:xfrm>
              <a:off x="3676" y="1785"/>
              <a:ext cx="1231" cy="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choose init seq num, y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TCP SYNACK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msg, acking SYN</a:t>
              </a:r>
            </a:p>
          </p:txBody>
        </p:sp>
      </p:grpSp>
      <p:grpSp>
        <p:nvGrpSpPr>
          <p:cNvPr id="394350" name="Group 110"/>
          <p:cNvGrpSpPr>
            <a:grpSpLocks/>
          </p:cNvGrpSpPr>
          <p:nvPr/>
        </p:nvGrpSpPr>
        <p:grpSpPr bwMode="auto">
          <a:xfrm>
            <a:off x="998538" y="4010025"/>
            <a:ext cx="6630987" cy="1373188"/>
            <a:chOff x="622" y="2477"/>
            <a:chExt cx="4177" cy="865"/>
          </a:xfrm>
        </p:grpSpPr>
        <p:sp>
          <p:nvSpPr>
            <p:cNvPr id="88127" name="Line 84"/>
            <p:cNvSpPr>
              <a:spLocks noChangeShapeType="1"/>
            </p:cNvSpPr>
            <p:nvPr/>
          </p:nvSpPr>
          <p:spPr bwMode="auto">
            <a:xfrm>
              <a:off x="2073" y="2728"/>
              <a:ext cx="1579" cy="463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8128" name="Rectangle 89"/>
            <p:cNvSpPr>
              <a:spLocks noChangeArrowheads="1"/>
            </p:cNvSpPr>
            <p:nvPr/>
          </p:nvSpPr>
          <p:spPr bwMode="auto">
            <a:xfrm>
              <a:off x="2486" y="2806"/>
              <a:ext cx="775" cy="2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8129" name="Text Box 90"/>
            <p:cNvSpPr txBox="1">
              <a:spLocks noChangeArrowheads="1"/>
            </p:cNvSpPr>
            <p:nvPr/>
          </p:nvSpPr>
          <p:spPr bwMode="auto">
            <a:xfrm>
              <a:off x="2092" y="2852"/>
              <a:ext cx="152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ACKbit=1, ACKnum=y+1</a:t>
              </a:r>
            </a:p>
          </p:txBody>
        </p:sp>
        <p:sp>
          <p:nvSpPr>
            <p:cNvPr id="88130" name="Text Box 94"/>
            <p:cNvSpPr txBox="1">
              <a:spLocks noChangeArrowheads="1"/>
            </p:cNvSpPr>
            <p:nvPr/>
          </p:nvSpPr>
          <p:spPr bwMode="auto">
            <a:xfrm>
              <a:off x="622" y="2477"/>
              <a:ext cx="1422" cy="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received SYNACK(x)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indicates server is live;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ACK for SYNACK;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this segment may contain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client-to-server data</a:t>
              </a:r>
            </a:p>
          </p:txBody>
        </p:sp>
        <p:sp>
          <p:nvSpPr>
            <p:cNvPr id="88131" name="Text Box 95"/>
            <p:cNvSpPr txBox="1">
              <a:spLocks noChangeArrowheads="1"/>
            </p:cNvSpPr>
            <p:nvPr/>
          </p:nvSpPr>
          <p:spPr bwMode="auto">
            <a:xfrm>
              <a:off x="3640" y="3042"/>
              <a:ext cx="1159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received ACK(y) 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indicates client is live</a:t>
              </a:r>
            </a:p>
          </p:txBody>
        </p:sp>
      </p:grpSp>
      <p:grpSp>
        <p:nvGrpSpPr>
          <p:cNvPr id="394345" name="Group 105"/>
          <p:cNvGrpSpPr>
            <a:grpSpLocks/>
          </p:cNvGrpSpPr>
          <p:nvPr/>
        </p:nvGrpSpPr>
        <p:grpSpPr bwMode="auto">
          <a:xfrm>
            <a:off x="300038" y="2279650"/>
            <a:ext cx="1030287" cy="700088"/>
            <a:chOff x="182" y="1387"/>
            <a:chExt cx="649" cy="441"/>
          </a:xfrm>
        </p:grpSpPr>
        <p:sp>
          <p:nvSpPr>
            <p:cNvPr id="88125" name="Text Box 91"/>
            <p:cNvSpPr txBox="1">
              <a:spLocks noChangeArrowheads="1"/>
            </p:cNvSpPr>
            <p:nvPr/>
          </p:nvSpPr>
          <p:spPr bwMode="auto">
            <a:xfrm>
              <a:off x="182" y="1616"/>
              <a:ext cx="64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SYNSENT</a:t>
              </a:r>
            </a:p>
          </p:txBody>
        </p:sp>
        <p:sp>
          <p:nvSpPr>
            <p:cNvPr id="88126" name="Line 103"/>
            <p:cNvSpPr>
              <a:spLocks noChangeShapeType="1"/>
            </p:cNvSpPr>
            <p:nvPr/>
          </p:nvSpPr>
          <p:spPr bwMode="auto">
            <a:xfrm>
              <a:off x="462" y="1387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4351" name="Group 111"/>
          <p:cNvGrpSpPr>
            <a:grpSpLocks/>
          </p:cNvGrpSpPr>
          <p:nvPr/>
        </p:nvGrpSpPr>
        <p:grpSpPr bwMode="auto">
          <a:xfrm>
            <a:off x="301625" y="2940050"/>
            <a:ext cx="771525" cy="1622425"/>
            <a:chOff x="183" y="1803"/>
            <a:chExt cx="486" cy="1022"/>
          </a:xfrm>
        </p:grpSpPr>
        <p:sp>
          <p:nvSpPr>
            <p:cNvPr id="88123" name="Text Box 16"/>
            <p:cNvSpPr txBox="1">
              <a:spLocks noChangeArrowheads="1"/>
            </p:cNvSpPr>
            <p:nvPr/>
          </p:nvSpPr>
          <p:spPr bwMode="auto">
            <a:xfrm>
              <a:off x="183" y="2613"/>
              <a:ext cx="48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solidFill>
                    <a:srgbClr val="CC0000"/>
                  </a:solidFill>
                  <a:latin typeface="Tahoma" panose="020B0604030504040204" pitchFamily="34" charset="0"/>
                </a:rPr>
                <a:t>ESTAB</a:t>
              </a:r>
            </a:p>
          </p:txBody>
        </p:sp>
        <p:sp>
          <p:nvSpPr>
            <p:cNvPr id="88124" name="Line 104"/>
            <p:cNvSpPr>
              <a:spLocks noChangeShapeType="1"/>
            </p:cNvSpPr>
            <p:nvPr/>
          </p:nvSpPr>
          <p:spPr bwMode="auto">
            <a:xfrm>
              <a:off x="465" y="1803"/>
              <a:ext cx="0" cy="79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4348" name="Group 108"/>
          <p:cNvGrpSpPr>
            <a:grpSpLocks/>
          </p:cNvGrpSpPr>
          <p:nvPr/>
        </p:nvGrpSpPr>
        <p:grpSpPr bwMode="auto">
          <a:xfrm>
            <a:off x="7754938" y="2335213"/>
            <a:ext cx="1119187" cy="1192212"/>
            <a:chOff x="4878" y="1422"/>
            <a:chExt cx="705" cy="751"/>
          </a:xfrm>
        </p:grpSpPr>
        <p:sp>
          <p:nvSpPr>
            <p:cNvPr id="88121" name="Text Box 99"/>
            <p:cNvSpPr txBox="1">
              <a:spLocks noChangeArrowheads="1"/>
            </p:cNvSpPr>
            <p:nvPr/>
          </p:nvSpPr>
          <p:spPr bwMode="auto">
            <a:xfrm>
              <a:off x="4878" y="1961"/>
              <a:ext cx="705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SYN RCVD</a:t>
              </a:r>
            </a:p>
          </p:txBody>
        </p:sp>
        <p:sp>
          <p:nvSpPr>
            <p:cNvPr id="88122" name="Line 106"/>
            <p:cNvSpPr>
              <a:spLocks noChangeShapeType="1"/>
            </p:cNvSpPr>
            <p:nvPr/>
          </p:nvSpPr>
          <p:spPr bwMode="auto">
            <a:xfrm>
              <a:off x="5339" y="1422"/>
              <a:ext cx="0" cy="5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394347" name="Line 107"/>
          <p:cNvSpPr>
            <a:spLocks noChangeShapeType="1"/>
          </p:cNvSpPr>
          <p:nvPr/>
        </p:nvSpPr>
        <p:spPr bwMode="auto">
          <a:xfrm>
            <a:off x="8469313" y="3536950"/>
            <a:ext cx="0" cy="170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88080" name="Group 113"/>
          <p:cNvGrpSpPr>
            <a:grpSpLocks/>
          </p:cNvGrpSpPr>
          <p:nvPr/>
        </p:nvGrpSpPr>
        <p:grpSpPr bwMode="auto">
          <a:xfrm>
            <a:off x="306388" y="1590675"/>
            <a:ext cx="8551862" cy="736600"/>
            <a:chOff x="193" y="1002"/>
            <a:chExt cx="5387" cy="464"/>
          </a:xfrm>
        </p:grpSpPr>
        <p:sp>
          <p:nvSpPr>
            <p:cNvPr id="88081" name="Text Box 114"/>
            <p:cNvSpPr txBox="1">
              <a:spLocks noChangeArrowheads="1"/>
            </p:cNvSpPr>
            <p:nvPr/>
          </p:nvSpPr>
          <p:spPr bwMode="auto">
            <a:xfrm>
              <a:off x="195" y="1002"/>
              <a:ext cx="731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Tahoma" panose="020B0604030504040204" pitchFamily="34" charset="0"/>
                </a:rPr>
                <a:t>client state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i="1">
                <a:solidFill>
                  <a:srgbClr val="000099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8082" name="Text Box 115"/>
            <p:cNvSpPr txBox="1">
              <a:spLocks noChangeArrowheads="1"/>
            </p:cNvSpPr>
            <p:nvPr/>
          </p:nvSpPr>
          <p:spPr bwMode="auto">
            <a:xfrm>
              <a:off x="193" y="1243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LISTEN</a:t>
              </a:r>
            </a:p>
          </p:txBody>
        </p:sp>
        <p:sp>
          <p:nvSpPr>
            <p:cNvPr id="88083" name="Text Box 116"/>
            <p:cNvSpPr txBox="1">
              <a:spLocks noChangeArrowheads="1"/>
            </p:cNvSpPr>
            <p:nvPr/>
          </p:nvSpPr>
          <p:spPr bwMode="auto">
            <a:xfrm>
              <a:off x="4800" y="1013"/>
              <a:ext cx="78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 i="1">
                  <a:solidFill>
                    <a:srgbClr val="000099"/>
                  </a:solidFill>
                  <a:latin typeface="Tahoma" panose="020B0604030504040204" pitchFamily="34" charset="0"/>
                </a:rPr>
                <a:t>server state</a:t>
              </a:r>
            </a:p>
            <a:p>
              <a:pPr algn="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1600" i="1">
                <a:solidFill>
                  <a:srgbClr val="000099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88084" name="Text Box 117"/>
            <p:cNvSpPr txBox="1">
              <a:spLocks noChangeArrowheads="1"/>
            </p:cNvSpPr>
            <p:nvPr/>
          </p:nvSpPr>
          <p:spPr bwMode="auto">
            <a:xfrm>
              <a:off x="5038" y="1254"/>
              <a:ext cx="53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LISTEN</a:t>
              </a:r>
            </a:p>
          </p:txBody>
        </p:sp>
        <p:grpSp>
          <p:nvGrpSpPr>
            <p:cNvPr id="88085" name="Group 118"/>
            <p:cNvGrpSpPr>
              <a:grpSpLocks/>
            </p:cNvGrpSpPr>
            <p:nvPr/>
          </p:nvGrpSpPr>
          <p:grpSpPr bwMode="auto">
            <a:xfrm>
              <a:off x="1914" y="1049"/>
              <a:ext cx="405" cy="378"/>
              <a:chOff x="-44" y="1473"/>
              <a:chExt cx="981" cy="1105"/>
            </a:xfrm>
          </p:grpSpPr>
          <p:pic>
            <p:nvPicPr>
              <p:cNvPr id="88119" name="Picture 11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8120" name="Freeform 12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8086" name="Group 121"/>
            <p:cNvGrpSpPr>
              <a:grpSpLocks/>
            </p:cNvGrpSpPr>
            <p:nvPr/>
          </p:nvGrpSpPr>
          <p:grpSpPr bwMode="auto">
            <a:xfrm>
              <a:off x="3572" y="1051"/>
              <a:ext cx="212" cy="323"/>
              <a:chOff x="4140" y="429"/>
              <a:chExt cx="1425" cy="2396"/>
            </a:xfrm>
          </p:grpSpPr>
          <p:sp>
            <p:nvSpPr>
              <p:cNvPr id="88087" name="Freeform 122"/>
              <p:cNvSpPr>
                <a:spLocks/>
              </p:cNvSpPr>
              <p:nvPr/>
            </p:nvSpPr>
            <p:spPr bwMode="auto">
              <a:xfrm>
                <a:off x="5268" y="433"/>
                <a:ext cx="283" cy="2286"/>
              </a:xfrm>
              <a:custGeom>
                <a:avLst/>
                <a:gdLst>
                  <a:gd name="T0" fmla="*/ 6 w 354"/>
                  <a:gd name="T1" fmla="*/ 0 h 2742"/>
                  <a:gd name="T2" fmla="*/ 30 w 354"/>
                  <a:gd name="T3" fmla="*/ 46 h 2742"/>
                  <a:gd name="T4" fmla="*/ 30 w 354"/>
                  <a:gd name="T5" fmla="*/ 354 h 2742"/>
                  <a:gd name="T6" fmla="*/ 0 w 354"/>
                  <a:gd name="T7" fmla="*/ 371 h 2742"/>
                  <a:gd name="T8" fmla="*/ 6 w 354"/>
                  <a:gd name="T9" fmla="*/ 0 h 27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4" h="2742">
                    <a:moveTo>
                      <a:pt x="63" y="0"/>
                    </a:moveTo>
                    <a:lnTo>
                      <a:pt x="354" y="339"/>
                    </a:lnTo>
                    <a:lnTo>
                      <a:pt x="346" y="2624"/>
                    </a:lnTo>
                    <a:lnTo>
                      <a:pt x="0" y="2742"/>
                    </a:lnTo>
                    <a:lnTo>
                      <a:pt x="6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88" name="Rectangle 123"/>
              <p:cNvSpPr>
                <a:spLocks noChangeArrowheads="1"/>
              </p:cNvSpPr>
              <p:nvPr/>
            </p:nvSpPr>
            <p:spPr bwMode="auto">
              <a:xfrm>
                <a:off x="4207" y="429"/>
                <a:ext cx="1049" cy="2285"/>
              </a:xfrm>
              <a:prstGeom prst="rect">
                <a:avLst/>
              </a:pr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089" name="Freeform 124"/>
              <p:cNvSpPr>
                <a:spLocks/>
              </p:cNvSpPr>
              <p:nvPr/>
            </p:nvSpPr>
            <p:spPr bwMode="auto">
              <a:xfrm>
                <a:off x="5321" y="570"/>
                <a:ext cx="169" cy="2115"/>
              </a:xfrm>
              <a:custGeom>
                <a:avLst/>
                <a:gdLst>
                  <a:gd name="T0" fmla="*/ 2 w 211"/>
                  <a:gd name="T1" fmla="*/ 0 h 2537"/>
                  <a:gd name="T2" fmla="*/ 18 w 211"/>
                  <a:gd name="T3" fmla="*/ 30 h 2537"/>
                  <a:gd name="T4" fmla="*/ 2 w 211"/>
                  <a:gd name="T5" fmla="*/ 338 h 2537"/>
                  <a:gd name="T6" fmla="*/ 2 w 211"/>
                  <a:gd name="T7" fmla="*/ 0 h 2537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211" h="2537">
                    <a:moveTo>
                      <a:pt x="7" y="0"/>
                    </a:moveTo>
                    <a:cubicBezTo>
                      <a:pt x="7" y="0"/>
                      <a:pt x="57" y="28"/>
                      <a:pt x="211" y="218"/>
                    </a:cubicBezTo>
                    <a:cubicBezTo>
                      <a:pt x="0" y="1229"/>
                      <a:pt x="41" y="2537"/>
                      <a:pt x="7" y="2501"/>
                    </a:cubicBezTo>
                    <a:lnTo>
                      <a:pt x="7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808080"/>
                  </a:gs>
                  <a:gs pos="100000">
                    <a:srgbClr val="F8F8F8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90" name="Freeform 125"/>
              <p:cNvSpPr>
                <a:spLocks/>
              </p:cNvSpPr>
              <p:nvPr/>
            </p:nvSpPr>
            <p:spPr bwMode="auto">
              <a:xfrm>
                <a:off x="5284" y="1640"/>
                <a:ext cx="263" cy="189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8 h 226"/>
                  <a:gd name="T4" fmla="*/ 29 w 328"/>
                  <a:gd name="T5" fmla="*/ 32 h 226"/>
                  <a:gd name="T6" fmla="*/ 0 w 328"/>
                  <a:gd name="T7" fmla="*/ 13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091" name="Rectangle 126"/>
              <p:cNvSpPr>
                <a:spLocks noChangeArrowheads="1"/>
              </p:cNvSpPr>
              <p:nvPr/>
            </p:nvSpPr>
            <p:spPr bwMode="auto">
              <a:xfrm>
                <a:off x="4214" y="696"/>
                <a:ext cx="592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8092" name="Group 127"/>
              <p:cNvGrpSpPr>
                <a:grpSpLocks/>
              </p:cNvGrpSpPr>
              <p:nvPr/>
            </p:nvGrpSpPr>
            <p:grpSpPr bwMode="auto">
              <a:xfrm>
                <a:off x="4749" y="668"/>
                <a:ext cx="581" cy="145"/>
                <a:chOff x="614" y="2568"/>
                <a:chExt cx="725" cy="139"/>
              </a:xfrm>
            </p:grpSpPr>
            <p:sp>
              <p:nvSpPr>
                <p:cNvPr id="88117" name="AutoShape 128"/>
                <p:cNvSpPr>
                  <a:spLocks noChangeArrowheads="1"/>
                </p:cNvSpPr>
                <p:nvPr/>
              </p:nvSpPr>
              <p:spPr bwMode="auto">
                <a:xfrm>
                  <a:off x="617" y="2566"/>
                  <a:ext cx="721" cy="142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8118" name="AutoShape 129"/>
                <p:cNvSpPr>
                  <a:spLocks noChangeArrowheads="1"/>
                </p:cNvSpPr>
                <p:nvPr/>
              </p:nvSpPr>
              <p:spPr bwMode="auto">
                <a:xfrm>
                  <a:off x="634" y="2581"/>
                  <a:ext cx="688" cy="114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8093" name="Rectangle 130"/>
              <p:cNvSpPr>
                <a:spLocks noChangeArrowheads="1"/>
              </p:cNvSpPr>
              <p:nvPr/>
            </p:nvSpPr>
            <p:spPr bwMode="auto">
              <a:xfrm>
                <a:off x="4221" y="1022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8094" name="Group 131"/>
              <p:cNvGrpSpPr>
                <a:grpSpLocks/>
              </p:cNvGrpSpPr>
              <p:nvPr/>
            </p:nvGrpSpPr>
            <p:grpSpPr bwMode="auto">
              <a:xfrm>
                <a:off x="4747" y="994"/>
                <a:ext cx="581" cy="134"/>
                <a:chOff x="614" y="2568"/>
                <a:chExt cx="725" cy="139"/>
              </a:xfrm>
            </p:grpSpPr>
            <p:sp>
              <p:nvSpPr>
                <p:cNvPr id="88115" name="AutoShape 132"/>
                <p:cNvSpPr>
                  <a:spLocks noChangeArrowheads="1"/>
                </p:cNvSpPr>
                <p:nvPr/>
              </p:nvSpPr>
              <p:spPr bwMode="auto">
                <a:xfrm>
                  <a:off x="611" y="2567"/>
                  <a:ext cx="730" cy="139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8116" name="AutoShape 133"/>
                <p:cNvSpPr>
                  <a:spLocks noChangeArrowheads="1"/>
                </p:cNvSpPr>
                <p:nvPr/>
              </p:nvSpPr>
              <p:spPr bwMode="auto">
                <a:xfrm>
                  <a:off x="628" y="2582"/>
                  <a:ext cx="696" cy="108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8095" name="Rectangle 134"/>
              <p:cNvSpPr>
                <a:spLocks noChangeArrowheads="1"/>
              </p:cNvSpPr>
              <p:nvPr/>
            </p:nvSpPr>
            <p:spPr bwMode="auto">
              <a:xfrm>
                <a:off x="4214" y="1356"/>
                <a:ext cx="598" cy="45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096" name="Rectangle 135"/>
              <p:cNvSpPr>
                <a:spLocks noChangeArrowheads="1"/>
              </p:cNvSpPr>
              <p:nvPr/>
            </p:nvSpPr>
            <p:spPr bwMode="auto">
              <a:xfrm>
                <a:off x="4227" y="1653"/>
                <a:ext cx="598" cy="52"/>
              </a:xfrm>
              <a:prstGeom prst="rect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grpSp>
            <p:nvGrpSpPr>
              <p:cNvPr id="88097" name="Group 136"/>
              <p:cNvGrpSpPr>
                <a:grpSpLocks/>
              </p:cNvGrpSpPr>
              <p:nvPr/>
            </p:nvGrpSpPr>
            <p:grpSpPr bwMode="auto">
              <a:xfrm>
                <a:off x="4735" y="1627"/>
                <a:ext cx="582" cy="151"/>
                <a:chOff x="614" y="2568"/>
                <a:chExt cx="725" cy="139"/>
              </a:xfrm>
            </p:grpSpPr>
            <p:sp>
              <p:nvSpPr>
                <p:cNvPr id="88113" name="AutoShape 137"/>
                <p:cNvSpPr>
                  <a:spLocks noChangeArrowheads="1"/>
                </p:cNvSpPr>
                <p:nvPr/>
              </p:nvSpPr>
              <p:spPr bwMode="auto">
                <a:xfrm>
                  <a:off x="618" y="2571"/>
                  <a:ext cx="720" cy="137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8114" name="AutoShape 138"/>
                <p:cNvSpPr>
                  <a:spLocks noChangeArrowheads="1"/>
                </p:cNvSpPr>
                <p:nvPr/>
              </p:nvSpPr>
              <p:spPr bwMode="auto">
                <a:xfrm>
                  <a:off x="635" y="2585"/>
                  <a:ext cx="687" cy="109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8098" name="Freeform 139"/>
              <p:cNvSpPr>
                <a:spLocks/>
              </p:cNvSpPr>
              <p:nvPr/>
            </p:nvSpPr>
            <p:spPr bwMode="auto">
              <a:xfrm>
                <a:off x="5288" y="1354"/>
                <a:ext cx="263" cy="188"/>
              </a:xfrm>
              <a:custGeom>
                <a:avLst/>
                <a:gdLst>
                  <a:gd name="T0" fmla="*/ 2 w 328"/>
                  <a:gd name="T1" fmla="*/ 0 h 226"/>
                  <a:gd name="T2" fmla="*/ 29 w 328"/>
                  <a:gd name="T3" fmla="*/ 17 h 226"/>
                  <a:gd name="T4" fmla="*/ 29 w 328"/>
                  <a:gd name="T5" fmla="*/ 30 h 226"/>
                  <a:gd name="T6" fmla="*/ 0 w 328"/>
                  <a:gd name="T7" fmla="*/ 12 h 226"/>
                  <a:gd name="T8" fmla="*/ 2 w 328"/>
                  <a:gd name="T9" fmla="*/ 0 h 22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28" h="226">
                    <a:moveTo>
                      <a:pt x="4" y="0"/>
                    </a:moveTo>
                    <a:cubicBezTo>
                      <a:pt x="60" y="10"/>
                      <a:pt x="182" y="74"/>
                      <a:pt x="328" y="128"/>
                    </a:cubicBezTo>
                    <a:cubicBezTo>
                      <a:pt x="326" y="162"/>
                      <a:pt x="326" y="158"/>
                      <a:pt x="326" y="226"/>
                    </a:cubicBezTo>
                    <a:cubicBezTo>
                      <a:pt x="326" y="226"/>
                      <a:pt x="169" y="155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8099" name="Group 140"/>
              <p:cNvGrpSpPr>
                <a:grpSpLocks/>
              </p:cNvGrpSpPr>
              <p:nvPr/>
            </p:nvGrpSpPr>
            <p:grpSpPr bwMode="auto">
              <a:xfrm>
                <a:off x="4739" y="1327"/>
                <a:ext cx="582" cy="139"/>
                <a:chOff x="614" y="2568"/>
                <a:chExt cx="725" cy="139"/>
              </a:xfrm>
            </p:grpSpPr>
            <p:sp>
              <p:nvSpPr>
                <p:cNvPr id="88111" name="AutoShape 141"/>
                <p:cNvSpPr>
                  <a:spLocks noChangeArrowheads="1"/>
                </p:cNvSpPr>
                <p:nvPr/>
              </p:nvSpPr>
              <p:spPr bwMode="auto">
                <a:xfrm>
                  <a:off x="613" y="2568"/>
                  <a:ext cx="728" cy="141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  <p:sp>
              <p:nvSpPr>
                <p:cNvPr id="88112" name="AutoShape 142"/>
                <p:cNvSpPr>
                  <a:spLocks noChangeArrowheads="1"/>
                </p:cNvSpPr>
                <p:nvPr/>
              </p:nvSpPr>
              <p:spPr bwMode="auto">
                <a:xfrm>
                  <a:off x="630" y="2582"/>
                  <a:ext cx="695" cy="111"/>
                </a:xfrm>
                <a:prstGeom prst="roundRect">
                  <a:avLst>
                    <a:gd name="adj" fmla="val 50000"/>
                  </a:avLst>
                </a:prstGeom>
                <a:gradFill rotWithShape="1">
                  <a:gsLst>
                    <a:gs pos="0">
                      <a:srgbClr val="0000FF"/>
                    </a:gs>
                    <a:gs pos="50000">
                      <a:srgbClr val="99CCFF"/>
                    </a:gs>
                    <a:gs pos="100000">
                      <a:srgbClr val="0000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1pPr>
                  <a:lvl2pPr marL="742950" indent="-28575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2pPr>
                  <a:lvl3pPr marL="11430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3pPr>
                  <a:lvl4pPr marL="16002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4pPr>
                  <a:lvl5pPr marL="2057400" indent="-228600" algn="ctr"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600">
                      <a:solidFill>
                        <a:schemeClr val="tx1"/>
                      </a:solidFill>
                      <a:latin typeface="Tahoma" panose="020B060403050404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sp>
            <p:nvSpPr>
              <p:cNvPr id="88100" name="Rectangle 143"/>
              <p:cNvSpPr>
                <a:spLocks noChangeArrowheads="1"/>
              </p:cNvSpPr>
              <p:nvPr/>
            </p:nvSpPr>
            <p:spPr bwMode="auto">
              <a:xfrm>
                <a:off x="5249" y="429"/>
                <a:ext cx="67" cy="2292"/>
              </a:xfrm>
              <a:prstGeom prst="rect">
                <a:avLst/>
              </a:prstGeom>
              <a:gradFill rotWithShape="1">
                <a:gsLst>
                  <a:gs pos="0">
                    <a:srgbClr val="333333"/>
                  </a:gs>
                  <a:gs pos="50000">
                    <a:srgbClr val="DDDDDD"/>
                  </a:gs>
                  <a:gs pos="100000">
                    <a:srgbClr val="333333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01" name="Freeform 144"/>
              <p:cNvSpPr>
                <a:spLocks/>
              </p:cNvSpPr>
              <p:nvPr/>
            </p:nvSpPr>
            <p:spPr bwMode="auto">
              <a:xfrm>
                <a:off x="5312" y="1007"/>
                <a:ext cx="237" cy="213"/>
              </a:xfrm>
              <a:custGeom>
                <a:avLst/>
                <a:gdLst>
                  <a:gd name="T0" fmla="*/ 2 w 296"/>
                  <a:gd name="T1" fmla="*/ 0 h 256"/>
                  <a:gd name="T2" fmla="*/ 26 w 296"/>
                  <a:gd name="T3" fmla="*/ 18 h 256"/>
                  <a:gd name="T4" fmla="*/ 26 w 296"/>
                  <a:gd name="T5" fmla="*/ 34 h 256"/>
                  <a:gd name="T6" fmla="*/ 0 w 296"/>
                  <a:gd name="T7" fmla="*/ 12 h 256"/>
                  <a:gd name="T8" fmla="*/ 2 w 296"/>
                  <a:gd name="T9" fmla="*/ 0 h 2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96" h="256">
                    <a:moveTo>
                      <a:pt x="4" y="0"/>
                    </a:moveTo>
                    <a:cubicBezTo>
                      <a:pt x="55" y="10"/>
                      <a:pt x="144" y="68"/>
                      <a:pt x="292" y="144"/>
                    </a:cubicBezTo>
                    <a:cubicBezTo>
                      <a:pt x="290" y="178"/>
                      <a:pt x="296" y="188"/>
                      <a:pt x="296" y="256"/>
                    </a:cubicBezTo>
                    <a:cubicBezTo>
                      <a:pt x="296" y="256"/>
                      <a:pt x="160" y="176"/>
                      <a:pt x="0" y="100"/>
                    </a:cubicBezTo>
                    <a:cubicBezTo>
                      <a:pt x="0" y="48"/>
                      <a:pt x="4" y="17"/>
                      <a:pt x="4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02" name="Freeform 145"/>
              <p:cNvSpPr>
                <a:spLocks/>
              </p:cNvSpPr>
              <p:nvPr/>
            </p:nvSpPr>
            <p:spPr bwMode="auto">
              <a:xfrm>
                <a:off x="5315" y="680"/>
                <a:ext cx="244" cy="240"/>
              </a:xfrm>
              <a:custGeom>
                <a:avLst/>
                <a:gdLst>
                  <a:gd name="T0" fmla="*/ 0 w 304"/>
                  <a:gd name="T1" fmla="*/ 0 h 288"/>
                  <a:gd name="T2" fmla="*/ 27 w 304"/>
                  <a:gd name="T3" fmla="*/ 23 h 288"/>
                  <a:gd name="T4" fmla="*/ 25 w 304"/>
                  <a:gd name="T5" fmla="*/ 40 h 288"/>
                  <a:gd name="T6" fmla="*/ 2 w 304"/>
                  <a:gd name="T7" fmla="*/ 17 h 288"/>
                  <a:gd name="T8" fmla="*/ 0 w 304"/>
                  <a:gd name="T9" fmla="*/ 0 h 2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4" h="288">
                    <a:moveTo>
                      <a:pt x="0" y="0"/>
                    </a:moveTo>
                    <a:cubicBezTo>
                      <a:pt x="51" y="10"/>
                      <a:pt x="148" y="76"/>
                      <a:pt x="304" y="164"/>
                    </a:cubicBezTo>
                    <a:cubicBezTo>
                      <a:pt x="302" y="198"/>
                      <a:pt x="284" y="220"/>
                      <a:pt x="284" y="288"/>
                    </a:cubicBezTo>
                    <a:cubicBezTo>
                      <a:pt x="284" y="288"/>
                      <a:pt x="163" y="179"/>
                      <a:pt x="8" y="124"/>
                    </a:cubicBezTo>
                    <a:cubicBezTo>
                      <a:pt x="8" y="72"/>
                      <a:pt x="0" y="17"/>
                      <a:pt x="0" y="0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rgbClr val="29292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03" name="Oval 146"/>
              <p:cNvSpPr>
                <a:spLocks noChangeArrowheads="1"/>
              </p:cNvSpPr>
              <p:nvPr/>
            </p:nvSpPr>
            <p:spPr bwMode="auto">
              <a:xfrm>
                <a:off x="5518" y="2610"/>
                <a:ext cx="47" cy="96"/>
              </a:xfrm>
              <a:prstGeom prst="ellipse">
                <a:avLst/>
              </a:pr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04" name="Freeform 147"/>
              <p:cNvSpPr>
                <a:spLocks/>
              </p:cNvSpPr>
              <p:nvPr/>
            </p:nvSpPr>
            <p:spPr bwMode="auto">
              <a:xfrm>
                <a:off x="5302" y="2614"/>
                <a:ext cx="245" cy="200"/>
              </a:xfrm>
              <a:custGeom>
                <a:avLst/>
                <a:gdLst>
                  <a:gd name="T0" fmla="*/ 0 w 306"/>
                  <a:gd name="T1" fmla="*/ 15 h 240"/>
                  <a:gd name="T2" fmla="*/ 2 w 306"/>
                  <a:gd name="T3" fmla="*/ 33 h 240"/>
                  <a:gd name="T4" fmla="*/ 27 w 306"/>
                  <a:gd name="T5" fmla="*/ 15 h 240"/>
                  <a:gd name="T6" fmla="*/ 26 w 306"/>
                  <a:gd name="T7" fmla="*/ 0 h 240"/>
                  <a:gd name="T8" fmla="*/ 0 w 306"/>
                  <a:gd name="T9" fmla="*/ 15 h 2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06" h="240">
                    <a:moveTo>
                      <a:pt x="0" y="106"/>
                    </a:moveTo>
                    <a:lnTo>
                      <a:pt x="2" y="240"/>
                    </a:lnTo>
                    <a:lnTo>
                      <a:pt x="306" y="110"/>
                    </a:lnTo>
                    <a:lnTo>
                      <a:pt x="300" y="0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05" name="AutoShape 148"/>
              <p:cNvSpPr>
                <a:spLocks noChangeArrowheads="1"/>
              </p:cNvSpPr>
              <p:nvPr/>
            </p:nvSpPr>
            <p:spPr bwMode="auto">
              <a:xfrm>
                <a:off x="4140" y="2677"/>
                <a:ext cx="1196" cy="148"/>
              </a:xfrm>
              <a:prstGeom prst="roundRect">
                <a:avLst>
                  <a:gd name="adj" fmla="val 50000"/>
                </a:avLst>
              </a:prstGeom>
              <a:solidFill>
                <a:srgbClr val="DDDDDD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06" name="AutoShape 149"/>
              <p:cNvSpPr>
                <a:spLocks noChangeArrowheads="1"/>
              </p:cNvSpPr>
              <p:nvPr/>
            </p:nvSpPr>
            <p:spPr bwMode="auto">
              <a:xfrm>
                <a:off x="4207" y="2714"/>
                <a:ext cx="1069" cy="8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07" name="Oval 150"/>
              <p:cNvSpPr>
                <a:spLocks noChangeArrowheads="1"/>
              </p:cNvSpPr>
              <p:nvPr/>
            </p:nvSpPr>
            <p:spPr bwMode="auto">
              <a:xfrm>
                <a:off x="4308" y="2380"/>
                <a:ext cx="155" cy="148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08" name="Oval 151"/>
              <p:cNvSpPr>
                <a:spLocks noChangeArrowheads="1"/>
              </p:cNvSpPr>
              <p:nvPr/>
            </p:nvSpPr>
            <p:spPr bwMode="auto">
              <a:xfrm>
                <a:off x="4483" y="2387"/>
                <a:ext cx="161" cy="141"/>
              </a:xfrm>
              <a:prstGeom prst="ellipse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 sz="180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109" name="Oval 152"/>
              <p:cNvSpPr>
                <a:spLocks noChangeArrowheads="1"/>
              </p:cNvSpPr>
              <p:nvPr/>
            </p:nvSpPr>
            <p:spPr bwMode="auto">
              <a:xfrm>
                <a:off x="4664" y="2380"/>
                <a:ext cx="155" cy="141"/>
              </a:xfrm>
              <a:prstGeom prst="ellipse">
                <a:avLst/>
              </a:prstGeom>
              <a:solidFill>
                <a:srgbClr val="33CC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8110" name="Rectangle 153"/>
              <p:cNvSpPr>
                <a:spLocks noChangeArrowheads="1"/>
              </p:cNvSpPr>
              <p:nvPr/>
            </p:nvSpPr>
            <p:spPr bwMode="auto">
              <a:xfrm>
                <a:off x="5061" y="1838"/>
                <a:ext cx="87" cy="757"/>
              </a:xfrm>
              <a:prstGeom prst="rect">
                <a:avLst/>
              </a:prstGeom>
              <a:solidFill>
                <a:srgbClr val="29292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4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9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9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9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94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4332" grpId="0"/>
      <p:bldP spid="39434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890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216CC48-BD2F-4AB3-9075-1D0D086FF0D0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title"/>
          </p:nvPr>
        </p:nvSpPr>
        <p:spPr>
          <a:xfrm>
            <a:off x="500063" y="166688"/>
            <a:ext cx="5356225" cy="849312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TCP 3-way handshake: FSM</a:t>
            </a:r>
            <a:endParaRPr lang="en-US">
              <a:ea typeface="ＭＳ Ｐゴシック" charset="0"/>
              <a:cs typeface="+mj-cs"/>
            </a:endParaRPr>
          </a:p>
        </p:txBody>
      </p:sp>
      <p:pic>
        <p:nvPicPr>
          <p:cNvPr id="89093" name="Picture 4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0" y="827088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9094" name="Group 47"/>
          <p:cNvGrpSpPr>
            <a:grpSpLocks/>
          </p:cNvGrpSpPr>
          <p:nvPr/>
        </p:nvGrpSpPr>
        <p:grpSpPr bwMode="auto">
          <a:xfrm>
            <a:off x="3690938" y="1246188"/>
            <a:ext cx="876300" cy="827087"/>
            <a:chOff x="1778" y="1720"/>
            <a:chExt cx="722" cy="642"/>
          </a:xfrm>
        </p:grpSpPr>
        <p:sp>
          <p:nvSpPr>
            <p:cNvPr id="89132" name="Oval 41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133" name="Oval 42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9095" name="Text Box 43"/>
          <p:cNvSpPr txBox="1">
            <a:spLocks noChangeArrowheads="1"/>
          </p:cNvSpPr>
          <p:nvPr/>
        </p:nvSpPr>
        <p:spPr bwMode="auto">
          <a:xfrm>
            <a:off x="3686175" y="1466850"/>
            <a:ext cx="844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closed</a:t>
            </a:r>
          </a:p>
        </p:txBody>
      </p:sp>
      <p:sp>
        <p:nvSpPr>
          <p:cNvPr id="89096" name="Text Box 46"/>
          <p:cNvSpPr txBox="1">
            <a:spLocks noChangeArrowheads="1"/>
          </p:cNvSpPr>
          <p:nvPr/>
        </p:nvSpPr>
        <p:spPr bwMode="auto">
          <a:xfrm>
            <a:off x="3597275" y="2498725"/>
            <a:ext cx="341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L</a:t>
            </a:r>
          </a:p>
        </p:txBody>
      </p:sp>
      <p:grpSp>
        <p:nvGrpSpPr>
          <p:cNvPr id="89097" name="Group 48"/>
          <p:cNvGrpSpPr>
            <a:grpSpLocks/>
          </p:cNvGrpSpPr>
          <p:nvPr/>
        </p:nvGrpSpPr>
        <p:grpSpPr bwMode="auto">
          <a:xfrm>
            <a:off x="3652838" y="3175000"/>
            <a:ext cx="876300" cy="827088"/>
            <a:chOff x="1778" y="1720"/>
            <a:chExt cx="722" cy="642"/>
          </a:xfrm>
        </p:grpSpPr>
        <p:sp>
          <p:nvSpPr>
            <p:cNvPr id="89130" name="Oval 49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131" name="Oval 50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9098" name="Text Box 51"/>
          <p:cNvSpPr txBox="1">
            <a:spLocks noChangeArrowheads="1"/>
          </p:cNvSpPr>
          <p:nvPr/>
        </p:nvSpPr>
        <p:spPr bwMode="auto">
          <a:xfrm>
            <a:off x="3711575" y="339566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listen</a:t>
            </a:r>
          </a:p>
        </p:txBody>
      </p:sp>
      <p:grpSp>
        <p:nvGrpSpPr>
          <p:cNvPr id="89099" name="Group 52"/>
          <p:cNvGrpSpPr>
            <a:grpSpLocks/>
          </p:cNvGrpSpPr>
          <p:nvPr/>
        </p:nvGrpSpPr>
        <p:grpSpPr bwMode="auto">
          <a:xfrm>
            <a:off x="1643063" y="4227513"/>
            <a:ext cx="876300" cy="827087"/>
            <a:chOff x="1778" y="1720"/>
            <a:chExt cx="722" cy="642"/>
          </a:xfrm>
        </p:grpSpPr>
        <p:sp>
          <p:nvSpPr>
            <p:cNvPr id="89128" name="Oval 53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129" name="Oval 54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9100" name="Text Box 55"/>
          <p:cNvSpPr txBox="1">
            <a:spLocks noChangeArrowheads="1"/>
          </p:cNvSpPr>
          <p:nvPr/>
        </p:nvSpPr>
        <p:spPr bwMode="auto">
          <a:xfrm>
            <a:off x="1733550" y="4425950"/>
            <a:ext cx="6540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SYN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rcvd</a:t>
            </a:r>
          </a:p>
        </p:txBody>
      </p:sp>
      <p:grpSp>
        <p:nvGrpSpPr>
          <p:cNvPr id="89101" name="Group 56"/>
          <p:cNvGrpSpPr>
            <a:grpSpLocks/>
          </p:cNvGrpSpPr>
          <p:nvPr/>
        </p:nvGrpSpPr>
        <p:grpSpPr bwMode="auto">
          <a:xfrm>
            <a:off x="5119688" y="4189413"/>
            <a:ext cx="876300" cy="827087"/>
            <a:chOff x="1778" y="1720"/>
            <a:chExt cx="722" cy="642"/>
          </a:xfrm>
        </p:grpSpPr>
        <p:sp>
          <p:nvSpPr>
            <p:cNvPr id="89126" name="Oval 57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127" name="Oval 58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9102" name="Text Box 59"/>
          <p:cNvSpPr txBox="1">
            <a:spLocks noChangeArrowheads="1"/>
          </p:cNvSpPr>
          <p:nvPr/>
        </p:nvSpPr>
        <p:spPr bwMode="auto">
          <a:xfrm>
            <a:off x="5210175" y="4387850"/>
            <a:ext cx="654050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SYN</a:t>
            </a:r>
          </a:p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sent</a:t>
            </a:r>
          </a:p>
        </p:txBody>
      </p:sp>
      <p:grpSp>
        <p:nvGrpSpPr>
          <p:cNvPr id="89103" name="Group 60"/>
          <p:cNvGrpSpPr>
            <a:grpSpLocks/>
          </p:cNvGrpSpPr>
          <p:nvPr/>
        </p:nvGrpSpPr>
        <p:grpSpPr bwMode="auto">
          <a:xfrm>
            <a:off x="3686175" y="5060950"/>
            <a:ext cx="876300" cy="827088"/>
            <a:chOff x="1778" y="1720"/>
            <a:chExt cx="722" cy="642"/>
          </a:xfrm>
        </p:grpSpPr>
        <p:sp>
          <p:nvSpPr>
            <p:cNvPr id="89124" name="Oval 61"/>
            <p:cNvSpPr>
              <a:spLocks noChangeArrowheads="1"/>
            </p:cNvSpPr>
            <p:nvPr/>
          </p:nvSpPr>
          <p:spPr bwMode="auto">
            <a:xfrm>
              <a:off x="1825" y="1720"/>
              <a:ext cx="675" cy="612"/>
            </a:xfrm>
            <a:prstGeom prst="ellipse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89125" name="Oval 62"/>
            <p:cNvSpPr>
              <a:spLocks noChangeArrowheads="1"/>
            </p:cNvSpPr>
            <p:nvPr/>
          </p:nvSpPr>
          <p:spPr bwMode="auto">
            <a:xfrm>
              <a:off x="1778" y="1750"/>
              <a:ext cx="675" cy="612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89104" name="Text Box 63"/>
          <p:cNvSpPr txBox="1">
            <a:spLocks noChangeArrowheads="1"/>
          </p:cNvSpPr>
          <p:nvPr/>
        </p:nvSpPr>
        <p:spPr bwMode="auto">
          <a:xfrm>
            <a:off x="3648075" y="5348288"/>
            <a:ext cx="933450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ESTAB</a:t>
            </a:r>
          </a:p>
        </p:txBody>
      </p:sp>
      <p:sp>
        <p:nvSpPr>
          <p:cNvPr id="89105" name="Text Box 66"/>
          <p:cNvSpPr txBox="1">
            <a:spLocks noChangeArrowheads="1"/>
          </p:cNvSpPr>
          <p:nvPr/>
        </p:nvSpPr>
        <p:spPr bwMode="auto">
          <a:xfrm>
            <a:off x="5526088" y="2687638"/>
            <a:ext cx="2894012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clientSocket =  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  newSocket("hostname","port number");</a:t>
            </a:r>
          </a:p>
        </p:txBody>
      </p:sp>
      <p:sp>
        <p:nvSpPr>
          <p:cNvPr id="89106" name="Line 67"/>
          <p:cNvSpPr>
            <a:spLocks noChangeShapeType="1"/>
          </p:cNvSpPr>
          <p:nvPr/>
        </p:nvSpPr>
        <p:spPr bwMode="auto">
          <a:xfrm>
            <a:off x="5656263" y="3317875"/>
            <a:ext cx="25288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07" name="Text Box 68"/>
          <p:cNvSpPr txBox="1">
            <a:spLocks noChangeArrowheads="1"/>
          </p:cNvSpPr>
          <p:nvPr/>
        </p:nvSpPr>
        <p:spPr bwMode="auto">
          <a:xfrm>
            <a:off x="5621338" y="3351213"/>
            <a:ext cx="12620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SYN(seq=x)</a:t>
            </a:r>
          </a:p>
        </p:txBody>
      </p:sp>
      <p:sp>
        <p:nvSpPr>
          <p:cNvPr id="89108" name="Freeform 69"/>
          <p:cNvSpPr>
            <a:spLocks/>
          </p:cNvSpPr>
          <p:nvPr/>
        </p:nvSpPr>
        <p:spPr bwMode="auto">
          <a:xfrm>
            <a:off x="4583113" y="1727200"/>
            <a:ext cx="914400" cy="2384425"/>
          </a:xfrm>
          <a:custGeom>
            <a:avLst/>
            <a:gdLst>
              <a:gd name="T0" fmla="*/ 0 w 576"/>
              <a:gd name="T1" fmla="*/ 0 h 1138"/>
              <a:gd name="T2" fmla="*/ 2147483646 w 576"/>
              <a:gd name="T3" fmla="*/ 0 h 1138"/>
              <a:gd name="T4" fmla="*/ 2147483646 w 576"/>
              <a:gd name="T5" fmla="*/ 2147483646 h 1138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1138">
                <a:moveTo>
                  <a:pt x="0" y="0"/>
                </a:moveTo>
                <a:lnTo>
                  <a:pt x="576" y="0"/>
                </a:lnTo>
                <a:lnTo>
                  <a:pt x="576" y="1138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09" name="Line 70"/>
          <p:cNvSpPr>
            <a:spLocks noChangeShapeType="1"/>
          </p:cNvSpPr>
          <p:nvPr/>
        </p:nvSpPr>
        <p:spPr bwMode="auto">
          <a:xfrm>
            <a:off x="4075113" y="2133600"/>
            <a:ext cx="0" cy="101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0" name="Text Box 71"/>
          <p:cNvSpPr txBox="1">
            <a:spLocks noChangeArrowheads="1"/>
          </p:cNvSpPr>
          <p:nvPr/>
        </p:nvSpPr>
        <p:spPr bwMode="auto">
          <a:xfrm>
            <a:off x="1524000" y="2074863"/>
            <a:ext cx="2578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31775" indent="-231775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b="1">
                <a:latin typeface="Courier New" panose="02070309020205020404" pitchFamily="49" charset="0"/>
              </a:rPr>
              <a:t>Socket connectionSocket = welcomeSocket.accept();</a:t>
            </a:r>
          </a:p>
        </p:txBody>
      </p:sp>
      <p:sp>
        <p:nvSpPr>
          <p:cNvPr id="89111" name="Line 72"/>
          <p:cNvSpPr>
            <a:spLocks noChangeShapeType="1"/>
          </p:cNvSpPr>
          <p:nvPr/>
        </p:nvSpPr>
        <p:spPr bwMode="auto">
          <a:xfrm>
            <a:off x="1882775" y="2522538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2" name="Freeform 73"/>
          <p:cNvSpPr>
            <a:spLocks/>
          </p:cNvSpPr>
          <p:nvPr/>
        </p:nvSpPr>
        <p:spPr bwMode="auto">
          <a:xfrm>
            <a:off x="2051050" y="3836988"/>
            <a:ext cx="1579563" cy="373062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3" name="Text Box 74"/>
          <p:cNvSpPr txBox="1">
            <a:spLocks noChangeArrowheads="1"/>
          </p:cNvSpPr>
          <p:nvPr/>
        </p:nvSpPr>
        <p:spPr bwMode="auto">
          <a:xfrm>
            <a:off x="1785938" y="2838450"/>
            <a:ext cx="804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SYN(x)</a:t>
            </a:r>
          </a:p>
        </p:txBody>
      </p:sp>
      <p:sp>
        <p:nvSpPr>
          <p:cNvPr id="89114" name="Line 75"/>
          <p:cNvSpPr>
            <a:spLocks noChangeShapeType="1"/>
          </p:cNvSpPr>
          <p:nvPr/>
        </p:nvSpPr>
        <p:spPr bwMode="auto">
          <a:xfrm>
            <a:off x="1246188" y="313690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5" name="Text Box 76"/>
          <p:cNvSpPr txBox="1">
            <a:spLocks noChangeArrowheads="1"/>
          </p:cNvSpPr>
          <p:nvPr/>
        </p:nvSpPr>
        <p:spPr bwMode="auto">
          <a:xfrm>
            <a:off x="930275" y="2989263"/>
            <a:ext cx="2606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SYNACK(seq=y,ACKnum=x+1)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create new socket for 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communication back to client</a:t>
            </a:r>
          </a:p>
        </p:txBody>
      </p:sp>
      <p:sp>
        <p:nvSpPr>
          <p:cNvPr id="89116" name="Freeform 77"/>
          <p:cNvSpPr>
            <a:spLocks/>
          </p:cNvSpPr>
          <p:nvPr/>
        </p:nvSpPr>
        <p:spPr bwMode="auto">
          <a:xfrm flipV="1">
            <a:off x="2046288" y="5076825"/>
            <a:ext cx="1579562" cy="373063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7" name="Freeform 78"/>
          <p:cNvSpPr>
            <a:spLocks/>
          </p:cNvSpPr>
          <p:nvPr/>
        </p:nvSpPr>
        <p:spPr bwMode="auto">
          <a:xfrm flipH="1" flipV="1">
            <a:off x="4613275" y="5094288"/>
            <a:ext cx="947738" cy="373062"/>
          </a:xfrm>
          <a:custGeom>
            <a:avLst/>
            <a:gdLst>
              <a:gd name="T0" fmla="*/ 2147483646 w 1123"/>
              <a:gd name="T1" fmla="*/ 0 h 235"/>
              <a:gd name="T2" fmla="*/ 0 w 1123"/>
              <a:gd name="T3" fmla="*/ 0 h 235"/>
              <a:gd name="T4" fmla="*/ 0 w 1123"/>
              <a:gd name="T5" fmla="*/ 2147483646 h 235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123" h="235">
                <a:moveTo>
                  <a:pt x="1123" y="0"/>
                </a:moveTo>
                <a:lnTo>
                  <a:pt x="0" y="0"/>
                </a:lnTo>
                <a:lnTo>
                  <a:pt x="0" y="235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18" name="Text Box 79"/>
          <p:cNvSpPr txBox="1">
            <a:spLocks noChangeArrowheads="1"/>
          </p:cNvSpPr>
          <p:nvPr/>
        </p:nvSpPr>
        <p:spPr bwMode="auto">
          <a:xfrm>
            <a:off x="5608638" y="4970463"/>
            <a:ext cx="26066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SYNACK(seq=y,ACKnum=x+1)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89119" name="Line 80"/>
          <p:cNvSpPr>
            <a:spLocks noChangeShapeType="1"/>
          </p:cNvSpPr>
          <p:nvPr/>
        </p:nvSpPr>
        <p:spPr bwMode="auto">
          <a:xfrm>
            <a:off x="5718175" y="5435600"/>
            <a:ext cx="2528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20" name="Text Box 81"/>
          <p:cNvSpPr txBox="1">
            <a:spLocks noChangeArrowheads="1"/>
          </p:cNvSpPr>
          <p:nvPr/>
        </p:nvSpPr>
        <p:spPr bwMode="auto">
          <a:xfrm>
            <a:off x="6018213" y="5248275"/>
            <a:ext cx="1744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ACK(ACKnum=y+1)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89121" name="Line 82"/>
          <p:cNvSpPr>
            <a:spLocks noChangeShapeType="1"/>
          </p:cNvSpPr>
          <p:nvPr/>
        </p:nvSpPr>
        <p:spPr bwMode="auto">
          <a:xfrm>
            <a:off x="849313" y="5822950"/>
            <a:ext cx="1965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22" name="Text Box 83"/>
          <p:cNvSpPr txBox="1">
            <a:spLocks noChangeArrowheads="1"/>
          </p:cNvSpPr>
          <p:nvPr/>
        </p:nvSpPr>
        <p:spPr bwMode="auto">
          <a:xfrm>
            <a:off x="909638" y="5356225"/>
            <a:ext cx="17446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ACK(ACKnum=y+1)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89123" name="Text Box 84"/>
          <p:cNvSpPr txBox="1">
            <a:spLocks noChangeArrowheads="1"/>
          </p:cNvSpPr>
          <p:nvPr/>
        </p:nvSpPr>
        <p:spPr bwMode="auto">
          <a:xfrm>
            <a:off x="1560513" y="5788025"/>
            <a:ext cx="3413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Symbol" panose="05050102010706020507" pitchFamily="18" charset="2"/>
              </a:rPr>
              <a:t>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01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076B47F-2C5A-4D3C-915D-1B49186EB3B9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90116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8382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73" name="Rectangle 45"/>
          <p:cNvSpPr>
            <a:spLocks noGrp="1" noChangeArrowheads="1"/>
          </p:cNvSpPr>
          <p:nvPr>
            <p:ph type="title"/>
          </p:nvPr>
        </p:nvSpPr>
        <p:spPr>
          <a:xfrm>
            <a:off x="433388" y="241300"/>
            <a:ext cx="7772400" cy="7270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TCP: closing a connection</a:t>
            </a:r>
          </a:p>
        </p:txBody>
      </p:sp>
      <p:sp>
        <p:nvSpPr>
          <p:cNvPr id="83974" name="Rectangle 47"/>
          <p:cNvSpPr>
            <a:spLocks noGrp="1" noChangeArrowheads="1"/>
          </p:cNvSpPr>
          <p:nvPr>
            <p:ph type="body" sz="half" idx="2"/>
          </p:nvPr>
        </p:nvSpPr>
        <p:spPr>
          <a:xfrm>
            <a:off x="736600" y="1328738"/>
            <a:ext cx="7683500" cy="4648200"/>
          </a:xfrm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client, server each close their side of connection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send TCP segment with FIN bit = 1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respond to received FIN with ACK</a:t>
            </a:r>
          </a:p>
          <a:p>
            <a:pPr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on receiving FIN, ACK can be combined with own FIN</a:t>
            </a:r>
          </a:p>
          <a:p>
            <a:pPr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simultaneous FIN exchanges can be handled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911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70D97415-FA69-4396-84B1-CCBF446D8CF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91140" name="Picture 6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725" y="838200"/>
            <a:ext cx="6399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41" name="Line 4"/>
          <p:cNvSpPr>
            <a:spLocks noChangeShapeType="1"/>
          </p:cNvSpPr>
          <p:nvPr/>
        </p:nvSpPr>
        <p:spPr bwMode="auto">
          <a:xfrm flipH="1">
            <a:off x="3471863" y="2081213"/>
            <a:ext cx="1587" cy="3948112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91142" name="Line 10"/>
          <p:cNvSpPr>
            <a:spLocks noChangeShapeType="1"/>
          </p:cNvSpPr>
          <p:nvPr/>
        </p:nvSpPr>
        <p:spPr bwMode="auto">
          <a:xfrm flipH="1">
            <a:off x="6061075" y="2151063"/>
            <a:ext cx="1588" cy="3417887"/>
          </a:xfrm>
          <a:prstGeom prst="line">
            <a:avLst/>
          </a:prstGeom>
          <a:noFill/>
          <a:ln w="9525">
            <a:solidFill>
              <a:srgbClr val="777777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96362" name="Group 74"/>
          <p:cNvGrpSpPr>
            <a:grpSpLocks/>
          </p:cNvGrpSpPr>
          <p:nvPr/>
        </p:nvGrpSpPr>
        <p:grpSpPr bwMode="auto">
          <a:xfrm>
            <a:off x="544513" y="2762250"/>
            <a:ext cx="1335087" cy="854075"/>
            <a:chOff x="343" y="1740"/>
            <a:chExt cx="841" cy="538"/>
          </a:xfrm>
        </p:grpSpPr>
        <p:sp>
          <p:nvSpPr>
            <p:cNvPr id="91229" name="Text Box 34"/>
            <p:cNvSpPr txBox="1">
              <a:spLocks noChangeArrowheads="1"/>
            </p:cNvSpPr>
            <p:nvPr/>
          </p:nvSpPr>
          <p:spPr bwMode="auto">
            <a:xfrm>
              <a:off x="343" y="2066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FIN_WAIT_2</a:t>
              </a:r>
            </a:p>
          </p:txBody>
        </p:sp>
        <p:sp>
          <p:nvSpPr>
            <p:cNvPr id="91230" name="Line 35"/>
            <p:cNvSpPr>
              <a:spLocks noChangeShapeType="1"/>
            </p:cNvSpPr>
            <p:nvPr/>
          </p:nvSpPr>
          <p:spPr bwMode="auto">
            <a:xfrm>
              <a:off x="634" y="1740"/>
              <a:ext cx="0" cy="3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1" name="Group 73"/>
          <p:cNvGrpSpPr>
            <a:grpSpLocks/>
          </p:cNvGrpSpPr>
          <p:nvPr/>
        </p:nvGrpSpPr>
        <p:grpSpPr bwMode="auto">
          <a:xfrm>
            <a:off x="7175500" y="2101850"/>
            <a:ext cx="1390650" cy="960438"/>
            <a:chOff x="4520" y="1324"/>
            <a:chExt cx="876" cy="605"/>
          </a:xfrm>
        </p:grpSpPr>
        <p:sp>
          <p:nvSpPr>
            <p:cNvPr id="91227" name="Text Box 37"/>
            <p:cNvSpPr txBox="1">
              <a:spLocks noChangeArrowheads="1"/>
            </p:cNvSpPr>
            <p:nvPr/>
          </p:nvSpPr>
          <p:spPr bwMode="auto">
            <a:xfrm>
              <a:off x="4520" y="1717"/>
              <a:ext cx="87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CLOSE_WAIT</a:t>
              </a:r>
            </a:p>
          </p:txBody>
        </p:sp>
        <p:sp>
          <p:nvSpPr>
            <p:cNvPr id="91228" name="Line 38"/>
            <p:cNvSpPr>
              <a:spLocks noChangeShapeType="1"/>
            </p:cNvSpPr>
            <p:nvPr/>
          </p:nvSpPr>
          <p:spPr bwMode="auto">
            <a:xfrm>
              <a:off x="5171" y="1324"/>
              <a:ext cx="0" cy="4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3" name="Group 75"/>
          <p:cNvGrpSpPr>
            <a:grpSpLocks/>
          </p:cNvGrpSpPr>
          <p:nvPr/>
        </p:nvGrpSpPr>
        <p:grpSpPr bwMode="auto">
          <a:xfrm>
            <a:off x="3513138" y="3870325"/>
            <a:ext cx="2495550" cy="579438"/>
            <a:chOff x="2213" y="2438"/>
            <a:chExt cx="1572" cy="365"/>
          </a:xfrm>
        </p:grpSpPr>
        <p:sp>
          <p:nvSpPr>
            <p:cNvPr id="91224" name="Line 41"/>
            <p:cNvSpPr>
              <a:spLocks noChangeShapeType="1"/>
            </p:cNvSpPr>
            <p:nvPr/>
          </p:nvSpPr>
          <p:spPr bwMode="auto">
            <a:xfrm flipH="1">
              <a:off x="2213" y="2483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25" name="Rectangle 42"/>
            <p:cNvSpPr>
              <a:spLocks noChangeArrowheads="1"/>
            </p:cNvSpPr>
            <p:nvPr/>
          </p:nvSpPr>
          <p:spPr bwMode="auto">
            <a:xfrm>
              <a:off x="2669" y="2438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226" name="Text Box 43"/>
            <p:cNvSpPr txBox="1">
              <a:spLocks noChangeArrowheads="1"/>
            </p:cNvSpPr>
            <p:nvPr/>
          </p:nvSpPr>
          <p:spPr bwMode="auto">
            <a:xfrm>
              <a:off x="2455" y="2562"/>
              <a:ext cx="10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FINbit=1, seq=y</a:t>
              </a:r>
            </a:p>
          </p:txBody>
        </p:sp>
      </p:grpSp>
      <p:grpSp>
        <p:nvGrpSpPr>
          <p:cNvPr id="396368" name="Group 80"/>
          <p:cNvGrpSpPr>
            <a:grpSpLocks/>
          </p:cNvGrpSpPr>
          <p:nvPr/>
        </p:nvGrpSpPr>
        <p:grpSpPr bwMode="auto">
          <a:xfrm>
            <a:off x="3543300" y="4578350"/>
            <a:ext cx="2508250" cy="582613"/>
            <a:chOff x="2232" y="2884"/>
            <a:chExt cx="1580" cy="367"/>
          </a:xfrm>
        </p:grpSpPr>
        <p:sp>
          <p:nvSpPr>
            <p:cNvPr id="91221" name="Line 44"/>
            <p:cNvSpPr>
              <a:spLocks noChangeShapeType="1"/>
            </p:cNvSpPr>
            <p:nvPr/>
          </p:nvSpPr>
          <p:spPr bwMode="auto">
            <a:xfrm>
              <a:off x="2232" y="2884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22" name="Rectangle 46"/>
            <p:cNvSpPr>
              <a:spLocks noChangeArrowheads="1"/>
            </p:cNvSpPr>
            <p:nvPr/>
          </p:nvSpPr>
          <p:spPr bwMode="auto">
            <a:xfrm>
              <a:off x="2553" y="2995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223" name="Text Box 47"/>
            <p:cNvSpPr txBox="1">
              <a:spLocks noChangeArrowheads="1"/>
            </p:cNvSpPr>
            <p:nvPr/>
          </p:nvSpPr>
          <p:spPr bwMode="auto">
            <a:xfrm>
              <a:off x="2246" y="2958"/>
              <a:ext cx="15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ACKnum=y+1</a:t>
              </a:r>
            </a:p>
          </p:txBody>
        </p:sp>
      </p:grpSp>
      <p:grpSp>
        <p:nvGrpSpPr>
          <p:cNvPr id="396360" name="Group 72"/>
          <p:cNvGrpSpPr>
            <a:grpSpLocks/>
          </p:cNvGrpSpPr>
          <p:nvPr/>
        </p:nvGrpSpPr>
        <p:grpSpPr bwMode="auto">
          <a:xfrm>
            <a:off x="2090738" y="2901950"/>
            <a:ext cx="4930775" cy="854075"/>
            <a:chOff x="1317" y="1828"/>
            <a:chExt cx="3106" cy="538"/>
          </a:xfrm>
        </p:grpSpPr>
        <p:sp>
          <p:nvSpPr>
            <p:cNvPr id="91216" name="Line 13"/>
            <p:cNvSpPr>
              <a:spLocks noChangeShapeType="1"/>
            </p:cNvSpPr>
            <p:nvPr/>
          </p:nvSpPr>
          <p:spPr bwMode="auto">
            <a:xfrm flipH="1">
              <a:off x="2186" y="1828"/>
              <a:ext cx="1580" cy="367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17" name="Rectangle 14"/>
            <p:cNvSpPr>
              <a:spLocks noChangeArrowheads="1"/>
            </p:cNvSpPr>
            <p:nvPr/>
          </p:nvSpPr>
          <p:spPr bwMode="auto">
            <a:xfrm>
              <a:off x="2507" y="1912"/>
              <a:ext cx="896" cy="2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218" name="Text Box 15"/>
            <p:cNvSpPr txBox="1">
              <a:spLocks noChangeArrowheads="1"/>
            </p:cNvSpPr>
            <p:nvPr/>
          </p:nvSpPr>
          <p:spPr bwMode="auto">
            <a:xfrm>
              <a:off x="2200" y="1875"/>
              <a:ext cx="1534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ACKbit=1; ACKnum=x+1</a:t>
              </a:r>
            </a:p>
          </p:txBody>
        </p:sp>
        <p:sp>
          <p:nvSpPr>
            <p:cNvPr id="91219" name="Text Box 21"/>
            <p:cNvSpPr txBox="1">
              <a:spLocks noChangeArrowheads="1"/>
            </p:cNvSpPr>
            <p:nvPr/>
          </p:nvSpPr>
          <p:spPr bwMode="auto">
            <a:xfrm>
              <a:off x="1317" y="2066"/>
              <a:ext cx="867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wait for server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close</a:t>
              </a:r>
            </a:p>
          </p:txBody>
        </p:sp>
        <p:sp>
          <p:nvSpPr>
            <p:cNvPr id="91220" name="Text Box 49"/>
            <p:cNvSpPr txBox="1">
              <a:spLocks noChangeArrowheads="1"/>
            </p:cNvSpPr>
            <p:nvPr/>
          </p:nvSpPr>
          <p:spPr bwMode="auto">
            <a:xfrm>
              <a:off x="3822" y="1979"/>
              <a:ext cx="601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still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data</a:t>
              </a:r>
            </a:p>
          </p:txBody>
        </p:sp>
      </p:grpSp>
      <p:grpSp>
        <p:nvGrpSpPr>
          <p:cNvPr id="396366" name="Group 78"/>
          <p:cNvGrpSpPr>
            <a:grpSpLocks/>
          </p:cNvGrpSpPr>
          <p:nvPr/>
        </p:nvGrpSpPr>
        <p:grpSpPr bwMode="auto">
          <a:xfrm>
            <a:off x="6059488" y="3032125"/>
            <a:ext cx="2501900" cy="1735138"/>
            <a:chOff x="3817" y="1910"/>
            <a:chExt cx="1576" cy="1093"/>
          </a:xfrm>
        </p:grpSpPr>
        <p:sp>
          <p:nvSpPr>
            <p:cNvPr id="91212" name="Text Box 50"/>
            <p:cNvSpPr txBox="1">
              <a:spLocks noChangeArrowheads="1"/>
            </p:cNvSpPr>
            <p:nvPr/>
          </p:nvSpPr>
          <p:spPr bwMode="auto">
            <a:xfrm>
              <a:off x="3817" y="2703"/>
              <a:ext cx="792" cy="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no longer</a:t>
              </a:r>
            </a:p>
            <a:p>
              <a:pPr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data</a:t>
              </a:r>
            </a:p>
          </p:txBody>
        </p:sp>
        <p:grpSp>
          <p:nvGrpSpPr>
            <p:cNvPr id="91213" name="Group 76"/>
            <p:cNvGrpSpPr>
              <a:grpSpLocks/>
            </p:cNvGrpSpPr>
            <p:nvPr/>
          </p:nvGrpSpPr>
          <p:grpSpPr bwMode="auto">
            <a:xfrm>
              <a:off x="4691" y="1910"/>
              <a:ext cx="702" cy="723"/>
              <a:chOff x="4691" y="1910"/>
              <a:chExt cx="702" cy="723"/>
            </a:xfrm>
          </p:grpSpPr>
          <p:sp>
            <p:nvSpPr>
              <p:cNvPr id="91214" name="Line 39"/>
              <p:cNvSpPr>
                <a:spLocks noChangeShapeType="1"/>
              </p:cNvSpPr>
              <p:nvPr/>
            </p:nvSpPr>
            <p:spPr bwMode="auto">
              <a:xfrm>
                <a:off x="5167" y="1910"/>
                <a:ext cx="0" cy="5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1215" name="Text Box 55"/>
              <p:cNvSpPr txBox="1">
                <a:spLocks noChangeArrowheads="1"/>
              </p:cNvSpPr>
              <p:nvPr/>
            </p:nvSpPr>
            <p:spPr bwMode="auto">
              <a:xfrm>
                <a:off x="4691" y="2421"/>
                <a:ext cx="70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600">
                    <a:latin typeface="Tahoma" panose="020B0604030504040204" pitchFamily="34" charset="0"/>
                  </a:rPr>
                  <a:t>LAST_ACK</a:t>
                </a:r>
              </a:p>
            </p:txBody>
          </p:sp>
        </p:grpSp>
      </p:grpSp>
      <p:grpSp>
        <p:nvGrpSpPr>
          <p:cNvPr id="396370" name="Group 82"/>
          <p:cNvGrpSpPr>
            <a:grpSpLocks/>
          </p:cNvGrpSpPr>
          <p:nvPr/>
        </p:nvGrpSpPr>
        <p:grpSpPr bwMode="auto">
          <a:xfrm>
            <a:off x="7642225" y="4213225"/>
            <a:ext cx="917575" cy="1223963"/>
            <a:chOff x="4814" y="2654"/>
            <a:chExt cx="578" cy="771"/>
          </a:xfrm>
        </p:grpSpPr>
        <p:sp>
          <p:nvSpPr>
            <p:cNvPr id="91210" name="Text Box 11"/>
            <p:cNvSpPr txBox="1">
              <a:spLocks noChangeArrowheads="1"/>
            </p:cNvSpPr>
            <p:nvPr/>
          </p:nvSpPr>
          <p:spPr bwMode="auto">
            <a:xfrm>
              <a:off x="4814" y="3213"/>
              <a:ext cx="5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CLOSED</a:t>
              </a:r>
            </a:p>
          </p:txBody>
        </p:sp>
        <p:sp>
          <p:nvSpPr>
            <p:cNvPr id="91211" name="Line 57"/>
            <p:cNvSpPr>
              <a:spLocks noChangeShapeType="1"/>
            </p:cNvSpPr>
            <p:nvPr/>
          </p:nvSpPr>
          <p:spPr bwMode="auto">
            <a:xfrm>
              <a:off x="5173" y="2654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5" name="Group 77"/>
          <p:cNvGrpSpPr>
            <a:grpSpLocks/>
          </p:cNvGrpSpPr>
          <p:nvPr/>
        </p:nvGrpSpPr>
        <p:grpSpPr bwMode="auto">
          <a:xfrm>
            <a:off x="585788" y="3605213"/>
            <a:ext cx="1400175" cy="1044575"/>
            <a:chOff x="369" y="2271"/>
            <a:chExt cx="882" cy="658"/>
          </a:xfrm>
        </p:grpSpPr>
        <p:sp>
          <p:nvSpPr>
            <p:cNvPr id="91208" name="Text Box 58"/>
            <p:cNvSpPr txBox="1">
              <a:spLocks noChangeArrowheads="1"/>
            </p:cNvSpPr>
            <p:nvPr/>
          </p:nvSpPr>
          <p:spPr bwMode="auto">
            <a:xfrm>
              <a:off x="369" y="2717"/>
              <a:ext cx="88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TIMED_WAIT</a:t>
              </a:r>
            </a:p>
          </p:txBody>
        </p:sp>
        <p:sp>
          <p:nvSpPr>
            <p:cNvPr id="91209" name="Line 60"/>
            <p:cNvSpPr>
              <a:spLocks noChangeShapeType="1"/>
            </p:cNvSpPr>
            <p:nvPr/>
          </p:nvSpPr>
          <p:spPr bwMode="auto">
            <a:xfrm>
              <a:off x="638" y="2271"/>
              <a:ext cx="0" cy="48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69" name="Group 81"/>
          <p:cNvGrpSpPr>
            <a:grpSpLocks/>
          </p:cNvGrpSpPr>
          <p:nvPr/>
        </p:nvGrpSpPr>
        <p:grpSpPr bwMode="auto">
          <a:xfrm>
            <a:off x="674688" y="4486275"/>
            <a:ext cx="2743200" cy="1768475"/>
            <a:chOff x="425" y="2826"/>
            <a:chExt cx="1728" cy="1114"/>
          </a:xfrm>
        </p:grpSpPr>
        <p:sp>
          <p:nvSpPr>
            <p:cNvPr id="91202" name="Line 52"/>
            <p:cNvSpPr>
              <a:spLocks noChangeShapeType="1"/>
            </p:cNvSpPr>
            <p:nvPr/>
          </p:nvSpPr>
          <p:spPr bwMode="auto">
            <a:xfrm>
              <a:off x="1820" y="2833"/>
              <a:ext cx="7" cy="10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03" name="Text Box 51"/>
            <p:cNvSpPr txBox="1">
              <a:spLocks noChangeArrowheads="1"/>
            </p:cNvSpPr>
            <p:nvPr/>
          </p:nvSpPr>
          <p:spPr bwMode="auto">
            <a:xfrm>
              <a:off x="1216" y="3093"/>
              <a:ext cx="937" cy="42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timed wait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for 2*max 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segment lifetime</a:t>
              </a:r>
            </a:p>
          </p:txBody>
        </p:sp>
        <p:sp>
          <p:nvSpPr>
            <p:cNvPr id="91204" name="Line 53"/>
            <p:cNvSpPr>
              <a:spLocks noChangeShapeType="1"/>
            </p:cNvSpPr>
            <p:nvPr/>
          </p:nvSpPr>
          <p:spPr bwMode="auto">
            <a:xfrm>
              <a:off x="1742" y="2826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05" name="Line 54"/>
            <p:cNvSpPr>
              <a:spLocks noChangeShapeType="1"/>
            </p:cNvSpPr>
            <p:nvPr/>
          </p:nvSpPr>
          <p:spPr bwMode="auto">
            <a:xfrm>
              <a:off x="1759" y="3889"/>
              <a:ext cx="14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206" name="Text Box 59"/>
            <p:cNvSpPr txBox="1">
              <a:spLocks noChangeArrowheads="1"/>
            </p:cNvSpPr>
            <p:nvPr/>
          </p:nvSpPr>
          <p:spPr bwMode="auto">
            <a:xfrm>
              <a:off x="425" y="3728"/>
              <a:ext cx="578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CLOSED</a:t>
              </a:r>
            </a:p>
          </p:txBody>
        </p:sp>
        <p:sp>
          <p:nvSpPr>
            <p:cNvPr id="91207" name="Line 61"/>
            <p:cNvSpPr>
              <a:spLocks noChangeShapeType="1"/>
            </p:cNvSpPr>
            <p:nvPr/>
          </p:nvSpPr>
          <p:spPr bwMode="auto">
            <a:xfrm>
              <a:off x="631" y="2918"/>
              <a:ext cx="0" cy="8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5008" name="Rectangle 62"/>
          <p:cNvSpPr>
            <a:spLocks noGrp="1" noChangeArrowheads="1"/>
          </p:cNvSpPr>
          <p:nvPr>
            <p:ph type="title"/>
          </p:nvPr>
        </p:nvSpPr>
        <p:spPr>
          <a:xfrm>
            <a:off x="433388" y="241300"/>
            <a:ext cx="7772400" cy="72707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TCP: closing a connection</a:t>
            </a:r>
          </a:p>
        </p:txBody>
      </p:sp>
      <p:grpSp>
        <p:nvGrpSpPr>
          <p:cNvPr id="396359" name="Group 71"/>
          <p:cNvGrpSpPr>
            <a:grpSpLocks/>
          </p:cNvGrpSpPr>
          <p:nvPr/>
        </p:nvGrpSpPr>
        <p:grpSpPr bwMode="auto">
          <a:xfrm>
            <a:off x="550863" y="2046288"/>
            <a:ext cx="1335087" cy="700087"/>
            <a:chOff x="347" y="1289"/>
            <a:chExt cx="841" cy="441"/>
          </a:xfrm>
        </p:grpSpPr>
        <p:sp>
          <p:nvSpPr>
            <p:cNvPr id="91200" name="Text Box 31"/>
            <p:cNvSpPr txBox="1">
              <a:spLocks noChangeArrowheads="1"/>
            </p:cNvSpPr>
            <p:nvPr/>
          </p:nvSpPr>
          <p:spPr bwMode="auto">
            <a:xfrm>
              <a:off x="347" y="1518"/>
              <a:ext cx="84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FIN_WAIT_1</a:t>
              </a:r>
            </a:p>
          </p:txBody>
        </p:sp>
        <p:sp>
          <p:nvSpPr>
            <p:cNvPr id="91201" name="Line 32"/>
            <p:cNvSpPr>
              <a:spLocks noChangeShapeType="1"/>
            </p:cNvSpPr>
            <p:nvPr/>
          </p:nvSpPr>
          <p:spPr bwMode="auto">
            <a:xfrm>
              <a:off x="630" y="1289"/>
              <a:ext cx="0" cy="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96358" name="Group 70"/>
          <p:cNvGrpSpPr>
            <a:grpSpLocks/>
          </p:cNvGrpSpPr>
          <p:nvPr/>
        </p:nvGrpSpPr>
        <p:grpSpPr bwMode="auto">
          <a:xfrm>
            <a:off x="1204913" y="2100263"/>
            <a:ext cx="4775200" cy="1014412"/>
            <a:chOff x="759" y="1323"/>
            <a:chExt cx="3008" cy="639"/>
          </a:xfrm>
        </p:grpSpPr>
        <p:sp>
          <p:nvSpPr>
            <p:cNvPr id="91195" name="Line 6"/>
            <p:cNvSpPr>
              <a:spLocks noChangeShapeType="1"/>
            </p:cNvSpPr>
            <p:nvPr/>
          </p:nvSpPr>
          <p:spPr bwMode="auto">
            <a:xfrm>
              <a:off x="2195" y="1442"/>
              <a:ext cx="1572" cy="320"/>
            </a:xfrm>
            <a:prstGeom prst="line">
              <a:avLst/>
            </a:prstGeom>
            <a:noFill/>
            <a:ln w="28575">
              <a:solidFill>
                <a:srgbClr val="000099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1196" name="Rectangle 7"/>
            <p:cNvSpPr>
              <a:spLocks noChangeArrowheads="1"/>
            </p:cNvSpPr>
            <p:nvPr/>
          </p:nvSpPr>
          <p:spPr bwMode="auto">
            <a:xfrm>
              <a:off x="2644" y="1369"/>
              <a:ext cx="590" cy="3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97" name="Text Box 8"/>
            <p:cNvSpPr txBox="1">
              <a:spLocks noChangeArrowheads="1"/>
            </p:cNvSpPr>
            <p:nvPr/>
          </p:nvSpPr>
          <p:spPr bwMode="auto">
            <a:xfrm>
              <a:off x="2430" y="1493"/>
              <a:ext cx="105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FINbit=1, seq=x</a:t>
              </a:r>
            </a:p>
          </p:txBody>
        </p:sp>
        <p:sp>
          <p:nvSpPr>
            <p:cNvPr id="91198" name="Text Box 9"/>
            <p:cNvSpPr txBox="1">
              <a:spLocks noChangeArrowheads="1"/>
            </p:cNvSpPr>
            <p:nvPr/>
          </p:nvSpPr>
          <p:spPr bwMode="auto">
            <a:xfrm>
              <a:off x="1209" y="1541"/>
              <a:ext cx="913" cy="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can no longer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send but can</a:t>
              </a:r>
            </a:p>
            <a:p>
              <a:pPr algn="r">
                <a:lnSpc>
                  <a:spcPct val="9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Tahoma" panose="020B0604030504040204" pitchFamily="34" charset="0"/>
                </a:rPr>
                <a:t> receive data</a:t>
              </a:r>
            </a:p>
          </p:txBody>
        </p:sp>
        <p:sp>
          <p:nvSpPr>
            <p:cNvPr id="91199" name="Text Box 67"/>
            <p:cNvSpPr txBox="1">
              <a:spLocks noChangeArrowheads="1"/>
            </p:cNvSpPr>
            <p:nvPr/>
          </p:nvSpPr>
          <p:spPr bwMode="auto">
            <a:xfrm>
              <a:off x="759" y="1323"/>
              <a:ext cx="14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400">
                  <a:latin typeface="Courier New" panose="02070309020205020404" pitchFamily="49" charset="0"/>
                </a:rPr>
                <a:t>clientSocket.close()</a:t>
              </a:r>
            </a:p>
          </p:txBody>
        </p:sp>
      </p:grpSp>
      <p:sp>
        <p:nvSpPr>
          <p:cNvPr id="91155" name="Text Box 84"/>
          <p:cNvSpPr txBox="1">
            <a:spLocks noChangeArrowheads="1"/>
          </p:cNvSpPr>
          <p:nvPr/>
        </p:nvSpPr>
        <p:spPr bwMode="auto">
          <a:xfrm>
            <a:off x="498475" y="1368425"/>
            <a:ext cx="11604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Tahoma" panose="020B0604030504040204" pitchFamily="34" charset="0"/>
              </a:rPr>
              <a:t>client state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i="1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91156" name="Text Box 85"/>
          <p:cNvSpPr txBox="1">
            <a:spLocks noChangeArrowheads="1"/>
          </p:cNvSpPr>
          <p:nvPr/>
        </p:nvSpPr>
        <p:spPr bwMode="auto">
          <a:xfrm>
            <a:off x="7353300" y="1385888"/>
            <a:ext cx="12382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 i="1">
                <a:solidFill>
                  <a:srgbClr val="000099"/>
                </a:solidFill>
                <a:latin typeface="Tahoma" panose="020B0604030504040204" pitchFamily="34" charset="0"/>
              </a:rPr>
              <a:t>server state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 i="1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91157" name="Text Box 86"/>
          <p:cNvSpPr txBox="1">
            <a:spLocks noChangeArrowheads="1"/>
          </p:cNvSpPr>
          <p:nvPr/>
        </p:nvSpPr>
        <p:spPr bwMode="auto">
          <a:xfrm>
            <a:off x="7769225" y="1768475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ESTAB</a:t>
            </a:r>
          </a:p>
        </p:txBody>
      </p:sp>
      <p:sp>
        <p:nvSpPr>
          <p:cNvPr id="91158" name="Text Box 87"/>
          <p:cNvSpPr txBox="1">
            <a:spLocks noChangeArrowheads="1"/>
          </p:cNvSpPr>
          <p:nvPr/>
        </p:nvSpPr>
        <p:spPr bwMode="auto">
          <a:xfrm>
            <a:off x="533400" y="1751013"/>
            <a:ext cx="7715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ESTAB</a:t>
            </a:r>
          </a:p>
        </p:txBody>
      </p:sp>
      <p:grpSp>
        <p:nvGrpSpPr>
          <p:cNvPr id="91159" name="Group 88"/>
          <p:cNvGrpSpPr>
            <a:grpSpLocks/>
          </p:cNvGrpSpPr>
          <p:nvPr/>
        </p:nvGrpSpPr>
        <p:grpSpPr bwMode="auto">
          <a:xfrm>
            <a:off x="3140075" y="1443038"/>
            <a:ext cx="642938" cy="600075"/>
            <a:chOff x="-44" y="1473"/>
            <a:chExt cx="981" cy="1105"/>
          </a:xfrm>
        </p:grpSpPr>
        <p:pic>
          <p:nvPicPr>
            <p:cNvPr id="91193" name="Picture 8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1194" name="Freeform 9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1160" name="Group 91"/>
          <p:cNvGrpSpPr>
            <a:grpSpLocks/>
          </p:cNvGrpSpPr>
          <p:nvPr/>
        </p:nvGrpSpPr>
        <p:grpSpPr bwMode="auto">
          <a:xfrm>
            <a:off x="5772150" y="1446213"/>
            <a:ext cx="336550" cy="512762"/>
            <a:chOff x="4140" y="429"/>
            <a:chExt cx="1425" cy="2396"/>
          </a:xfrm>
        </p:grpSpPr>
        <p:sp>
          <p:nvSpPr>
            <p:cNvPr id="91161" name="Freeform 9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2" name="Rectangle 93"/>
            <p:cNvSpPr>
              <a:spLocks noChangeArrowheads="1"/>
            </p:cNvSpPr>
            <p:nvPr/>
          </p:nvSpPr>
          <p:spPr bwMode="auto">
            <a:xfrm>
              <a:off x="4207" y="429"/>
              <a:ext cx="1049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63" name="Freeform 9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4" name="Freeform 9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65" name="Rectangle 96"/>
            <p:cNvSpPr>
              <a:spLocks noChangeArrowheads="1"/>
            </p:cNvSpPr>
            <p:nvPr/>
          </p:nvSpPr>
          <p:spPr bwMode="auto">
            <a:xfrm>
              <a:off x="4214" y="696"/>
              <a:ext cx="592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1166" name="Group 9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1191" name="AutoShape 98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1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1192" name="AutoShape 99"/>
              <p:cNvSpPr>
                <a:spLocks noChangeArrowheads="1"/>
              </p:cNvSpPr>
              <p:nvPr/>
            </p:nvSpPr>
            <p:spPr bwMode="auto">
              <a:xfrm>
                <a:off x="634" y="2581"/>
                <a:ext cx="688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1167" name="Rectangle 100"/>
            <p:cNvSpPr>
              <a:spLocks noChangeArrowheads="1"/>
            </p:cNvSpPr>
            <p:nvPr/>
          </p:nvSpPr>
          <p:spPr bwMode="auto">
            <a:xfrm>
              <a:off x="4221" y="1022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1168" name="Group 10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1189" name="AutoShape 102"/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1190" name="AutoShape 103"/>
              <p:cNvSpPr>
                <a:spLocks noChangeArrowheads="1"/>
              </p:cNvSpPr>
              <p:nvPr/>
            </p:nvSpPr>
            <p:spPr bwMode="auto">
              <a:xfrm>
                <a:off x="628" y="2582"/>
                <a:ext cx="696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1169" name="Rectangle 104"/>
            <p:cNvSpPr>
              <a:spLocks noChangeArrowheads="1"/>
            </p:cNvSpPr>
            <p:nvPr/>
          </p:nvSpPr>
          <p:spPr bwMode="auto">
            <a:xfrm>
              <a:off x="4214" y="1356"/>
              <a:ext cx="598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70" name="Rectangle 105"/>
            <p:cNvSpPr>
              <a:spLocks noChangeArrowheads="1"/>
            </p:cNvSpPr>
            <p:nvPr/>
          </p:nvSpPr>
          <p:spPr bwMode="auto">
            <a:xfrm>
              <a:off x="4227" y="1653"/>
              <a:ext cx="598" cy="52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91171" name="Group 10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1187" name="AutoShape 107"/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0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1188" name="AutoShape 108"/>
              <p:cNvSpPr>
                <a:spLocks noChangeArrowheads="1"/>
              </p:cNvSpPr>
              <p:nvPr/>
            </p:nvSpPr>
            <p:spPr bwMode="auto">
              <a:xfrm>
                <a:off x="635" y="2585"/>
                <a:ext cx="687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1172" name="Freeform 10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1173" name="Group 11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1185" name="AutoShape 111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8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1186" name="AutoShape 112"/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5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91174" name="Rectangle 113"/>
            <p:cNvSpPr>
              <a:spLocks noChangeArrowheads="1"/>
            </p:cNvSpPr>
            <p:nvPr/>
          </p:nvSpPr>
          <p:spPr bwMode="auto">
            <a:xfrm>
              <a:off x="5249" y="429"/>
              <a:ext cx="67" cy="2292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75" name="Freeform 11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76" name="Freeform 11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40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77" name="Oval 116"/>
            <p:cNvSpPr>
              <a:spLocks noChangeArrowheads="1"/>
            </p:cNvSpPr>
            <p:nvPr/>
          </p:nvSpPr>
          <p:spPr bwMode="auto">
            <a:xfrm>
              <a:off x="5518" y="2610"/>
              <a:ext cx="47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78" name="Freeform 11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1179" name="AutoShape 118"/>
            <p:cNvSpPr>
              <a:spLocks noChangeArrowheads="1"/>
            </p:cNvSpPr>
            <p:nvPr/>
          </p:nvSpPr>
          <p:spPr bwMode="auto">
            <a:xfrm>
              <a:off x="4140" y="2677"/>
              <a:ext cx="1196" cy="148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80" name="AutoShape 119"/>
            <p:cNvSpPr>
              <a:spLocks noChangeArrowheads="1"/>
            </p:cNvSpPr>
            <p:nvPr/>
          </p:nvSpPr>
          <p:spPr bwMode="auto">
            <a:xfrm>
              <a:off x="4207" y="2714"/>
              <a:ext cx="1069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81" name="Oval 120"/>
            <p:cNvSpPr>
              <a:spLocks noChangeArrowheads="1"/>
            </p:cNvSpPr>
            <p:nvPr/>
          </p:nvSpPr>
          <p:spPr bwMode="auto">
            <a:xfrm>
              <a:off x="4308" y="2380"/>
              <a:ext cx="155" cy="14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82" name="Oval 121"/>
            <p:cNvSpPr>
              <a:spLocks noChangeArrowheads="1"/>
            </p:cNvSpPr>
            <p:nvPr/>
          </p:nvSpPr>
          <p:spPr bwMode="auto">
            <a:xfrm>
              <a:off x="4483" y="2387"/>
              <a:ext cx="161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endParaRPr lang="en-US" altLang="en-US" sz="1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1183" name="Oval 122"/>
            <p:cNvSpPr>
              <a:spLocks noChangeArrowheads="1"/>
            </p:cNvSpPr>
            <p:nvPr/>
          </p:nvSpPr>
          <p:spPr bwMode="auto">
            <a:xfrm>
              <a:off x="4664" y="2380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91184" name="Rectangle 123"/>
            <p:cNvSpPr>
              <a:spLocks noChangeArrowheads="1"/>
            </p:cNvSpPr>
            <p:nvPr/>
          </p:nvSpPr>
          <p:spPr bwMode="auto">
            <a:xfrm>
              <a:off x="5061" y="1838"/>
              <a:ext cx="87" cy="757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9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39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96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396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96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96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6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96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96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349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BB2C5AF-154E-41F4-8FCA-2DB6531DFAAC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63492" name="Picture 5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238" y="773113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90500"/>
            <a:ext cx="7772400" cy="781050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TCP segment structure</a:t>
            </a:r>
            <a:endParaRPr lang="en-US">
              <a:ea typeface="ＭＳ Ｐゴシック" charset="0"/>
              <a:cs typeface="+mj-cs"/>
            </a:endParaRPr>
          </a:p>
        </p:txBody>
      </p:sp>
      <p:sp>
        <p:nvSpPr>
          <p:cNvPr id="63494" name="Rectangle 4"/>
          <p:cNvSpPr>
            <a:spLocks noChangeArrowheads="1"/>
          </p:cNvSpPr>
          <p:nvPr/>
        </p:nvSpPr>
        <p:spPr bwMode="auto">
          <a:xfrm>
            <a:off x="2897188" y="1512888"/>
            <a:ext cx="3951287" cy="4824412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3495" name="Rectangle 5"/>
          <p:cNvSpPr>
            <a:spLocks noChangeArrowheads="1"/>
          </p:cNvSpPr>
          <p:nvPr/>
        </p:nvSpPr>
        <p:spPr bwMode="auto">
          <a:xfrm>
            <a:off x="2811463" y="1628775"/>
            <a:ext cx="3951287" cy="4805363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496" name="Text Box 6"/>
          <p:cNvSpPr txBox="1">
            <a:spLocks noChangeArrowheads="1"/>
          </p:cNvSpPr>
          <p:nvPr/>
        </p:nvSpPr>
        <p:spPr bwMode="auto">
          <a:xfrm>
            <a:off x="2955925" y="1587500"/>
            <a:ext cx="1663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source port #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497" name="Text Box 7"/>
          <p:cNvSpPr txBox="1">
            <a:spLocks noChangeArrowheads="1"/>
          </p:cNvSpPr>
          <p:nvPr/>
        </p:nvSpPr>
        <p:spPr bwMode="auto">
          <a:xfrm>
            <a:off x="5056188" y="1592263"/>
            <a:ext cx="1381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dest port #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3498" name="Line 8"/>
          <p:cNvSpPr>
            <a:spLocks noChangeShapeType="1"/>
          </p:cNvSpPr>
          <p:nvPr/>
        </p:nvSpPr>
        <p:spPr bwMode="auto">
          <a:xfrm>
            <a:off x="2814638" y="2003425"/>
            <a:ext cx="394652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9" name="Line 9"/>
          <p:cNvSpPr>
            <a:spLocks noChangeShapeType="1"/>
          </p:cNvSpPr>
          <p:nvPr/>
        </p:nvSpPr>
        <p:spPr bwMode="auto">
          <a:xfrm flipV="1">
            <a:off x="2808288" y="2382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0" name="Line 10"/>
          <p:cNvSpPr>
            <a:spLocks noChangeShapeType="1"/>
          </p:cNvSpPr>
          <p:nvPr/>
        </p:nvSpPr>
        <p:spPr bwMode="auto">
          <a:xfrm flipV="1">
            <a:off x="4754563" y="162877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1" name="Text Box 11"/>
          <p:cNvSpPr txBox="1">
            <a:spLocks noChangeArrowheads="1"/>
          </p:cNvSpPr>
          <p:nvPr/>
        </p:nvSpPr>
        <p:spPr bwMode="auto">
          <a:xfrm>
            <a:off x="4297363" y="1098550"/>
            <a:ext cx="857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32 bits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02" name="Line 12"/>
          <p:cNvSpPr>
            <a:spLocks noChangeShapeType="1"/>
          </p:cNvSpPr>
          <p:nvPr/>
        </p:nvSpPr>
        <p:spPr bwMode="auto">
          <a:xfrm>
            <a:off x="5297488" y="1344613"/>
            <a:ext cx="1427162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3" name="Line 13"/>
          <p:cNvSpPr>
            <a:spLocks noChangeShapeType="1"/>
          </p:cNvSpPr>
          <p:nvPr/>
        </p:nvSpPr>
        <p:spPr bwMode="auto">
          <a:xfrm rot="10800000">
            <a:off x="2789238" y="1355725"/>
            <a:ext cx="13414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4" name="Text Box 14"/>
          <p:cNvSpPr txBox="1">
            <a:spLocks noChangeArrowheads="1"/>
          </p:cNvSpPr>
          <p:nvPr/>
        </p:nvSpPr>
        <p:spPr bwMode="auto">
          <a:xfrm>
            <a:off x="3863975" y="4567238"/>
            <a:ext cx="20050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application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data 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(variable length)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05" name="Text Box 15"/>
          <p:cNvSpPr txBox="1">
            <a:spLocks noChangeArrowheads="1"/>
          </p:cNvSpPr>
          <p:nvPr/>
        </p:nvSpPr>
        <p:spPr bwMode="auto">
          <a:xfrm>
            <a:off x="3444875" y="1982788"/>
            <a:ext cx="2486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sequence number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06" name="Line 16"/>
          <p:cNvSpPr>
            <a:spLocks noChangeShapeType="1"/>
          </p:cNvSpPr>
          <p:nvPr/>
        </p:nvSpPr>
        <p:spPr bwMode="auto">
          <a:xfrm flipV="1">
            <a:off x="2817813" y="2763838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7" name="Text Box 17"/>
          <p:cNvSpPr txBox="1">
            <a:spLocks noChangeArrowheads="1"/>
          </p:cNvSpPr>
          <p:nvPr/>
        </p:nvSpPr>
        <p:spPr bwMode="auto">
          <a:xfrm>
            <a:off x="3044825" y="2382838"/>
            <a:ext cx="3409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acknowledgement number</a:t>
            </a:r>
          </a:p>
        </p:txBody>
      </p:sp>
      <p:sp>
        <p:nvSpPr>
          <p:cNvPr id="63508" name="Line 18"/>
          <p:cNvSpPr>
            <a:spLocks noChangeShapeType="1"/>
          </p:cNvSpPr>
          <p:nvPr/>
        </p:nvSpPr>
        <p:spPr bwMode="auto">
          <a:xfrm flipV="1">
            <a:off x="2813050" y="3159125"/>
            <a:ext cx="39512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09" name="Line 19"/>
          <p:cNvSpPr>
            <a:spLocks noChangeShapeType="1"/>
          </p:cNvSpPr>
          <p:nvPr/>
        </p:nvSpPr>
        <p:spPr bwMode="auto">
          <a:xfrm flipV="1">
            <a:off x="2808288" y="3549650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0" name="Line 20"/>
          <p:cNvSpPr>
            <a:spLocks noChangeShapeType="1"/>
          </p:cNvSpPr>
          <p:nvPr/>
        </p:nvSpPr>
        <p:spPr bwMode="auto">
          <a:xfrm flipV="1">
            <a:off x="2808288" y="4111625"/>
            <a:ext cx="39512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1" name="Line 21"/>
          <p:cNvSpPr>
            <a:spLocks noChangeShapeType="1"/>
          </p:cNvSpPr>
          <p:nvPr/>
        </p:nvSpPr>
        <p:spPr bwMode="auto">
          <a:xfrm flipH="1" flipV="1">
            <a:off x="4768850" y="2767013"/>
            <a:ext cx="4763" cy="7778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2" name="Text Box 22"/>
          <p:cNvSpPr txBox="1">
            <a:spLocks noChangeArrowheads="1"/>
          </p:cNvSpPr>
          <p:nvPr/>
        </p:nvSpPr>
        <p:spPr bwMode="auto">
          <a:xfrm>
            <a:off x="4870450" y="2770188"/>
            <a:ext cx="174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receive window</a:t>
            </a:r>
          </a:p>
        </p:txBody>
      </p:sp>
      <p:sp>
        <p:nvSpPr>
          <p:cNvPr id="63513" name="Text Box 23"/>
          <p:cNvSpPr txBox="1">
            <a:spLocks noChangeArrowheads="1"/>
          </p:cNvSpPr>
          <p:nvPr/>
        </p:nvSpPr>
        <p:spPr bwMode="auto">
          <a:xfrm>
            <a:off x="4895850" y="3165475"/>
            <a:ext cx="182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Urg data pointer</a:t>
            </a:r>
          </a:p>
        </p:txBody>
      </p:sp>
      <p:sp>
        <p:nvSpPr>
          <p:cNvPr id="63514" name="Text Box 24"/>
          <p:cNvSpPr txBox="1">
            <a:spLocks noChangeArrowheads="1"/>
          </p:cNvSpPr>
          <p:nvPr/>
        </p:nvSpPr>
        <p:spPr bwMode="auto">
          <a:xfrm>
            <a:off x="3179763" y="3146425"/>
            <a:ext cx="1212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checksum</a:t>
            </a:r>
          </a:p>
        </p:txBody>
      </p:sp>
      <p:sp>
        <p:nvSpPr>
          <p:cNvPr id="63515" name="Text Box 25"/>
          <p:cNvSpPr txBox="1">
            <a:spLocks noChangeArrowheads="1"/>
          </p:cNvSpPr>
          <p:nvPr/>
        </p:nvSpPr>
        <p:spPr bwMode="auto">
          <a:xfrm>
            <a:off x="4532313" y="2798763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F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16" name="Line 26"/>
          <p:cNvSpPr>
            <a:spLocks noChangeShapeType="1"/>
          </p:cNvSpPr>
          <p:nvPr/>
        </p:nvSpPr>
        <p:spPr bwMode="auto">
          <a:xfrm flipV="1">
            <a:off x="4611688" y="2757488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7" name="Line 27"/>
          <p:cNvSpPr>
            <a:spLocks noChangeShapeType="1"/>
          </p:cNvSpPr>
          <p:nvPr/>
        </p:nvSpPr>
        <p:spPr bwMode="auto">
          <a:xfrm flipV="1">
            <a:off x="4449763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8" name="Line 28"/>
          <p:cNvSpPr>
            <a:spLocks noChangeShapeType="1"/>
          </p:cNvSpPr>
          <p:nvPr/>
        </p:nvSpPr>
        <p:spPr bwMode="auto">
          <a:xfrm flipV="1">
            <a:off x="4283075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19" name="Line 29"/>
          <p:cNvSpPr>
            <a:spLocks noChangeShapeType="1"/>
          </p:cNvSpPr>
          <p:nvPr/>
        </p:nvSpPr>
        <p:spPr bwMode="auto">
          <a:xfrm flipV="1">
            <a:off x="4121150" y="2767013"/>
            <a:ext cx="0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0" name="Line 30"/>
          <p:cNvSpPr>
            <a:spLocks noChangeShapeType="1"/>
          </p:cNvSpPr>
          <p:nvPr/>
        </p:nvSpPr>
        <p:spPr bwMode="auto">
          <a:xfrm flipV="1">
            <a:off x="3963988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1" name="Line 31"/>
          <p:cNvSpPr>
            <a:spLocks noChangeShapeType="1"/>
          </p:cNvSpPr>
          <p:nvPr/>
        </p:nvSpPr>
        <p:spPr bwMode="auto">
          <a:xfrm flipV="1">
            <a:off x="3792538" y="2771775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22" name="Text Box 32"/>
          <p:cNvSpPr txBox="1">
            <a:spLocks noChangeArrowheads="1"/>
          </p:cNvSpPr>
          <p:nvPr/>
        </p:nvSpPr>
        <p:spPr bwMode="auto">
          <a:xfrm>
            <a:off x="4365625" y="2794000"/>
            <a:ext cx="319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23" name="Text Box 33"/>
          <p:cNvSpPr txBox="1">
            <a:spLocks noChangeArrowheads="1"/>
          </p:cNvSpPr>
          <p:nvPr/>
        </p:nvSpPr>
        <p:spPr bwMode="auto">
          <a:xfrm>
            <a:off x="4192588" y="2794000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R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24" name="Text Box 34"/>
          <p:cNvSpPr txBox="1">
            <a:spLocks noChangeArrowheads="1"/>
          </p:cNvSpPr>
          <p:nvPr/>
        </p:nvSpPr>
        <p:spPr bwMode="auto">
          <a:xfrm>
            <a:off x="4030663" y="2789238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P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25" name="Text Box 35"/>
          <p:cNvSpPr txBox="1">
            <a:spLocks noChangeArrowheads="1"/>
          </p:cNvSpPr>
          <p:nvPr/>
        </p:nvSpPr>
        <p:spPr bwMode="auto">
          <a:xfrm>
            <a:off x="3878263" y="2789238"/>
            <a:ext cx="319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A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26" name="Text Box 36"/>
          <p:cNvSpPr txBox="1">
            <a:spLocks noChangeArrowheads="1"/>
          </p:cNvSpPr>
          <p:nvPr/>
        </p:nvSpPr>
        <p:spPr bwMode="auto">
          <a:xfrm>
            <a:off x="3711575" y="2789238"/>
            <a:ext cx="3302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U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27" name="Text Box 37"/>
          <p:cNvSpPr txBox="1">
            <a:spLocks noChangeArrowheads="1"/>
          </p:cNvSpPr>
          <p:nvPr/>
        </p:nvSpPr>
        <p:spPr bwMode="auto">
          <a:xfrm>
            <a:off x="2759075" y="2697163"/>
            <a:ext cx="5778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head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len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3528" name="Text Box 38"/>
          <p:cNvSpPr txBox="1">
            <a:spLocks noChangeArrowheads="1"/>
          </p:cNvSpPr>
          <p:nvPr/>
        </p:nvSpPr>
        <p:spPr bwMode="auto">
          <a:xfrm>
            <a:off x="3238500" y="2697163"/>
            <a:ext cx="5683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not</a:t>
            </a:r>
          </a:p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used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3529" name="Line 39"/>
          <p:cNvSpPr>
            <a:spLocks noChangeShapeType="1"/>
          </p:cNvSpPr>
          <p:nvPr/>
        </p:nvSpPr>
        <p:spPr bwMode="auto">
          <a:xfrm flipV="1">
            <a:off x="3287713" y="2762250"/>
            <a:ext cx="0" cy="3921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0" name="Text Box 40"/>
          <p:cNvSpPr txBox="1">
            <a:spLocks noChangeArrowheads="1"/>
          </p:cNvSpPr>
          <p:nvPr/>
        </p:nvSpPr>
        <p:spPr bwMode="auto">
          <a:xfrm>
            <a:off x="3317875" y="3648075"/>
            <a:ext cx="2894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options (variable length)</a:t>
            </a: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3531" name="Text Box 41"/>
          <p:cNvSpPr txBox="1">
            <a:spLocks noChangeArrowheads="1"/>
          </p:cNvSpPr>
          <p:nvPr/>
        </p:nvSpPr>
        <p:spPr bwMode="auto">
          <a:xfrm>
            <a:off x="261938" y="1427163"/>
            <a:ext cx="2203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URG: urgent data 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(generally not used)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63532" name="Text Box 42"/>
          <p:cNvSpPr txBox="1">
            <a:spLocks noChangeArrowheads="1"/>
          </p:cNvSpPr>
          <p:nvPr/>
        </p:nvSpPr>
        <p:spPr bwMode="auto">
          <a:xfrm>
            <a:off x="976313" y="2151063"/>
            <a:ext cx="14414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ACK: ACK #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valid</a:t>
            </a:r>
            <a:endParaRPr lang="en-US" altLang="en-US" sz="1000">
              <a:latin typeface="Arial" panose="020B0604020202020204" pitchFamily="34" charset="0"/>
            </a:endParaRPr>
          </a:p>
        </p:txBody>
      </p:sp>
      <p:sp>
        <p:nvSpPr>
          <p:cNvPr id="63533" name="Text Box 43"/>
          <p:cNvSpPr txBox="1">
            <a:spLocks noChangeArrowheads="1"/>
          </p:cNvSpPr>
          <p:nvPr/>
        </p:nvSpPr>
        <p:spPr bwMode="auto">
          <a:xfrm>
            <a:off x="169863" y="2827338"/>
            <a:ext cx="22669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PSH: push data now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(generally not used)</a:t>
            </a:r>
          </a:p>
        </p:txBody>
      </p:sp>
      <p:sp>
        <p:nvSpPr>
          <p:cNvPr id="63534" name="Text Box 44"/>
          <p:cNvSpPr txBox="1">
            <a:spLocks noChangeArrowheads="1"/>
          </p:cNvSpPr>
          <p:nvPr/>
        </p:nvSpPr>
        <p:spPr bwMode="auto">
          <a:xfrm>
            <a:off x="544513" y="3627438"/>
            <a:ext cx="19113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RST, SYN, FIN: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connection estab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(setup, teardown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commands)</a:t>
            </a:r>
          </a:p>
        </p:txBody>
      </p:sp>
      <p:sp>
        <p:nvSpPr>
          <p:cNvPr id="63535" name="Line 45"/>
          <p:cNvSpPr>
            <a:spLocks noChangeShapeType="1"/>
          </p:cNvSpPr>
          <p:nvPr/>
        </p:nvSpPr>
        <p:spPr bwMode="auto">
          <a:xfrm>
            <a:off x="2371725" y="1800225"/>
            <a:ext cx="1495425" cy="10287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6" name="Line 46"/>
          <p:cNvSpPr>
            <a:spLocks noChangeShapeType="1"/>
          </p:cNvSpPr>
          <p:nvPr/>
        </p:nvSpPr>
        <p:spPr bwMode="auto">
          <a:xfrm>
            <a:off x="2376488" y="2487613"/>
            <a:ext cx="1658937" cy="441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7" name="Line 47"/>
          <p:cNvSpPr>
            <a:spLocks noChangeShapeType="1"/>
          </p:cNvSpPr>
          <p:nvPr/>
        </p:nvSpPr>
        <p:spPr bwMode="auto">
          <a:xfrm flipV="1">
            <a:off x="2397125" y="3041650"/>
            <a:ext cx="1827213" cy="244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8" name="Freeform 48"/>
          <p:cNvSpPr>
            <a:spLocks/>
          </p:cNvSpPr>
          <p:nvPr/>
        </p:nvSpPr>
        <p:spPr bwMode="auto">
          <a:xfrm>
            <a:off x="2390775" y="3105150"/>
            <a:ext cx="2314575" cy="704850"/>
          </a:xfrm>
          <a:custGeom>
            <a:avLst/>
            <a:gdLst>
              <a:gd name="T0" fmla="*/ 0 w 1458"/>
              <a:gd name="T1" fmla="*/ 2147483646 h 444"/>
              <a:gd name="T2" fmla="*/ 2147483646 w 1458"/>
              <a:gd name="T3" fmla="*/ 0 h 444"/>
              <a:gd name="T4" fmla="*/ 2147483646 w 1458"/>
              <a:gd name="T5" fmla="*/ 2147483646 h 44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458" h="444">
                <a:moveTo>
                  <a:pt x="0" y="444"/>
                </a:moveTo>
                <a:lnTo>
                  <a:pt x="1248" y="0"/>
                </a:lnTo>
                <a:lnTo>
                  <a:pt x="1458" y="6"/>
                </a:lnTo>
              </a:path>
            </a:pathLst>
          </a:custGeom>
          <a:noFill/>
          <a:ln w="1905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39" name="Text Box 49"/>
          <p:cNvSpPr txBox="1">
            <a:spLocks noChangeArrowheads="1"/>
          </p:cNvSpPr>
          <p:nvPr/>
        </p:nvSpPr>
        <p:spPr bwMode="auto">
          <a:xfrm>
            <a:off x="7439025" y="3008313"/>
            <a:ext cx="12509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# bytes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rcvr willing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to accept</a:t>
            </a:r>
          </a:p>
        </p:txBody>
      </p:sp>
      <p:sp>
        <p:nvSpPr>
          <p:cNvPr id="63540" name="Text Box 50"/>
          <p:cNvSpPr txBox="1">
            <a:spLocks noChangeArrowheads="1"/>
          </p:cNvSpPr>
          <p:nvPr/>
        </p:nvSpPr>
        <p:spPr bwMode="auto">
          <a:xfrm>
            <a:off x="7132638" y="1522413"/>
            <a:ext cx="177165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counting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by bytes 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of data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(not segments!)</a:t>
            </a:r>
          </a:p>
        </p:txBody>
      </p:sp>
      <p:sp>
        <p:nvSpPr>
          <p:cNvPr id="63541" name="Text Box 51"/>
          <p:cNvSpPr txBox="1">
            <a:spLocks noChangeArrowheads="1"/>
          </p:cNvSpPr>
          <p:nvPr/>
        </p:nvSpPr>
        <p:spPr bwMode="auto">
          <a:xfrm>
            <a:off x="982663" y="4960938"/>
            <a:ext cx="13652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Internet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checksum</a:t>
            </a:r>
          </a:p>
          <a:p>
            <a: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(as in UDP)</a:t>
            </a:r>
          </a:p>
        </p:txBody>
      </p:sp>
      <p:sp>
        <p:nvSpPr>
          <p:cNvPr id="63542" name="Line 52"/>
          <p:cNvSpPr>
            <a:spLocks noChangeShapeType="1"/>
          </p:cNvSpPr>
          <p:nvPr/>
        </p:nvSpPr>
        <p:spPr bwMode="auto">
          <a:xfrm flipV="1">
            <a:off x="2266950" y="3429000"/>
            <a:ext cx="2105025" cy="1981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3" name="Line 53"/>
          <p:cNvSpPr>
            <a:spLocks noChangeShapeType="1"/>
          </p:cNvSpPr>
          <p:nvPr/>
        </p:nvSpPr>
        <p:spPr bwMode="auto">
          <a:xfrm flipH="1" flipV="1">
            <a:off x="6686550" y="3019425"/>
            <a:ext cx="809625" cy="4667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4" name="Line 54"/>
          <p:cNvSpPr>
            <a:spLocks noChangeShapeType="1"/>
          </p:cNvSpPr>
          <p:nvPr/>
        </p:nvSpPr>
        <p:spPr bwMode="auto">
          <a:xfrm flipH="1">
            <a:off x="6619875" y="1724025"/>
            <a:ext cx="552450" cy="8858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45" name="Line 55"/>
          <p:cNvSpPr>
            <a:spLocks noChangeShapeType="1"/>
          </p:cNvSpPr>
          <p:nvPr/>
        </p:nvSpPr>
        <p:spPr bwMode="auto">
          <a:xfrm flipH="1">
            <a:off x="6581775" y="1714500"/>
            <a:ext cx="571500" cy="5238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45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F0112F8E-E097-40FE-A0E8-73DDE7382D4F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64516" name="Picture 3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81597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0421" name="Rectangle 4"/>
          <p:cNvSpPr>
            <a:spLocks noGrp="1" noChangeArrowheads="1"/>
          </p:cNvSpPr>
          <p:nvPr>
            <p:ph type="title"/>
          </p:nvPr>
        </p:nvSpPr>
        <p:spPr>
          <a:xfrm>
            <a:off x="366713" y="150813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seq. numbers, ACKs</a:t>
            </a:r>
          </a:p>
        </p:txBody>
      </p:sp>
      <p:sp>
        <p:nvSpPr>
          <p:cNvPr id="64518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55600" y="1339850"/>
            <a:ext cx="3927475" cy="4648200"/>
          </a:xfrm>
        </p:spPr>
        <p:txBody>
          <a:bodyPr/>
          <a:lstStyle/>
          <a:p>
            <a:pPr marL="234950" indent="-123825">
              <a:buFont typeface="Wingdings" panose="05000000000000000000" pitchFamily="2" charset="2"/>
              <a:buNone/>
            </a:pPr>
            <a:r>
              <a:rPr lang="en-US" altLang="en-US" sz="2400" u="sng" smtClean="0">
                <a:solidFill>
                  <a:srgbClr val="CC0000"/>
                </a:solidFill>
              </a:rPr>
              <a:t>sequence numbers:</a:t>
            </a:r>
            <a:endParaRPr lang="en-US" altLang="en-US" sz="2400" smtClean="0">
              <a:solidFill>
                <a:srgbClr val="CC0000"/>
              </a:solidFill>
            </a:endParaRPr>
          </a:p>
          <a:p>
            <a:pPr marL="512763" lvl="1" indent="-163513"/>
            <a:r>
              <a:rPr lang="en-US" altLang="en-US" smtClean="0"/>
              <a:t>byte stream </a:t>
            </a:r>
            <a:r>
              <a:rPr lang="ja-JP" altLang="en-US" smtClean="0"/>
              <a:t>“</a:t>
            </a:r>
            <a:r>
              <a:rPr lang="en-US" altLang="ja-JP" smtClean="0"/>
              <a:t>number</a:t>
            </a:r>
            <a:r>
              <a:rPr lang="ja-JP" altLang="en-US" smtClean="0"/>
              <a:t>”</a:t>
            </a:r>
            <a:r>
              <a:rPr lang="en-US" altLang="ja-JP" smtClean="0"/>
              <a:t> of first byte in segment</a:t>
            </a:r>
            <a:r>
              <a:rPr lang="ja-JP" altLang="en-US" smtClean="0"/>
              <a:t>’</a:t>
            </a:r>
            <a:r>
              <a:rPr lang="en-US" altLang="ja-JP" smtClean="0"/>
              <a:t>s data</a:t>
            </a:r>
            <a:endParaRPr lang="en-US" altLang="ja-JP" sz="2000" smtClean="0"/>
          </a:p>
          <a:p>
            <a:pPr marL="234950" indent="-123825">
              <a:buFont typeface="Wingdings" panose="05000000000000000000" pitchFamily="2" charset="2"/>
              <a:buNone/>
            </a:pPr>
            <a:r>
              <a:rPr lang="en-US" altLang="en-US" sz="2400" u="sng" smtClean="0">
                <a:solidFill>
                  <a:srgbClr val="CC0000"/>
                </a:solidFill>
              </a:rPr>
              <a:t>acknowledgements:</a:t>
            </a:r>
            <a:endParaRPr lang="en-US" altLang="en-US" sz="2400" smtClean="0">
              <a:solidFill>
                <a:srgbClr val="CC0000"/>
              </a:solidFill>
            </a:endParaRPr>
          </a:p>
          <a:p>
            <a:pPr marL="512763" lvl="1" indent="-163513"/>
            <a:r>
              <a:rPr lang="en-US" altLang="en-US" smtClean="0"/>
              <a:t>seq # of next byte expected from other side</a:t>
            </a:r>
          </a:p>
          <a:p>
            <a:pPr marL="512763" lvl="1" indent="-163513"/>
            <a:r>
              <a:rPr lang="en-US" altLang="en-US" smtClean="0"/>
              <a:t>cumulative ACK</a:t>
            </a:r>
          </a:p>
          <a:p>
            <a:pPr marL="234950" indent="-123825">
              <a:buFont typeface="Wingdings" panose="05000000000000000000" pitchFamily="2" charset="2"/>
              <a:buNone/>
            </a:pPr>
            <a:r>
              <a:rPr lang="en-US" altLang="en-US" sz="2400" smtClean="0">
                <a:solidFill>
                  <a:srgbClr val="CC0000"/>
                </a:solidFill>
              </a:rPr>
              <a:t>Q:</a:t>
            </a:r>
            <a:r>
              <a:rPr lang="en-US" altLang="en-US" sz="2400" smtClean="0"/>
              <a:t> how receiver handles out-of-order segments</a:t>
            </a:r>
          </a:p>
          <a:p>
            <a:pPr marL="512763" lvl="1" indent="-163513"/>
            <a:r>
              <a:rPr lang="en-US" altLang="en-US" smtClean="0"/>
              <a:t>A: TCP spec doesn</a:t>
            </a:r>
            <a:r>
              <a:rPr lang="ja-JP" altLang="en-US" smtClean="0"/>
              <a:t>’</a:t>
            </a:r>
            <a:r>
              <a:rPr lang="en-US" altLang="ja-JP" smtClean="0"/>
              <a:t>t say, - up to implementor</a:t>
            </a:r>
            <a:endParaRPr lang="en-US" altLang="en-US" smtClean="0"/>
          </a:p>
        </p:txBody>
      </p:sp>
      <p:grpSp>
        <p:nvGrpSpPr>
          <p:cNvPr id="187584" name="Group 192"/>
          <p:cNvGrpSpPr>
            <a:grpSpLocks/>
          </p:cNvGrpSpPr>
          <p:nvPr/>
        </p:nvGrpSpPr>
        <p:grpSpPr bwMode="auto">
          <a:xfrm>
            <a:off x="5770563" y="3816350"/>
            <a:ext cx="2897187" cy="2541588"/>
            <a:chOff x="3599" y="2404"/>
            <a:chExt cx="1825" cy="1601"/>
          </a:xfrm>
        </p:grpSpPr>
        <p:sp>
          <p:nvSpPr>
            <p:cNvPr id="64601" name="Rectangle 167"/>
            <p:cNvSpPr>
              <a:spLocks noChangeArrowheads="1"/>
            </p:cNvSpPr>
            <p:nvPr/>
          </p:nvSpPr>
          <p:spPr bwMode="auto">
            <a:xfrm>
              <a:off x="3753" y="3587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64602" name="Group 148"/>
            <p:cNvGrpSpPr>
              <a:grpSpLocks/>
            </p:cNvGrpSpPr>
            <p:nvPr/>
          </p:nvGrpSpPr>
          <p:grpSpPr bwMode="auto">
            <a:xfrm>
              <a:off x="3733" y="3291"/>
              <a:ext cx="1252" cy="714"/>
              <a:chOff x="1976" y="2984"/>
              <a:chExt cx="1252" cy="714"/>
            </a:xfrm>
          </p:grpSpPr>
          <p:sp>
            <p:nvSpPr>
              <p:cNvPr id="64605" name="Rectangle 149"/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4606" name="Text Box 150"/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source port #</a:t>
                </a:r>
              </a:p>
            </p:txBody>
          </p:sp>
          <p:sp>
            <p:nvSpPr>
              <p:cNvPr id="64607" name="Text Box 151"/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dest port #</a:t>
                </a:r>
              </a:p>
            </p:txBody>
          </p:sp>
          <p:sp>
            <p:nvSpPr>
              <p:cNvPr id="64608" name="Text Box 152"/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sequence number</a:t>
                </a:r>
              </a:p>
            </p:txBody>
          </p:sp>
          <p:sp>
            <p:nvSpPr>
              <p:cNvPr id="64609" name="Text Box 153"/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acknowledgement number</a:t>
                </a:r>
              </a:p>
            </p:txBody>
          </p:sp>
          <p:sp>
            <p:nvSpPr>
              <p:cNvPr id="64610" name="Text Box 154"/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checksum</a:t>
                </a:r>
              </a:p>
            </p:txBody>
          </p:sp>
          <p:sp>
            <p:nvSpPr>
              <p:cNvPr id="64611" name="Line 155"/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2" name="Line 156"/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3" name="Line 157"/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4" name="Line 158"/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5" name="Line 159"/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6" name="Line 160"/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17" name="Text Box 161"/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rwnd</a:t>
                </a:r>
              </a:p>
            </p:txBody>
          </p:sp>
          <p:sp>
            <p:nvSpPr>
              <p:cNvPr id="64618" name="Text Box 162"/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urg pointer</a:t>
                </a:r>
              </a:p>
            </p:txBody>
          </p:sp>
          <p:sp>
            <p:nvSpPr>
              <p:cNvPr id="64619" name="Line 163"/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620" name="Line 164"/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4603" name="Text Box 166"/>
            <p:cNvSpPr txBox="1">
              <a:spLocks noChangeArrowheads="1"/>
            </p:cNvSpPr>
            <p:nvPr/>
          </p:nvSpPr>
          <p:spPr bwMode="auto">
            <a:xfrm>
              <a:off x="3704" y="3092"/>
              <a:ext cx="172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incoming segment to sender</a:t>
              </a:r>
            </a:p>
          </p:txBody>
        </p:sp>
        <p:sp>
          <p:nvSpPr>
            <p:cNvPr id="64604" name="Freeform 168"/>
            <p:cNvSpPr>
              <a:spLocks/>
            </p:cNvSpPr>
            <p:nvPr/>
          </p:nvSpPr>
          <p:spPr bwMode="auto">
            <a:xfrm flipH="1" flipV="1">
              <a:off x="3599" y="2404"/>
              <a:ext cx="107" cy="119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18065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7587" name="Group 195"/>
          <p:cNvGrpSpPr>
            <a:grpSpLocks/>
          </p:cNvGrpSpPr>
          <p:nvPr/>
        </p:nvGrpSpPr>
        <p:grpSpPr bwMode="auto">
          <a:xfrm>
            <a:off x="6546850" y="5849938"/>
            <a:ext cx="358775" cy="304800"/>
            <a:chOff x="5144" y="3677"/>
            <a:chExt cx="226" cy="192"/>
          </a:xfrm>
        </p:grpSpPr>
        <p:sp>
          <p:nvSpPr>
            <p:cNvPr id="64599" name="Rectangle 194"/>
            <p:cNvSpPr>
              <a:spLocks noChangeArrowheads="1"/>
            </p:cNvSpPr>
            <p:nvPr/>
          </p:nvSpPr>
          <p:spPr bwMode="auto">
            <a:xfrm>
              <a:off x="5212" y="3716"/>
              <a:ext cx="88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4600" name="Text Box 193"/>
            <p:cNvSpPr txBox="1">
              <a:spLocks noChangeArrowheads="1"/>
            </p:cNvSpPr>
            <p:nvPr/>
          </p:nvSpPr>
          <p:spPr bwMode="auto">
            <a:xfrm>
              <a:off x="5144" y="3677"/>
              <a:ext cx="22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r>
                <a:rPr lang="en-US" altLang="en-US" sz="1400">
                  <a:solidFill>
                    <a:schemeClr val="bg1"/>
                  </a:solidFill>
                  <a:latin typeface="Arial Narrow" panose="020B0606020202030204" pitchFamily="34" charset="0"/>
                </a:rPr>
                <a:t>A</a:t>
              </a:r>
            </a:p>
          </p:txBody>
        </p:sp>
      </p:grpSp>
      <p:sp>
        <p:nvSpPr>
          <p:cNvPr id="64521" name="Rectangle 37"/>
          <p:cNvSpPr>
            <a:spLocks noChangeArrowheads="1"/>
          </p:cNvSpPr>
          <p:nvPr/>
        </p:nvSpPr>
        <p:spPr bwMode="auto">
          <a:xfrm>
            <a:off x="46974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33CC33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2" name="Rectangle 39"/>
          <p:cNvSpPr>
            <a:spLocks noChangeArrowheads="1"/>
          </p:cNvSpPr>
          <p:nvPr/>
        </p:nvSpPr>
        <p:spPr bwMode="auto">
          <a:xfrm>
            <a:off x="4794250" y="3040063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3" name="Rectangle 40"/>
          <p:cNvSpPr>
            <a:spLocks noChangeArrowheads="1"/>
          </p:cNvSpPr>
          <p:nvPr/>
        </p:nvSpPr>
        <p:spPr bwMode="auto">
          <a:xfrm>
            <a:off x="4892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4" name="Rectangle 41"/>
          <p:cNvSpPr>
            <a:spLocks noChangeArrowheads="1"/>
          </p:cNvSpPr>
          <p:nvPr/>
        </p:nvSpPr>
        <p:spPr bwMode="auto">
          <a:xfrm>
            <a:off x="498951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5" name="Rectangle 42"/>
          <p:cNvSpPr>
            <a:spLocks noChangeArrowheads="1"/>
          </p:cNvSpPr>
          <p:nvPr/>
        </p:nvSpPr>
        <p:spPr bwMode="auto">
          <a:xfrm>
            <a:off x="5084763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6" name="Rectangle 43"/>
          <p:cNvSpPr>
            <a:spLocks noChangeArrowheads="1"/>
          </p:cNvSpPr>
          <p:nvPr/>
        </p:nvSpPr>
        <p:spPr bwMode="auto">
          <a:xfrm>
            <a:off x="5181600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7" name="Rectangle 45"/>
          <p:cNvSpPr>
            <a:spLocks noChangeArrowheads="1"/>
          </p:cNvSpPr>
          <p:nvPr/>
        </p:nvSpPr>
        <p:spPr bwMode="auto">
          <a:xfrm>
            <a:off x="52736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8" name="Rectangle 46"/>
          <p:cNvSpPr>
            <a:spLocks noChangeArrowheads="1"/>
          </p:cNvSpPr>
          <p:nvPr/>
        </p:nvSpPr>
        <p:spPr bwMode="auto">
          <a:xfrm>
            <a:off x="536892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29" name="Rectangle 47"/>
          <p:cNvSpPr>
            <a:spLocks noChangeArrowheads="1"/>
          </p:cNvSpPr>
          <p:nvPr/>
        </p:nvSpPr>
        <p:spPr bwMode="auto">
          <a:xfrm>
            <a:off x="5464175" y="3038475"/>
            <a:ext cx="65088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0" name="Rectangle 50"/>
          <p:cNvSpPr>
            <a:spLocks noChangeArrowheads="1"/>
          </p:cNvSpPr>
          <p:nvPr/>
        </p:nvSpPr>
        <p:spPr bwMode="auto">
          <a:xfrm>
            <a:off x="5570538" y="3038475"/>
            <a:ext cx="65087" cy="622300"/>
          </a:xfrm>
          <a:prstGeom prst="rect">
            <a:avLst/>
          </a:prstGeom>
          <a:solidFill>
            <a:srgbClr val="33CC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1" name="Rectangle 51"/>
          <p:cNvSpPr>
            <a:spLocks noChangeArrowheads="1"/>
          </p:cNvSpPr>
          <p:nvPr/>
        </p:nvSpPr>
        <p:spPr bwMode="auto">
          <a:xfrm>
            <a:off x="5668963" y="3040063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2" name="Rectangle 52"/>
          <p:cNvSpPr>
            <a:spLocks noChangeArrowheads="1"/>
          </p:cNvSpPr>
          <p:nvPr/>
        </p:nvSpPr>
        <p:spPr bwMode="auto">
          <a:xfrm>
            <a:off x="5765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3" name="Rectangle 53"/>
          <p:cNvSpPr>
            <a:spLocks noChangeArrowheads="1"/>
          </p:cNvSpPr>
          <p:nvPr/>
        </p:nvSpPr>
        <p:spPr bwMode="auto">
          <a:xfrm>
            <a:off x="58626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4" name="Rectangle 54"/>
          <p:cNvSpPr>
            <a:spLocks noChangeArrowheads="1"/>
          </p:cNvSpPr>
          <p:nvPr/>
        </p:nvSpPr>
        <p:spPr bwMode="auto">
          <a:xfrm>
            <a:off x="595947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5" name="Rectangle 55"/>
          <p:cNvSpPr>
            <a:spLocks noChangeArrowheads="1"/>
          </p:cNvSpPr>
          <p:nvPr/>
        </p:nvSpPr>
        <p:spPr bwMode="auto">
          <a:xfrm>
            <a:off x="6054725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6" name="Rectangle 56"/>
          <p:cNvSpPr>
            <a:spLocks noChangeArrowheads="1"/>
          </p:cNvSpPr>
          <p:nvPr/>
        </p:nvSpPr>
        <p:spPr bwMode="auto">
          <a:xfrm>
            <a:off x="614680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7" name="Rectangle 57"/>
          <p:cNvSpPr>
            <a:spLocks noChangeArrowheads="1"/>
          </p:cNvSpPr>
          <p:nvPr/>
        </p:nvSpPr>
        <p:spPr bwMode="auto">
          <a:xfrm>
            <a:off x="6242050" y="3038475"/>
            <a:ext cx="65088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8" name="Rectangle 58"/>
          <p:cNvSpPr>
            <a:spLocks noChangeArrowheads="1"/>
          </p:cNvSpPr>
          <p:nvPr/>
        </p:nvSpPr>
        <p:spPr bwMode="auto">
          <a:xfrm>
            <a:off x="63388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39" name="Rectangle 59"/>
          <p:cNvSpPr>
            <a:spLocks noChangeArrowheads="1"/>
          </p:cNvSpPr>
          <p:nvPr/>
        </p:nvSpPr>
        <p:spPr bwMode="auto">
          <a:xfrm>
            <a:off x="642778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0" name="Rectangle 60"/>
          <p:cNvSpPr>
            <a:spLocks noChangeArrowheads="1"/>
          </p:cNvSpPr>
          <p:nvPr/>
        </p:nvSpPr>
        <p:spPr bwMode="auto">
          <a:xfrm>
            <a:off x="6523038" y="3038475"/>
            <a:ext cx="65087" cy="622300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1" name="Rectangle 61"/>
          <p:cNvSpPr>
            <a:spLocks noChangeArrowheads="1"/>
          </p:cNvSpPr>
          <p:nvPr/>
        </p:nvSpPr>
        <p:spPr bwMode="auto">
          <a:xfrm>
            <a:off x="6616700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2" name="Rectangle 62"/>
          <p:cNvSpPr>
            <a:spLocks noChangeArrowheads="1"/>
          </p:cNvSpPr>
          <p:nvPr/>
        </p:nvSpPr>
        <p:spPr bwMode="auto">
          <a:xfrm>
            <a:off x="6708775" y="3036888"/>
            <a:ext cx="65088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3" name="Rectangle 63"/>
          <p:cNvSpPr>
            <a:spLocks noChangeArrowheads="1"/>
          </p:cNvSpPr>
          <p:nvPr/>
        </p:nvSpPr>
        <p:spPr bwMode="auto">
          <a:xfrm>
            <a:off x="68056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4" name="Rectangle 64"/>
          <p:cNvSpPr>
            <a:spLocks noChangeArrowheads="1"/>
          </p:cNvSpPr>
          <p:nvPr/>
        </p:nvSpPr>
        <p:spPr bwMode="auto">
          <a:xfrm>
            <a:off x="69008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5" name="Rectangle 65"/>
          <p:cNvSpPr>
            <a:spLocks noChangeArrowheads="1"/>
          </p:cNvSpPr>
          <p:nvPr/>
        </p:nvSpPr>
        <p:spPr bwMode="auto">
          <a:xfrm>
            <a:off x="698976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6" name="Rectangle 66"/>
          <p:cNvSpPr>
            <a:spLocks noChangeArrowheads="1"/>
          </p:cNvSpPr>
          <p:nvPr/>
        </p:nvSpPr>
        <p:spPr bwMode="auto">
          <a:xfrm>
            <a:off x="7085013" y="3036888"/>
            <a:ext cx="65087" cy="6223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7" name="Rectangle 68"/>
          <p:cNvSpPr>
            <a:spLocks noChangeArrowheads="1"/>
          </p:cNvSpPr>
          <p:nvPr/>
        </p:nvSpPr>
        <p:spPr bwMode="auto">
          <a:xfrm>
            <a:off x="71818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8" name="Rectangle 69"/>
          <p:cNvSpPr>
            <a:spLocks noChangeArrowheads="1"/>
          </p:cNvSpPr>
          <p:nvPr/>
        </p:nvSpPr>
        <p:spPr bwMode="auto">
          <a:xfrm>
            <a:off x="7278688" y="3040063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49" name="Rectangle 70"/>
          <p:cNvSpPr>
            <a:spLocks noChangeArrowheads="1"/>
          </p:cNvSpPr>
          <p:nvPr/>
        </p:nvSpPr>
        <p:spPr bwMode="auto">
          <a:xfrm>
            <a:off x="7375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0" name="Rectangle 71"/>
          <p:cNvSpPr>
            <a:spLocks noChangeArrowheads="1"/>
          </p:cNvSpPr>
          <p:nvPr/>
        </p:nvSpPr>
        <p:spPr bwMode="auto">
          <a:xfrm>
            <a:off x="74739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1" name="Rectangle 72"/>
          <p:cNvSpPr>
            <a:spLocks noChangeArrowheads="1"/>
          </p:cNvSpPr>
          <p:nvPr/>
        </p:nvSpPr>
        <p:spPr bwMode="auto">
          <a:xfrm>
            <a:off x="756920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2" name="Rectangle 73"/>
          <p:cNvSpPr>
            <a:spLocks noChangeArrowheads="1"/>
          </p:cNvSpPr>
          <p:nvPr/>
        </p:nvSpPr>
        <p:spPr bwMode="auto">
          <a:xfrm>
            <a:off x="7664450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3" name="Rectangle 74"/>
          <p:cNvSpPr>
            <a:spLocks noChangeArrowheads="1"/>
          </p:cNvSpPr>
          <p:nvPr/>
        </p:nvSpPr>
        <p:spPr bwMode="auto">
          <a:xfrm>
            <a:off x="7756525" y="3038475"/>
            <a:ext cx="65088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4" name="Rectangle 75"/>
          <p:cNvSpPr>
            <a:spLocks noChangeArrowheads="1"/>
          </p:cNvSpPr>
          <p:nvPr/>
        </p:nvSpPr>
        <p:spPr bwMode="auto">
          <a:xfrm>
            <a:off x="7853363" y="3038475"/>
            <a:ext cx="65087" cy="622300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5" name="Rectangle 76"/>
          <p:cNvSpPr>
            <a:spLocks noChangeArrowheads="1"/>
          </p:cNvSpPr>
          <p:nvPr/>
        </p:nvSpPr>
        <p:spPr bwMode="auto">
          <a:xfrm>
            <a:off x="7948613" y="3038475"/>
            <a:ext cx="65087" cy="6223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6" name="Rectangle 78"/>
          <p:cNvSpPr>
            <a:spLocks noChangeArrowheads="1"/>
          </p:cNvSpPr>
          <p:nvPr/>
        </p:nvSpPr>
        <p:spPr bwMode="auto">
          <a:xfrm>
            <a:off x="4654550" y="3776663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7" name="Rectangle 79"/>
          <p:cNvSpPr>
            <a:spLocks noChangeArrowheads="1"/>
          </p:cNvSpPr>
          <p:nvPr/>
        </p:nvSpPr>
        <p:spPr bwMode="auto">
          <a:xfrm>
            <a:off x="4740275" y="2928938"/>
            <a:ext cx="3408363" cy="889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4558" name="Line 80"/>
          <p:cNvSpPr>
            <a:spLocks noChangeShapeType="1"/>
          </p:cNvSpPr>
          <p:nvPr/>
        </p:nvSpPr>
        <p:spPr bwMode="auto">
          <a:xfrm>
            <a:off x="4762500" y="3890963"/>
            <a:ext cx="8683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59" name="Line 82"/>
          <p:cNvSpPr>
            <a:spLocks noChangeShapeType="1"/>
          </p:cNvSpPr>
          <p:nvPr/>
        </p:nvSpPr>
        <p:spPr bwMode="auto">
          <a:xfrm>
            <a:off x="5697538" y="3892550"/>
            <a:ext cx="868362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0" name="Line 83"/>
          <p:cNvSpPr>
            <a:spLocks noChangeShapeType="1"/>
          </p:cNvSpPr>
          <p:nvPr/>
        </p:nvSpPr>
        <p:spPr bwMode="auto">
          <a:xfrm>
            <a:off x="7191375" y="3890963"/>
            <a:ext cx="801688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1" name="Line 84"/>
          <p:cNvSpPr>
            <a:spLocks noChangeShapeType="1"/>
          </p:cNvSpPr>
          <p:nvPr/>
        </p:nvSpPr>
        <p:spPr bwMode="auto">
          <a:xfrm>
            <a:off x="6621463" y="3892550"/>
            <a:ext cx="528637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2" name="Line 87"/>
          <p:cNvSpPr>
            <a:spLocks noChangeShapeType="1"/>
          </p:cNvSpPr>
          <p:nvPr/>
        </p:nvSpPr>
        <p:spPr bwMode="auto">
          <a:xfrm>
            <a:off x="4854575" y="3914775"/>
            <a:ext cx="0" cy="23336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3" name="Line 88"/>
          <p:cNvSpPr>
            <a:spLocks noChangeShapeType="1"/>
          </p:cNvSpPr>
          <p:nvPr/>
        </p:nvSpPr>
        <p:spPr bwMode="auto">
          <a:xfrm>
            <a:off x="608330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4" name="Line 89"/>
          <p:cNvSpPr>
            <a:spLocks noChangeShapeType="1"/>
          </p:cNvSpPr>
          <p:nvPr/>
        </p:nvSpPr>
        <p:spPr bwMode="auto">
          <a:xfrm>
            <a:off x="6902450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5" name="Line 90"/>
          <p:cNvSpPr>
            <a:spLocks noChangeShapeType="1"/>
          </p:cNvSpPr>
          <p:nvPr/>
        </p:nvSpPr>
        <p:spPr bwMode="auto">
          <a:xfrm>
            <a:off x="7559675" y="3910013"/>
            <a:ext cx="0" cy="2333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566" name="Text Box 91"/>
          <p:cNvSpPr txBox="1">
            <a:spLocks noChangeArrowheads="1"/>
          </p:cNvSpPr>
          <p:nvPr/>
        </p:nvSpPr>
        <p:spPr bwMode="auto">
          <a:xfrm>
            <a:off x="4730750" y="4138613"/>
            <a:ext cx="6937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ACKed</a:t>
            </a:r>
          </a:p>
        </p:txBody>
      </p:sp>
      <p:sp>
        <p:nvSpPr>
          <p:cNvPr id="64567" name="Text Box 92"/>
          <p:cNvSpPr txBox="1">
            <a:spLocks noChangeArrowheads="1"/>
          </p:cNvSpPr>
          <p:nvPr/>
        </p:nvSpPr>
        <p:spPr bwMode="auto">
          <a:xfrm>
            <a:off x="5711825" y="4144963"/>
            <a:ext cx="10668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sent, not-yet ACKed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(</a:t>
            </a:r>
            <a:r>
              <a:rPr lang="ja-JP" altLang="en-US" sz="1400">
                <a:latin typeface="Tahoma" panose="020B0604030504040204" pitchFamily="34" charset="0"/>
              </a:rPr>
              <a:t>“</a:t>
            </a:r>
            <a:r>
              <a:rPr lang="en-US" altLang="ja-JP" sz="1400">
                <a:latin typeface="Tahoma" panose="020B0604030504040204" pitchFamily="34" charset="0"/>
              </a:rPr>
              <a:t>in-flight</a:t>
            </a:r>
            <a:r>
              <a:rPr lang="ja-JP" altLang="en-US" sz="1400">
                <a:latin typeface="Tahoma" panose="020B0604030504040204" pitchFamily="34" charset="0"/>
              </a:rPr>
              <a:t>”</a:t>
            </a:r>
            <a:r>
              <a:rPr lang="en-US" altLang="ja-JP" sz="1400">
                <a:latin typeface="Tahoma" panose="020B0604030504040204" pitchFamily="34" charset="0"/>
              </a:rPr>
              <a:t>)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4568" name="Text Box 93"/>
          <p:cNvSpPr txBox="1">
            <a:spLocks noChangeArrowheads="1"/>
          </p:cNvSpPr>
          <p:nvPr/>
        </p:nvSpPr>
        <p:spPr bwMode="auto">
          <a:xfrm>
            <a:off x="6691313" y="4140200"/>
            <a:ext cx="1066800" cy="66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usable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but not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yet sent</a:t>
            </a:r>
          </a:p>
        </p:txBody>
      </p:sp>
      <p:sp>
        <p:nvSpPr>
          <p:cNvPr id="64569" name="Text Box 94"/>
          <p:cNvSpPr txBox="1">
            <a:spLocks noChangeArrowheads="1"/>
          </p:cNvSpPr>
          <p:nvPr/>
        </p:nvSpPr>
        <p:spPr bwMode="auto">
          <a:xfrm>
            <a:off x="7448550" y="4144963"/>
            <a:ext cx="81915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not 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usable</a:t>
            </a:r>
          </a:p>
        </p:txBody>
      </p:sp>
      <p:sp>
        <p:nvSpPr>
          <p:cNvPr id="64570" name="Text Box 96"/>
          <p:cNvSpPr txBox="1">
            <a:spLocks noChangeArrowheads="1"/>
          </p:cNvSpPr>
          <p:nvPr/>
        </p:nvSpPr>
        <p:spPr bwMode="auto">
          <a:xfrm>
            <a:off x="5791200" y="2573338"/>
            <a:ext cx="11318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window size</a:t>
            </a:r>
          </a:p>
          <a:p>
            <a:pPr algn="ct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 N</a:t>
            </a:r>
          </a:p>
        </p:txBody>
      </p:sp>
      <p:grpSp>
        <p:nvGrpSpPr>
          <p:cNvPr id="64571" name="Group 99"/>
          <p:cNvGrpSpPr>
            <a:grpSpLocks/>
          </p:cNvGrpSpPr>
          <p:nvPr/>
        </p:nvGrpSpPr>
        <p:grpSpPr bwMode="auto">
          <a:xfrm>
            <a:off x="6557963" y="2797175"/>
            <a:ext cx="593725" cy="136525"/>
            <a:chOff x="4250" y="1692"/>
            <a:chExt cx="374" cy="86"/>
          </a:xfrm>
        </p:grpSpPr>
        <p:sp>
          <p:nvSpPr>
            <p:cNvPr id="64597" name="Line 97"/>
            <p:cNvSpPr>
              <a:spLocks noChangeShapeType="1"/>
            </p:cNvSpPr>
            <p:nvPr/>
          </p:nvSpPr>
          <p:spPr bwMode="auto">
            <a:xfrm>
              <a:off x="4250" y="1738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98" name="Line 98"/>
            <p:cNvSpPr>
              <a:spLocks noChangeShapeType="1"/>
            </p:cNvSpPr>
            <p:nvPr/>
          </p:nvSpPr>
          <p:spPr bwMode="auto">
            <a:xfrm>
              <a:off x="4622" y="1692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4572" name="Group 100"/>
          <p:cNvGrpSpPr>
            <a:grpSpLocks/>
          </p:cNvGrpSpPr>
          <p:nvPr/>
        </p:nvGrpSpPr>
        <p:grpSpPr bwMode="auto">
          <a:xfrm rot="10800000">
            <a:off x="5665788" y="2822575"/>
            <a:ext cx="593725" cy="136525"/>
            <a:chOff x="4250" y="1692"/>
            <a:chExt cx="374" cy="86"/>
          </a:xfrm>
        </p:grpSpPr>
        <p:sp>
          <p:nvSpPr>
            <p:cNvPr id="64595" name="Line 101"/>
            <p:cNvSpPr>
              <a:spLocks noChangeShapeType="1"/>
            </p:cNvSpPr>
            <p:nvPr/>
          </p:nvSpPr>
          <p:spPr bwMode="auto">
            <a:xfrm>
              <a:off x="4257" y="1745"/>
              <a:ext cx="374" cy="0"/>
            </a:xfrm>
            <a:prstGeom prst="line">
              <a:avLst/>
            </a:prstGeom>
            <a:noFill/>
            <a:ln w="2857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64596" name="Line 102"/>
            <p:cNvSpPr>
              <a:spLocks noChangeShapeType="1"/>
            </p:cNvSpPr>
            <p:nvPr/>
          </p:nvSpPr>
          <p:spPr bwMode="auto">
            <a:xfrm>
              <a:off x="4629" y="1699"/>
              <a:ext cx="0" cy="8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64573" name="Text Box 196"/>
          <p:cNvSpPr txBox="1">
            <a:spLocks noChangeArrowheads="1"/>
          </p:cNvSpPr>
          <p:nvPr/>
        </p:nvSpPr>
        <p:spPr bwMode="auto">
          <a:xfrm>
            <a:off x="4946650" y="3592513"/>
            <a:ext cx="31781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lvl="1" algn="ctr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 i="1">
                <a:latin typeface="Tahoma" panose="020B0604030504040204" pitchFamily="34" charset="0"/>
              </a:rPr>
              <a:t>sender sequence number space </a:t>
            </a:r>
          </a:p>
        </p:txBody>
      </p:sp>
      <p:grpSp>
        <p:nvGrpSpPr>
          <p:cNvPr id="187591" name="Group 199"/>
          <p:cNvGrpSpPr>
            <a:grpSpLocks/>
          </p:cNvGrpSpPr>
          <p:nvPr/>
        </p:nvGrpSpPr>
        <p:grpSpPr bwMode="auto">
          <a:xfrm>
            <a:off x="4449763" y="1068388"/>
            <a:ext cx="2952750" cy="1954212"/>
            <a:chOff x="2768" y="673"/>
            <a:chExt cx="1860" cy="1231"/>
          </a:xfrm>
        </p:grpSpPr>
        <p:sp>
          <p:nvSpPr>
            <p:cNvPr id="64575" name="Rectangle 171"/>
            <p:cNvSpPr>
              <a:spLocks noChangeArrowheads="1"/>
            </p:cNvSpPr>
            <p:nvPr/>
          </p:nvSpPr>
          <p:spPr bwMode="auto">
            <a:xfrm>
              <a:off x="2840" y="1028"/>
              <a:ext cx="1202" cy="130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grpSp>
          <p:nvGrpSpPr>
            <p:cNvPr id="64576" name="Group 172"/>
            <p:cNvGrpSpPr>
              <a:grpSpLocks/>
            </p:cNvGrpSpPr>
            <p:nvPr/>
          </p:nvGrpSpPr>
          <p:grpSpPr bwMode="auto">
            <a:xfrm>
              <a:off x="2820" y="872"/>
              <a:ext cx="1252" cy="714"/>
              <a:chOff x="1976" y="2984"/>
              <a:chExt cx="1252" cy="714"/>
            </a:xfrm>
          </p:grpSpPr>
          <p:sp>
            <p:nvSpPr>
              <p:cNvPr id="64579" name="Rectangle 173"/>
              <p:cNvSpPr>
                <a:spLocks noChangeArrowheads="1"/>
              </p:cNvSpPr>
              <p:nvPr/>
            </p:nvSpPr>
            <p:spPr bwMode="auto">
              <a:xfrm>
                <a:off x="1994" y="2995"/>
                <a:ext cx="1210" cy="703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1pPr>
                <a:lvl2pPr marL="742950" indent="-28575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2pPr>
                <a:lvl3pPr marL="11430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3pPr>
                <a:lvl4pPr marL="16002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4pPr>
                <a:lvl5pPr marL="2057400" indent="-228600" algn="ctr"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600">
                    <a:solidFill>
                      <a:schemeClr val="tx1"/>
                    </a:solidFill>
                    <a:latin typeface="Tahoma" panose="020B060403050404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4580" name="Text Box 174"/>
              <p:cNvSpPr txBox="1">
                <a:spLocks noChangeArrowheads="1"/>
              </p:cNvSpPr>
              <p:nvPr/>
            </p:nvSpPr>
            <p:spPr bwMode="auto">
              <a:xfrm>
                <a:off x="2001" y="2984"/>
                <a:ext cx="580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source port #</a:t>
                </a:r>
              </a:p>
            </p:txBody>
          </p:sp>
          <p:sp>
            <p:nvSpPr>
              <p:cNvPr id="64581" name="Text Box 175"/>
              <p:cNvSpPr txBox="1">
                <a:spLocks noChangeArrowheads="1"/>
              </p:cNvSpPr>
              <p:nvPr/>
            </p:nvSpPr>
            <p:spPr bwMode="auto">
              <a:xfrm>
                <a:off x="2648" y="2987"/>
                <a:ext cx="491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dest port #</a:t>
                </a:r>
              </a:p>
            </p:txBody>
          </p:sp>
          <p:sp>
            <p:nvSpPr>
              <p:cNvPr id="64582" name="Text Box 176"/>
              <p:cNvSpPr txBox="1">
                <a:spLocks noChangeArrowheads="1"/>
              </p:cNvSpPr>
              <p:nvPr/>
            </p:nvSpPr>
            <p:spPr bwMode="auto">
              <a:xfrm>
                <a:off x="2154" y="3117"/>
                <a:ext cx="91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solidFill>
                      <a:schemeClr val="bg1"/>
                    </a:solidFill>
                    <a:latin typeface="Arial" panose="020B0604020202020204" pitchFamily="34" charset="0"/>
                  </a:rPr>
                  <a:t>sequence number</a:t>
                </a:r>
              </a:p>
            </p:txBody>
          </p:sp>
          <p:sp>
            <p:nvSpPr>
              <p:cNvPr id="64583" name="Text Box 177"/>
              <p:cNvSpPr txBox="1">
                <a:spLocks noChangeArrowheads="1"/>
              </p:cNvSpPr>
              <p:nvPr/>
            </p:nvSpPr>
            <p:spPr bwMode="auto">
              <a:xfrm>
                <a:off x="1976" y="3257"/>
                <a:ext cx="12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acknowledgement number</a:t>
                </a:r>
              </a:p>
            </p:txBody>
          </p:sp>
          <p:sp>
            <p:nvSpPr>
              <p:cNvPr id="64584" name="Text Box 178"/>
              <p:cNvSpPr txBox="1">
                <a:spLocks noChangeArrowheads="1"/>
              </p:cNvSpPr>
              <p:nvPr/>
            </p:nvSpPr>
            <p:spPr bwMode="auto">
              <a:xfrm>
                <a:off x="2053" y="3544"/>
                <a:ext cx="475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checksum</a:t>
                </a:r>
              </a:p>
            </p:txBody>
          </p:sp>
          <p:sp>
            <p:nvSpPr>
              <p:cNvPr id="64585" name="Line 179"/>
              <p:cNvSpPr>
                <a:spLocks noChangeShapeType="1"/>
              </p:cNvSpPr>
              <p:nvPr/>
            </p:nvSpPr>
            <p:spPr bwMode="auto">
              <a:xfrm>
                <a:off x="1994" y="313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86" name="Line 180"/>
              <p:cNvSpPr>
                <a:spLocks noChangeShapeType="1"/>
              </p:cNvSpPr>
              <p:nvPr/>
            </p:nvSpPr>
            <p:spPr bwMode="auto">
              <a:xfrm>
                <a:off x="1994" y="327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87" name="Line 181"/>
              <p:cNvSpPr>
                <a:spLocks noChangeShapeType="1"/>
              </p:cNvSpPr>
              <p:nvPr/>
            </p:nvSpPr>
            <p:spPr bwMode="auto">
              <a:xfrm>
                <a:off x="1992" y="3414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88" name="Line 182"/>
              <p:cNvSpPr>
                <a:spLocks noChangeShapeType="1"/>
              </p:cNvSpPr>
              <p:nvPr/>
            </p:nvSpPr>
            <p:spPr bwMode="auto">
              <a:xfrm>
                <a:off x="2588" y="2994"/>
                <a:ext cx="0" cy="14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89" name="Line 183"/>
              <p:cNvSpPr>
                <a:spLocks noChangeShapeType="1"/>
              </p:cNvSpPr>
              <p:nvPr/>
            </p:nvSpPr>
            <p:spPr bwMode="auto">
              <a:xfrm>
                <a:off x="2588" y="3416"/>
                <a:ext cx="0" cy="2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90" name="Line 184"/>
              <p:cNvSpPr>
                <a:spLocks noChangeShapeType="1"/>
              </p:cNvSpPr>
              <p:nvPr/>
            </p:nvSpPr>
            <p:spPr bwMode="auto">
              <a:xfrm>
                <a:off x="1994" y="3548"/>
                <a:ext cx="121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91" name="Text Box 185"/>
              <p:cNvSpPr txBox="1">
                <a:spLocks noChangeArrowheads="1"/>
              </p:cNvSpPr>
              <p:nvPr/>
            </p:nvSpPr>
            <p:spPr bwMode="auto">
              <a:xfrm>
                <a:off x="2708" y="3390"/>
                <a:ext cx="323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200">
                    <a:latin typeface="Arial" panose="020B0604020202020204" pitchFamily="34" charset="0"/>
                  </a:rPr>
                  <a:t>rwnd</a:t>
                </a:r>
              </a:p>
            </p:txBody>
          </p:sp>
          <p:sp>
            <p:nvSpPr>
              <p:cNvPr id="64592" name="Text Box 186"/>
              <p:cNvSpPr txBox="1">
                <a:spLocks noChangeArrowheads="1"/>
              </p:cNvSpPr>
              <p:nvPr/>
            </p:nvSpPr>
            <p:spPr bwMode="auto">
              <a:xfrm>
                <a:off x="2651" y="3544"/>
                <a:ext cx="49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SzPct val="100000"/>
                  <a:buFont typeface="Wingdings" panose="05000000000000000000" pitchFamily="2" charset="2"/>
                  <a:buChar char="§"/>
                  <a:defRPr sz="32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lnSpc>
                    <a:spcPct val="85000"/>
                  </a:lnSpc>
                  <a:spcBef>
                    <a:spcPct val="20000"/>
                  </a:spcBef>
                  <a:buClr>
                    <a:srgbClr val="000099"/>
                  </a:buClr>
                  <a:buFont typeface="Arial" panose="020B0604020202020204" pitchFamily="34" charset="0"/>
                  <a:buChar char="•"/>
                  <a:defRPr sz="28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Gill Sans MT" panose="020B0502020104020203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  <a:ea typeface="MS PGothic" panose="020B0600070205080204" pitchFamily="34" charset="-128"/>
                  </a:defRPr>
                </a:lvl9pPr>
              </a:lstStyle>
              <a:p>
                <a:pPr algn="ctr">
                  <a:lnSpc>
                    <a:spcPct val="100000"/>
                  </a:lnSpc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1000">
                    <a:latin typeface="Arial" panose="020B0604020202020204" pitchFamily="34" charset="0"/>
                  </a:rPr>
                  <a:t>urg pointer</a:t>
                </a:r>
              </a:p>
            </p:txBody>
          </p:sp>
          <p:sp>
            <p:nvSpPr>
              <p:cNvPr id="64593" name="Line 187"/>
              <p:cNvSpPr>
                <a:spLocks noChangeShapeType="1"/>
              </p:cNvSpPr>
              <p:nvPr/>
            </p:nvSpPr>
            <p:spPr bwMode="auto">
              <a:xfrm>
                <a:off x="2398" y="3413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64594" name="Line 188"/>
              <p:cNvSpPr>
                <a:spLocks noChangeShapeType="1"/>
              </p:cNvSpPr>
              <p:nvPr/>
            </p:nvSpPr>
            <p:spPr bwMode="auto">
              <a:xfrm>
                <a:off x="2143" y="3412"/>
                <a:ext cx="0" cy="1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64577" name="Text Box 189"/>
            <p:cNvSpPr txBox="1">
              <a:spLocks noChangeArrowheads="1"/>
            </p:cNvSpPr>
            <p:nvPr/>
          </p:nvSpPr>
          <p:spPr bwMode="auto">
            <a:xfrm>
              <a:off x="2768" y="673"/>
              <a:ext cx="186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outgoing segment from sender</a:t>
              </a:r>
            </a:p>
          </p:txBody>
        </p:sp>
        <p:sp>
          <p:nvSpPr>
            <p:cNvPr id="64578" name="Freeform 190"/>
            <p:cNvSpPr>
              <a:spLocks/>
            </p:cNvSpPr>
            <p:nvPr/>
          </p:nvSpPr>
          <p:spPr bwMode="auto">
            <a:xfrm>
              <a:off x="4050" y="1080"/>
              <a:ext cx="107" cy="824"/>
            </a:xfrm>
            <a:custGeom>
              <a:avLst/>
              <a:gdLst>
                <a:gd name="T0" fmla="*/ 0 w 107"/>
                <a:gd name="T1" fmla="*/ 0 h 910"/>
                <a:gd name="T2" fmla="*/ 107 w 107"/>
                <a:gd name="T3" fmla="*/ 0 h 910"/>
                <a:gd name="T4" fmla="*/ 107 w 107"/>
                <a:gd name="T5" fmla="*/ 305 h 91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07" h="910">
                  <a:moveTo>
                    <a:pt x="0" y="0"/>
                  </a:moveTo>
                  <a:lnTo>
                    <a:pt x="107" y="0"/>
                  </a:lnTo>
                  <a:lnTo>
                    <a:pt x="107" y="910"/>
                  </a:lnTo>
                </a:path>
              </a:pathLst>
            </a:custGeom>
            <a:noFill/>
            <a:ln w="9525" cap="flat" cmpd="sng">
              <a:solidFill>
                <a:srgbClr val="CC0000"/>
              </a:solidFill>
              <a:prstDash val="solid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7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8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55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2578794-806D-489E-99BC-72E57070A0C8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65540" name="Picture 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825" y="815975"/>
            <a:ext cx="5942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5541" name="Line 3"/>
          <p:cNvSpPr>
            <a:spLocks noChangeShapeType="1"/>
          </p:cNvSpPr>
          <p:nvPr/>
        </p:nvSpPr>
        <p:spPr bwMode="auto">
          <a:xfrm>
            <a:off x="3279775" y="4483100"/>
            <a:ext cx="2590800" cy="5064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Line 4"/>
          <p:cNvSpPr>
            <a:spLocks noChangeShapeType="1"/>
          </p:cNvSpPr>
          <p:nvPr/>
        </p:nvSpPr>
        <p:spPr bwMode="auto">
          <a:xfrm>
            <a:off x="3294063" y="2714625"/>
            <a:ext cx="2586037" cy="5715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5"/>
          <p:cNvSpPr>
            <a:spLocks noGrp="1" noChangeArrowheads="1"/>
          </p:cNvSpPr>
          <p:nvPr>
            <p:ph type="title"/>
          </p:nvPr>
        </p:nvSpPr>
        <p:spPr>
          <a:xfrm>
            <a:off x="366713" y="150813"/>
            <a:ext cx="7772400" cy="8858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seq. numbers, </a:t>
            </a:r>
            <a:r>
              <a:rPr lang="en-US" sz="4000">
                <a:ea typeface="ＭＳ Ｐゴシック" charset="0"/>
                <a:cs typeface="+mj-cs"/>
              </a:rPr>
              <a:t>ACK</a:t>
            </a:r>
            <a:r>
              <a:rPr lang="en-US">
                <a:ea typeface="ＭＳ Ｐゴシック" charset="0"/>
                <a:cs typeface="+mj-cs"/>
              </a:rPr>
              <a:t>s</a:t>
            </a:r>
          </a:p>
        </p:txBody>
      </p:sp>
      <p:sp>
        <p:nvSpPr>
          <p:cNvPr id="65544" name="Text Box 7"/>
          <p:cNvSpPr txBox="1">
            <a:spLocks noChangeArrowheads="1"/>
          </p:cNvSpPr>
          <p:nvPr/>
        </p:nvSpPr>
        <p:spPr bwMode="auto">
          <a:xfrm>
            <a:off x="2484438" y="2320925"/>
            <a:ext cx="809625" cy="75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User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types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Tahoma" panose="020B0604030504040204" pitchFamily="34" charset="0"/>
              </a:rPr>
              <a:t>‘</a:t>
            </a:r>
            <a:r>
              <a:rPr lang="en-US" altLang="ja-JP" sz="1600">
                <a:latin typeface="Tahoma" panose="020B0604030504040204" pitchFamily="34" charset="0"/>
              </a:rPr>
              <a:t>C</a:t>
            </a:r>
            <a:r>
              <a:rPr lang="ja-JP" altLang="en-US" sz="1600">
                <a:latin typeface="Tahoma" panose="020B0604030504040204" pitchFamily="34" charset="0"/>
              </a:rPr>
              <a:t>’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65545" name="Text Box 8"/>
          <p:cNvSpPr txBox="1">
            <a:spLocks noChangeArrowheads="1"/>
          </p:cNvSpPr>
          <p:nvPr/>
        </p:nvSpPr>
        <p:spPr bwMode="auto">
          <a:xfrm>
            <a:off x="2233613" y="3933825"/>
            <a:ext cx="1084262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ACKs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receipt 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of echoed</a:t>
            </a:r>
          </a:p>
          <a:p>
            <a:pPr algn="r"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Tahoma" panose="020B0604030504040204" pitchFamily="34" charset="0"/>
              </a:rPr>
              <a:t>‘</a:t>
            </a:r>
            <a:r>
              <a:rPr lang="en-US" altLang="ja-JP" sz="1600">
                <a:latin typeface="Tahoma" panose="020B0604030504040204" pitchFamily="34" charset="0"/>
              </a:rPr>
              <a:t>C</a:t>
            </a:r>
            <a:r>
              <a:rPr lang="ja-JP" altLang="en-US" sz="1600">
                <a:latin typeface="Tahoma" panose="020B0604030504040204" pitchFamily="34" charset="0"/>
              </a:rPr>
              <a:t>’</a:t>
            </a:r>
            <a:endParaRPr lang="en-US" altLang="en-US" sz="1000">
              <a:latin typeface="Tahoma" panose="020B0604030504040204" pitchFamily="34" charset="0"/>
            </a:endParaRPr>
          </a:p>
        </p:txBody>
      </p:sp>
      <p:sp>
        <p:nvSpPr>
          <p:cNvPr id="65546" name="Text Box 9"/>
          <p:cNvSpPr txBox="1">
            <a:spLocks noChangeArrowheads="1"/>
          </p:cNvSpPr>
          <p:nvPr/>
        </p:nvSpPr>
        <p:spPr bwMode="auto">
          <a:xfrm>
            <a:off x="5894388" y="3055938"/>
            <a:ext cx="1138237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ACKs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receipt of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1600">
                <a:latin typeface="Tahoma" panose="020B0604030504040204" pitchFamily="34" charset="0"/>
              </a:rPr>
              <a:t>‘</a:t>
            </a:r>
            <a:r>
              <a:rPr lang="en-US" altLang="ja-JP" sz="1600">
                <a:latin typeface="Tahoma" panose="020B0604030504040204" pitchFamily="34" charset="0"/>
              </a:rPr>
              <a:t>C</a:t>
            </a:r>
            <a:r>
              <a:rPr lang="ja-JP" altLang="en-US" sz="1600">
                <a:latin typeface="Tahoma" panose="020B0604030504040204" pitchFamily="34" charset="0"/>
              </a:rPr>
              <a:t>’</a:t>
            </a:r>
            <a:r>
              <a:rPr lang="en-US" altLang="ja-JP" sz="1600">
                <a:latin typeface="Tahoma" panose="020B0604030504040204" pitchFamily="34" charset="0"/>
              </a:rPr>
              <a:t>, echoes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back </a:t>
            </a:r>
            <a:r>
              <a:rPr lang="ja-JP" altLang="en-US" sz="1600">
                <a:latin typeface="Tahoma" panose="020B0604030504040204" pitchFamily="34" charset="0"/>
              </a:rPr>
              <a:t>‘</a:t>
            </a:r>
            <a:r>
              <a:rPr lang="en-US" altLang="ja-JP" sz="1600">
                <a:latin typeface="Tahoma" panose="020B0604030504040204" pitchFamily="34" charset="0"/>
              </a:rPr>
              <a:t>C</a:t>
            </a:r>
            <a:r>
              <a:rPr lang="ja-JP" altLang="en-US" sz="1600">
                <a:latin typeface="Tahoma" panose="020B0604030504040204" pitchFamily="34" charset="0"/>
              </a:rPr>
              <a:t>’</a:t>
            </a:r>
            <a:endParaRPr lang="en-US" altLang="en-US" sz="1600">
              <a:latin typeface="Tahoma" panose="020B0604030504040204" pitchFamily="34" charset="0"/>
            </a:endParaRPr>
          </a:p>
        </p:txBody>
      </p:sp>
      <p:sp>
        <p:nvSpPr>
          <p:cNvPr id="65547" name="Line 10"/>
          <p:cNvSpPr>
            <a:spLocks noChangeShapeType="1"/>
          </p:cNvSpPr>
          <p:nvPr/>
        </p:nvSpPr>
        <p:spPr bwMode="auto">
          <a:xfrm flipH="1">
            <a:off x="3284538" y="3487738"/>
            <a:ext cx="2554287" cy="8001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8" name="Text Box 11"/>
          <p:cNvSpPr txBox="1">
            <a:spLocks noChangeArrowheads="1"/>
          </p:cNvSpPr>
          <p:nvPr/>
        </p:nvSpPr>
        <p:spPr bwMode="auto">
          <a:xfrm>
            <a:off x="3478213" y="5291138"/>
            <a:ext cx="23796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000099"/>
                </a:solidFill>
                <a:latin typeface="Tahoma" panose="020B0604030504040204" pitchFamily="34" charset="0"/>
              </a:rPr>
              <a:t>simple telnet scenario</a:t>
            </a:r>
            <a:endParaRPr lang="en-US" altLang="en-US" sz="100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65549" name="Text Box 13"/>
          <p:cNvSpPr txBox="1">
            <a:spLocks noChangeArrowheads="1"/>
          </p:cNvSpPr>
          <p:nvPr/>
        </p:nvSpPr>
        <p:spPr bwMode="auto">
          <a:xfrm>
            <a:off x="5468938" y="1430338"/>
            <a:ext cx="7731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B</a:t>
            </a:r>
          </a:p>
        </p:txBody>
      </p:sp>
      <p:sp>
        <p:nvSpPr>
          <p:cNvPr id="65550" name="Text Box 17"/>
          <p:cNvSpPr txBox="1">
            <a:spLocks noChangeArrowheads="1"/>
          </p:cNvSpPr>
          <p:nvPr/>
        </p:nvSpPr>
        <p:spPr bwMode="auto">
          <a:xfrm>
            <a:off x="2898775" y="1436688"/>
            <a:ext cx="7731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Host A</a:t>
            </a:r>
          </a:p>
        </p:txBody>
      </p:sp>
      <p:sp>
        <p:nvSpPr>
          <p:cNvPr id="65551" name="Rectangle 18"/>
          <p:cNvSpPr>
            <a:spLocks noChangeArrowheads="1"/>
          </p:cNvSpPr>
          <p:nvPr/>
        </p:nvSpPr>
        <p:spPr bwMode="auto">
          <a:xfrm>
            <a:off x="4106863" y="2806700"/>
            <a:ext cx="814387" cy="3794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5552" name="Text Box 19"/>
          <p:cNvSpPr txBox="1">
            <a:spLocks noChangeArrowheads="1"/>
          </p:cNvSpPr>
          <p:nvPr/>
        </p:nvSpPr>
        <p:spPr bwMode="auto">
          <a:xfrm>
            <a:off x="3398838" y="2859088"/>
            <a:ext cx="24225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Tahoma" panose="020B0604030504040204" pitchFamily="34" charset="0"/>
              </a:rPr>
              <a:t>Seq=42, ACK=79, data = </a:t>
            </a:r>
            <a:r>
              <a:rPr lang="ja-JP" altLang="en-US" sz="1400">
                <a:latin typeface="Tahoma" panose="020B0604030504040204" pitchFamily="34" charset="0"/>
              </a:rPr>
              <a:t>‘</a:t>
            </a:r>
            <a:r>
              <a:rPr lang="en-US" altLang="ja-JP" sz="1400">
                <a:latin typeface="Tahoma" panose="020B0604030504040204" pitchFamily="34" charset="0"/>
              </a:rPr>
              <a:t>C</a:t>
            </a:r>
            <a:r>
              <a:rPr lang="ja-JP" altLang="en-US" sz="1400">
                <a:latin typeface="Tahoma" panose="020B0604030504040204" pitchFamily="34" charset="0"/>
              </a:rPr>
              <a:t>’</a:t>
            </a:r>
            <a:endParaRPr lang="en-US" altLang="en-US" sz="1400">
              <a:latin typeface="Tahoma" panose="020B0604030504040204" pitchFamily="34" charset="0"/>
            </a:endParaRPr>
          </a:p>
        </p:txBody>
      </p:sp>
      <p:sp>
        <p:nvSpPr>
          <p:cNvPr id="65553" name="Rectangle 20"/>
          <p:cNvSpPr>
            <a:spLocks noChangeArrowheads="1"/>
          </p:cNvSpPr>
          <p:nvPr/>
        </p:nvSpPr>
        <p:spPr bwMode="auto">
          <a:xfrm>
            <a:off x="4141788" y="3765550"/>
            <a:ext cx="823912" cy="24606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5554" name="Text Box 21"/>
          <p:cNvSpPr txBox="1">
            <a:spLocks noChangeArrowheads="1"/>
          </p:cNvSpPr>
          <p:nvPr/>
        </p:nvSpPr>
        <p:spPr bwMode="auto">
          <a:xfrm>
            <a:off x="3402013" y="3754438"/>
            <a:ext cx="24177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Seq=79, ACK=43, data = </a:t>
            </a:r>
            <a:r>
              <a:rPr lang="ja-JP" altLang="en-US" sz="1400">
                <a:latin typeface="Arial" panose="020B0604020202020204" pitchFamily="34" charset="0"/>
              </a:rPr>
              <a:t>‘</a:t>
            </a:r>
            <a:r>
              <a:rPr lang="en-US" altLang="ja-JP" sz="1400">
                <a:latin typeface="Arial" panose="020B0604020202020204" pitchFamily="34" charset="0"/>
              </a:rPr>
              <a:t>C</a:t>
            </a:r>
            <a:r>
              <a:rPr lang="ja-JP" altLang="en-US" sz="1400">
                <a:latin typeface="Arial" panose="020B0604020202020204" pitchFamily="34" charset="0"/>
              </a:rPr>
              <a:t>’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65555" name="Rectangle 22"/>
          <p:cNvSpPr>
            <a:spLocks noChangeArrowheads="1"/>
          </p:cNvSpPr>
          <p:nvPr/>
        </p:nvSpPr>
        <p:spPr bwMode="auto">
          <a:xfrm>
            <a:off x="4208463" y="4613275"/>
            <a:ext cx="958850" cy="357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5556" name="Text Box 23"/>
          <p:cNvSpPr txBox="1">
            <a:spLocks noChangeArrowheads="1"/>
          </p:cNvSpPr>
          <p:nvPr/>
        </p:nvSpPr>
        <p:spPr bwMode="auto">
          <a:xfrm>
            <a:off x="3887788" y="4627563"/>
            <a:ext cx="15652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Seq=43, ACK=80</a:t>
            </a:r>
            <a:endParaRPr lang="en-US" altLang="en-US" sz="1000">
              <a:latin typeface="Times New Roman" panose="02020603050405020304" pitchFamily="18" charset="0"/>
            </a:endParaRPr>
          </a:p>
        </p:txBody>
      </p:sp>
      <p:sp>
        <p:nvSpPr>
          <p:cNvPr id="65557" name="Line 24"/>
          <p:cNvSpPr>
            <a:spLocks noChangeShapeType="1"/>
          </p:cNvSpPr>
          <p:nvPr/>
        </p:nvSpPr>
        <p:spPr bwMode="auto">
          <a:xfrm>
            <a:off x="3271838" y="2473325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5558" name="Line 25"/>
          <p:cNvSpPr>
            <a:spLocks noChangeShapeType="1"/>
          </p:cNvSpPr>
          <p:nvPr/>
        </p:nvSpPr>
        <p:spPr bwMode="auto">
          <a:xfrm>
            <a:off x="5934075" y="2525713"/>
            <a:ext cx="0" cy="2587625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65559" name="Group 27"/>
          <p:cNvGrpSpPr>
            <a:grpSpLocks/>
          </p:cNvGrpSpPr>
          <p:nvPr/>
        </p:nvGrpSpPr>
        <p:grpSpPr bwMode="auto">
          <a:xfrm>
            <a:off x="2763838" y="1652588"/>
            <a:ext cx="755650" cy="782637"/>
            <a:chOff x="-44" y="1473"/>
            <a:chExt cx="981" cy="1105"/>
          </a:xfrm>
        </p:grpSpPr>
        <p:pic>
          <p:nvPicPr>
            <p:cNvPr id="65563" name="Picture 2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64" name="Freeform 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65560" name="Group 30"/>
          <p:cNvGrpSpPr>
            <a:grpSpLocks/>
          </p:cNvGrpSpPr>
          <p:nvPr/>
        </p:nvGrpSpPr>
        <p:grpSpPr bwMode="auto">
          <a:xfrm flipH="1">
            <a:off x="5626100" y="1692275"/>
            <a:ext cx="788988" cy="862013"/>
            <a:chOff x="-44" y="1473"/>
            <a:chExt cx="981" cy="1105"/>
          </a:xfrm>
        </p:grpSpPr>
        <p:pic>
          <p:nvPicPr>
            <p:cNvPr id="65561" name="Picture 3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562" name="Freeform 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65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CCC170C9-D72C-4D26-AB3A-26B237FB4EA4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66564" name="Picture 102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246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round trip time, timeout</a:t>
            </a:r>
            <a:endParaRPr lang="en-US" sz="4800">
              <a:ea typeface="ＭＳ Ｐゴシック" charset="0"/>
              <a:cs typeface="+mj-cs"/>
            </a:endParaRPr>
          </a:p>
        </p:txBody>
      </p:sp>
      <p:sp>
        <p:nvSpPr>
          <p:cNvPr id="62470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581025" y="1436688"/>
            <a:ext cx="3716338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u="sng">
                <a:solidFill>
                  <a:srgbClr val="FF0000"/>
                </a:solidFill>
                <a:ea typeface="ＭＳ Ｐゴシック" charset="0"/>
                <a:cs typeface="+mn-cs"/>
              </a:rPr>
              <a:t>Q:</a:t>
            </a:r>
            <a:r>
              <a:rPr lang="en-US" sz="3200">
                <a:ea typeface="ＭＳ Ｐゴシック" charset="0"/>
                <a:cs typeface="+mn-cs"/>
              </a:rPr>
              <a:t> how to set TCP timeout value?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>
                <a:ea typeface="ＭＳ Ｐゴシック" charset="0"/>
                <a:cs typeface="+mn-cs"/>
              </a:rPr>
              <a:t>longer than RTT</a:t>
            </a:r>
          </a:p>
          <a:p>
            <a:pPr lvl="1">
              <a:lnSpc>
                <a:spcPct val="90000"/>
              </a:lnSpc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but RTT varies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too short:</a:t>
            </a:r>
            <a:r>
              <a:rPr lang="en-US">
                <a:ea typeface="ＭＳ Ｐゴシック" charset="0"/>
                <a:cs typeface="+mn-cs"/>
              </a:rPr>
              <a:t> premature timeout, unnecessary retransmissions</a:t>
            </a:r>
          </a:p>
          <a:p>
            <a:pPr>
              <a:lnSpc>
                <a:spcPct val="90000"/>
              </a:lnSpc>
              <a:buFont typeface="Wingdings" charset="2"/>
              <a:buChar char="§"/>
              <a:defRPr/>
            </a:pPr>
            <a:r>
              <a:rPr lang="en-US" i="1">
                <a:ea typeface="ＭＳ Ｐゴシック" charset="0"/>
                <a:cs typeface="+mn-cs"/>
              </a:rPr>
              <a:t>too long:</a:t>
            </a:r>
            <a:r>
              <a:rPr lang="en-US">
                <a:ea typeface="ＭＳ Ｐゴシック" charset="0"/>
                <a:cs typeface="+mn-cs"/>
              </a:rPr>
              <a:t> slow reaction to segment loss</a:t>
            </a:r>
          </a:p>
        </p:txBody>
      </p:sp>
      <p:sp>
        <p:nvSpPr>
          <p:cNvPr id="66567" name="Rectangle 1028"/>
          <p:cNvSpPr>
            <a:spLocks noGrp="1" noChangeArrowheads="1"/>
          </p:cNvSpPr>
          <p:nvPr>
            <p:ph type="body" sz="half" idx="2"/>
          </p:nvPr>
        </p:nvSpPr>
        <p:spPr>
          <a:xfrm>
            <a:off x="4646613" y="1485900"/>
            <a:ext cx="4059237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u="sng" smtClean="0">
                <a:solidFill>
                  <a:srgbClr val="FF0000"/>
                </a:solidFill>
              </a:rPr>
              <a:t>Q:</a:t>
            </a:r>
            <a:r>
              <a:rPr lang="en-US" altLang="en-US" smtClean="0"/>
              <a:t> how to estimate RTT?</a:t>
            </a:r>
          </a:p>
          <a:p>
            <a:r>
              <a:rPr lang="en-US" altLang="en-US" sz="2400" b="1" smtClean="0">
                <a:solidFill>
                  <a:srgbClr val="000099"/>
                </a:solidFill>
                <a:latin typeface="Courier New" panose="02070309020205020404" pitchFamily="49" charset="0"/>
              </a:rPr>
              <a:t>SampleRTT</a:t>
            </a:r>
            <a:r>
              <a:rPr lang="en-US" altLang="en-US" sz="2400" smtClean="0">
                <a:solidFill>
                  <a:srgbClr val="000099"/>
                </a:solidFill>
              </a:rPr>
              <a:t>:</a:t>
            </a:r>
            <a:r>
              <a:rPr lang="en-US" altLang="en-US" sz="2400" smtClean="0"/>
              <a:t> measured time from segment transmission until ACK receipt</a:t>
            </a:r>
          </a:p>
          <a:p>
            <a:pPr lvl="1"/>
            <a:r>
              <a:rPr lang="en-US" altLang="en-US" smtClean="0"/>
              <a:t>ignore retransmissions</a:t>
            </a:r>
          </a:p>
          <a:p>
            <a:r>
              <a:rPr lang="en-US" altLang="en-US" sz="2400" b="1" smtClean="0">
                <a:latin typeface="Courier New" panose="02070309020205020404" pitchFamily="49" charset="0"/>
              </a:rPr>
              <a:t>SampleRTT</a:t>
            </a:r>
            <a:r>
              <a:rPr lang="en-US" altLang="en-US" sz="2400" smtClean="0"/>
              <a:t> will vary, want estimated RTT </a:t>
            </a:r>
            <a:r>
              <a:rPr lang="ja-JP" altLang="en-US" sz="2400" smtClean="0"/>
              <a:t>“</a:t>
            </a:r>
            <a:r>
              <a:rPr lang="en-US" altLang="ja-JP" sz="2400" smtClean="0"/>
              <a:t>smoother</a:t>
            </a:r>
            <a:r>
              <a:rPr lang="ja-JP" altLang="en-US" sz="2400" smtClean="0"/>
              <a:t>”</a:t>
            </a:r>
            <a:endParaRPr lang="en-US" altLang="ja-JP" smtClean="0"/>
          </a:p>
          <a:p>
            <a:pPr lvl="1"/>
            <a:r>
              <a:rPr lang="en-US" altLang="en-US" smtClean="0"/>
              <a:t>average several </a:t>
            </a:r>
            <a:r>
              <a:rPr lang="en-US" altLang="en-US" i="1" smtClean="0"/>
              <a:t>recent</a:t>
            </a:r>
            <a:r>
              <a:rPr lang="en-US" altLang="en-US" smtClean="0"/>
              <a:t> measurements, not just current </a:t>
            </a:r>
            <a:r>
              <a:rPr lang="en-US" altLang="en-US" b="1" smtClean="0">
                <a:latin typeface="Courier New" panose="02070309020205020404" pitchFamily="49" charset="0"/>
              </a:rPr>
              <a:t>SampleRTT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75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69CC8563-6204-4D83-BC85-5924DF572C2E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67588" name="Group 14"/>
          <p:cNvGrpSpPr>
            <a:grpSpLocks/>
          </p:cNvGrpSpPr>
          <p:nvPr/>
        </p:nvGrpSpPr>
        <p:grpSpPr bwMode="auto">
          <a:xfrm>
            <a:off x="1708150" y="2565400"/>
            <a:ext cx="6272213" cy="4292600"/>
            <a:chOff x="782" y="1865"/>
            <a:chExt cx="3951" cy="2704"/>
          </a:xfrm>
        </p:grpSpPr>
        <p:pic>
          <p:nvPicPr>
            <p:cNvPr id="67603" name="Picture 12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82" y="1865"/>
              <a:ext cx="3951" cy="27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604" name="Rectangle 13"/>
            <p:cNvSpPr>
              <a:spLocks noChangeArrowheads="1"/>
            </p:cNvSpPr>
            <p:nvPr/>
          </p:nvSpPr>
          <p:spPr bwMode="auto">
            <a:xfrm>
              <a:off x="2070" y="1926"/>
              <a:ext cx="1404" cy="16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533400" y="1362075"/>
            <a:ext cx="75152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EstimatedRTT = (1- </a:t>
            </a:r>
            <a:r>
              <a:rPr lang="en-US" altLang="en-US" sz="2000" b="1">
                <a:latin typeface="Courier New" panose="02070309020205020404" pitchFamily="49" charset="0"/>
                <a:sym typeface="Symbol" panose="05050102010706020507" pitchFamily="18" charset="2"/>
              </a:rPr>
              <a:t></a:t>
            </a:r>
            <a:r>
              <a:rPr lang="en-US" altLang="en-US" sz="2000" b="1">
                <a:latin typeface="Courier New" panose="02070309020205020404" pitchFamily="49" charset="0"/>
              </a:rPr>
              <a:t>)*EstimatedRTT + </a:t>
            </a:r>
            <a:r>
              <a:rPr lang="en-US" altLang="en-US" sz="2000" b="1">
                <a:latin typeface="Courier New" panose="02070309020205020404" pitchFamily="49" charset="0"/>
                <a:sym typeface="Symbol" panose="05050102010706020507" pitchFamily="18" charset="2"/>
              </a:rPr>
              <a:t></a:t>
            </a:r>
            <a:r>
              <a:rPr lang="en-US" altLang="en-US" sz="2000" b="1">
                <a:latin typeface="Courier New" panose="02070309020205020404" pitchFamily="49" charset="0"/>
              </a:rPr>
              <a:t>*SampleRTT</a:t>
            </a:r>
          </a:p>
        </p:txBody>
      </p:sp>
      <p:sp>
        <p:nvSpPr>
          <p:cNvPr id="67590" name="Rectangle 4"/>
          <p:cNvSpPr>
            <a:spLocks noChangeArrowheads="1"/>
          </p:cNvSpPr>
          <p:nvPr/>
        </p:nvSpPr>
        <p:spPr bwMode="auto">
          <a:xfrm>
            <a:off x="1163638" y="1836738"/>
            <a:ext cx="706755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92100" indent="-2921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exponential weighted moving average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influence of past sample decreases exponentially fast</a:t>
            </a:r>
          </a:p>
          <a:p>
            <a:pPr algn="l">
              <a:lnSpc>
                <a:spcPct val="7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altLang="en-US" sz="2400">
                <a:latin typeface="Gill Sans MT" panose="020B0502020104020203" pitchFamily="34" charset="0"/>
              </a:rPr>
              <a:t>typical value: </a:t>
            </a:r>
            <a:r>
              <a:rPr lang="en-US" altLang="en-US" sz="2400" b="1">
                <a:latin typeface="Courier New" panose="02070309020205020404" pitchFamily="49" charset="0"/>
                <a:sym typeface="Symbol" panose="05050102010706020507" pitchFamily="18" charset="2"/>
              </a:rPr>
              <a:t> =</a:t>
            </a:r>
            <a:r>
              <a:rPr lang="en-US" altLang="en-US" sz="2400">
                <a:latin typeface="Gill Sans MT" panose="020B0502020104020203" pitchFamily="34" charset="0"/>
              </a:rPr>
              <a:t> 0.125</a:t>
            </a:r>
          </a:p>
        </p:txBody>
      </p:sp>
      <p:pic>
        <p:nvPicPr>
          <p:cNvPr id="67591" name="Picture 10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6" name="Rectangle 11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round trip time, timeout</a:t>
            </a:r>
          </a:p>
        </p:txBody>
      </p:sp>
      <p:sp>
        <p:nvSpPr>
          <p:cNvPr id="67593" name="Text Box 18"/>
          <p:cNvSpPr txBox="1">
            <a:spLocks noChangeArrowheads="1"/>
          </p:cNvSpPr>
          <p:nvPr/>
        </p:nvSpPr>
        <p:spPr bwMode="auto">
          <a:xfrm rot="10800000">
            <a:off x="1531938" y="3535363"/>
            <a:ext cx="428625" cy="174783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RTT (milliseconds)</a:t>
            </a:r>
          </a:p>
        </p:txBody>
      </p:sp>
      <p:sp>
        <p:nvSpPr>
          <p:cNvPr id="67594" name="Text Box 19"/>
          <p:cNvSpPr txBox="1">
            <a:spLocks noChangeArrowheads="1"/>
          </p:cNvSpPr>
          <p:nvPr/>
        </p:nvSpPr>
        <p:spPr bwMode="auto">
          <a:xfrm>
            <a:off x="2265363" y="3168650"/>
            <a:ext cx="38671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RTT: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gaia.cs.umass.edu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to</a:t>
            </a:r>
            <a:r>
              <a:rPr lang="en-US" altLang="en-US" sz="1400">
                <a:solidFill>
                  <a:schemeClr val="bg1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>
                <a:latin typeface="Arial" panose="020B0604020202020204" pitchFamily="34" charset="0"/>
              </a:rPr>
              <a:t>fantasia.eurecom.fr</a:t>
            </a:r>
          </a:p>
        </p:txBody>
      </p:sp>
      <p:sp>
        <p:nvSpPr>
          <p:cNvPr id="67595" name="Text Box 20"/>
          <p:cNvSpPr txBox="1">
            <a:spLocks noChangeArrowheads="1"/>
          </p:cNvSpPr>
          <p:nvPr/>
        </p:nvSpPr>
        <p:spPr bwMode="auto">
          <a:xfrm>
            <a:off x="6221413" y="5230813"/>
            <a:ext cx="11811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sampleRTT</a:t>
            </a:r>
          </a:p>
        </p:txBody>
      </p:sp>
      <p:sp>
        <p:nvSpPr>
          <p:cNvPr id="67596" name="Text Box 21"/>
          <p:cNvSpPr txBox="1">
            <a:spLocks noChangeArrowheads="1"/>
          </p:cNvSpPr>
          <p:nvPr/>
        </p:nvSpPr>
        <p:spPr bwMode="auto">
          <a:xfrm>
            <a:off x="6215063" y="5548313"/>
            <a:ext cx="14319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>
                <a:latin typeface="Tahoma" panose="020B0604030504040204" pitchFamily="34" charset="0"/>
              </a:rPr>
              <a:t>EstimatedRTT</a:t>
            </a:r>
          </a:p>
        </p:txBody>
      </p:sp>
      <p:sp>
        <p:nvSpPr>
          <p:cNvPr id="67597" name="AutoShape 22"/>
          <p:cNvSpPr>
            <a:spLocks noChangeArrowheads="1"/>
          </p:cNvSpPr>
          <p:nvPr/>
        </p:nvSpPr>
        <p:spPr bwMode="auto">
          <a:xfrm>
            <a:off x="6005513" y="5343525"/>
            <a:ext cx="147637" cy="142875"/>
          </a:xfrm>
          <a:prstGeom prst="diamond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7598" name="AutoShape 23"/>
          <p:cNvSpPr>
            <a:spLocks noChangeArrowheads="1"/>
          </p:cNvSpPr>
          <p:nvPr/>
        </p:nvSpPr>
        <p:spPr bwMode="auto">
          <a:xfrm rot="2776382">
            <a:off x="6011069" y="5633244"/>
            <a:ext cx="147637" cy="142875"/>
          </a:xfrm>
          <a:prstGeom prst="diamond">
            <a:avLst/>
          </a:pr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67599" name="Rectangle 24"/>
          <p:cNvSpPr>
            <a:spLocks noChangeArrowheads="1"/>
          </p:cNvSpPr>
          <p:nvPr/>
        </p:nvSpPr>
        <p:spPr bwMode="auto">
          <a:xfrm>
            <a:off x="4108450" y="6389688"/>
            <a:ext cx="1863725" cy="4683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/>
          </a:p>
        </p:txBody>
      </p:sp>
      <p:grpSp>
        <p:nvGrpSpPr>
          <p:cNvPr id="67600" name="Group 15"/>
          <p:cNvGrpSpPr>
            <a:grpSpLocks/>
          </p:cNvGrpSpPr>
          <p:nvPr/>
        </p:nvGrpSpPr>
        <p:grpSpPr bwMode="auto">
          <a:xfrm>
            <a:off x="4041775" y="6386513"/>
            <a:ext cx="1512888" cy="336550"/>
            <a:chOff x="2343" y="3645"/>
            <a:chExt cx="953" cy="212"/>
          </a:xfrm>
        </p:grpSpPr>
        <p:sp>
          <p:nvSpPr>
            <p:cNvPr id="67601" name="Rectangle 16"/>
            <p:cNvSpPr>
              <a:spLocks noChangeArrowheads="1"/>
            </p:cNvSpPr>
            <p:nvPr/>
          </p:nvSpPr>
          <p:spPr bwMode="auto">
            <a:xfrm>
              <a:off x="2592" y="3695"/>
              <a:ext cx="527" cy="9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1pPr>
              <a:lvl2pPr marL="742950" indent="-28575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2pPr>
              <a:lvl3pPr marL="11430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3pPr>
              <a:lvl4pPr marL="16002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4pPr>
              <a:lvl5pPr marL="2057400" indent="-228600" algn="ctr"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anose="020B060403050404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67602" name="Text Box 17"/>
            <p:cNvSpPr txBox="1">
              <a:spLocks noChangeArrowheads="1"/>
            </p:cNvSpPr>
            <p:nvPr/>
          </p:nvSpPr>
          <p:spPr bwMode="auto">
            <a:xfrm>
              <a:off x="2343" y="3645"/>
              <a:ext cx="953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SzPct val="100000"/>
                <a:buFont typeface="Wingdings" panose="05000000000000000000" pitchFamily="2" charset="2"/>
                <a:buChar char="§"/>
                <a:defRPr sz="32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1pPr>
              <a:lvl2pPr marL="742950" indent="-285750">
                <a:lnSpc>
                  <a:spcPct val="85000"/>
                </a:lnSpc>
                <a:spcBef>
                  <a:spcPct val="20000"/>
                </a:spcBef>
                <a:buClr>
                  <a:srgbClr val="000099"/>
                </a:buClr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Gill Sans MT" panose="020B0502020104020203" pitchFamily="34" charset="0"/>
                  <a:ea typeface="MS PGothic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600">
                  <a:latin typeface="Tahoma" panose="020B0604030504040204" pitchFamily="34" charset="0"/>
                </a:rPr>
                <a:t>time (seconds)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86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E31305B1-FE7B-4C84-829A-6CB370FADA86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8612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555625" y="1595438"/>
            <a:ext cx="7918450" cy="1495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>
                <a:solidFill>
                  <a:srgbClr val="000099"/>
                </a:solidFill>
              </a:rPr>
              <a:t>timeout interval:</a:t>
            </a:r>
            <a:r>
              <a:rPr lang="en-US" altLang="en-US" sz="2400" b="1" smtClean="0">
                <a:latin typeface="Courier New" panose="02070309020205020404" pitchFamily="49" charset="0"/>
              </a:rPr>
              <a:t> EstimatedRTT</a:t>
            </a:r>
            <a:r>
              <a:rPr lang="en-US" altLang="en-US" sz="2400" smtClean="0"/>
              <a:t> plus </a:t>
            </a:r>
            <a:r>
              <a:rPr lang="ja-JP" altLang="en-US" sz="2400" smtClean="0"/>
              <a:t>“</a:t>
            </a:r>
            <a:r>
              <a:rPr lang="en-US" altLang="ja-JP" sz="2400" smtClean="0"/>
              <a:t>safety margin</a:t>
            </a:r>
            <a:r>
              <a:rPr lang="ja-JP" altLang="en-US" sz="2400" smtClean="0"/>
              <a:t>”</a:t>
            </a:r>
            <a:endParaRPr lang="en-US" altLang="ja-JP" sz="2400" smtClean="0"/>
          </a:p>
          <a:p>
            <a:pPr lvl="1">
              <a:lnSpc>
                <a:spcPct val="90000"/>
              </a:lnSpc>
            </a:pPr>
            <a:r>
              <a:rPr lang="en-US" altLang="en-US" sz="2000" smtClean="0"/>
              <a:t>large variation in </a:t>
            </a:r>
            <a:r>
              <a:rPr lang="en-US" altLang="en-US" sz="2000" b="1" smtClean="0">
                <a:latin typeface="Courier New" panose="02070309020205020404" pitchFamily="49" charset="0"/>
              </a:rPr>
              <a:t>EstimatedRTT -&gt;</a:t>
            </a:r>
            <a:r>
              <a:rPr lang="en-US" altLang="en-US" sz="2000" smtClean="0"/>
              <a:t> larger safety margin</a:t>
            </a:r>
          </a:p>
          <a:p>
            <a:pPr>
              <a:lnSpc>
                <a:spcPct val="90000"/>
              </a:lnSpc>
              <a:spcBef>
                <a:spcPct val="35000"/>
              </a:spcBef>
            </a:pPr>
            <a:r>
              <a:rPr lang="en-US" altLang="en-US" sz="2400" smtClean="0"/>
              <a:t>estimate SampleRTT deviation from EstimatedRTT: </a:t>
            </a:r>
          </a:p>
        </p:txBody>
      </p:sp>
      <p:sp>
        <p:nvSpPr>
          <p:cNvPr id="68613" name="Text Box 7"/>
          <p:cNvSpPr txBox="1">
            <a:spLocks noChangeArrowheads="1"/>
          </p:cNvSpPr>
          <p:nvPr/>
        </p:nvSpPr>
        <p:spPr bwMode="auto">
          <a:xfrm>
            <a:off x="1169988" y="2871788"/>
            <a:ext cx="69754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DevRTT = (1-</a:t>
            </a:r>
            <a:r>
              <a:rPr lang="en-US" altLang="en-US" sz="2000" b="1">
                <a:latin typeface="Courier New" panose="02070309020205020404" pitchFamily="49" charset="0"/>
                <a:sym typeface="Symbol" panose="05050102010706020507" pitchFamily="18" charset="2"/>
              </a:rPr>
              <a:t></a:t>
            </a:r>
            <a:r>
              <a:rPr lang="en-US" altLang="en-US" sz="2000" b="1">
                <a:latin typeface="Courier New" panose="02070309020205020404" pitchFamily="49" charset="0"/>
              </a:rPr>
              <a:t>)*DevRTT +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         </a:t>
            </a:r>
            <a:r>
              <a:rPr lang="en-US" altLang="en-US" sz="2000" b="1">
                <a:latin typeface="Courier New" panose="02070309020205020404" pitchFamily="49" charset="0"/>
                <a:sym typeface="Symbol" panose="05050102010706020507" pitchFamily="18" charset="2"/>
              </a:rPr>
              <a:t></a:t>
            </a:r>
            <a:r>
              <a:rPr lang="en-US" altLang="en-US" sz="2000" b="1">
                <a:latin typeface="Courier New" panose="02070309020205020404" pitchFamily="49" charset="0"/>
              </a:rPr>
              <a:t>*|SampleRTT-EstimatedRTT|</a:t>
            </a:r>
          </a:p>
        </p:txBody>
      </p:sp>
      <p:pic>
        <p:nvPicPr>
          <p:cNvPr id="68614" name="Picture 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" y="947738"/>
            <a:ext cx="6935788" cy="16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Rectangle 11"/>
          <p:cNvSpPr>
            <a:spLocks noGrp="1" noChangeArrowheads="1"/>
          </p:cNvSpPr>
          <p:nvPr>
            <p:ph type="title"/>
          </p:nvPr>
        </p:nvSpPr>
        <p:spPr>
          <a:xfrm>
            <a:off x="542925" y="233363"/>
            <a:ext cx="7772400" cy="9207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TCP round trip time, timeout</a:t>
            </a:r>
          </a:p>
        </p:txBody>
      </p:sp>
      <p:sp>
        <p:nvSpPr>
          <p:cNvPr id="68616" name="Text Box 12"/>
          <p:cNvSpPr txBox="1">
            <a:spLocks noChangeArrowheads="1"/>
          </p:cNvSpPr>
          <p:nvPr/>
        </p:nvSpPr>
        <p:spPr bwMode="auto">
          <a:xfrm>
            <a:off x="3084513" y="3592513"/>
            <a:ext cx="33861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(typically, </a:t>
            </a:r>
            <a:r>
              <a:rPr lang="en-US" altLang="en-US" sz="2000" b="1">
                <a:latin typeface="Courier New" panose="02070309020205020404" pitchFamily="49" charset="0"/>
                <a:sym typeface="Symbol" panose="05050102010706020507" pitchFamily="18" charset="2"/>
              </a:rPr>
              <a:t> = 0.25)</a:t>
            </a:r>
          </a:p>
        </p:txBody>
      </p:sp>
      <p:sp>
        <p:nvSpPr>
          <p:cNvPr id="68617" name="Rectangle 13"/>
          <p:cNvSpPr>
            <a:spLocks noChangeArrowheads="1"/>
          </p:cNvSpPr>
          <p:nvPr/>
        </p:nvSpPr>
        <p:spPr bwMode="auto">
          <a:xfrm>
            <a:off x="565150" y="4368800"/>
            <a:ext cx="7918450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1pPr>
            <a:lvl2pPr marL="742950" indent="-28575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2pPr>
            <a:lvl3pPr marL="11430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3pPr>
            <a:lvl4pPr marL="16002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4pPr>
            <a:lvl5pPr marL="2057400" indent="-228600" algn="ctr"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ahom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en-US" altLang="en-US" sz="2400" b="1">
                <a:latin typeface="Courier New" panose="02070309020205020404" pitchFamily="49" charset="0"/>
              </a:rPr>
              <a:t>TimeoutInterval = EstimatedRTT + 4*DevRTT</a:t>
            </a:r>
          </a:p>
        </p:txBody>
      </p:sp>
      <p:sp>
        <p:nvSpPr>
          <p:cNvPr id="68618" name="Text Box 14"/>
          <p:cNvSpPr txBox="1">
            <a:spLocks noChangeArrowheads="1"/>
          </p:cNvSpPr>
          <p:nvPr/>
        </p:nvSpPr>
        <p:spPr bwMode="auto">
          <a:xfrm>
            <a:off x="4010025" y="5122863"/>
            <a:ext cx="18113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estimated RTT</a:t>
            </a:r>
          </a:p>
        </p:txBody>
      </p:sp>
      <p:sp>
        <p:nvSpPr>
          <p:cNvPr id="68619" name="Text Box 16"/>
          <p:cNvSpPr txBox="1">
            <a:spLocks noChangeArrowheads="1"/>
          </p:cNvSpPr>
          <p:nvPr/>
        </p:nvSpPr>
        <p:spPr bwMode="auto">
          <a:xfrm>
            <a:off x="6442075" y="5141913"/>
            <a:ext cx="19177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ja-JP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“</a:t>
            </a:r>
            <a:r>
              <a:rPr lang="en-US" altLang="ja-JP" sz="2000">
                <a:solidFill>
                  <a:srgbClr val="000099"/>
                </a:solidFill>
                <a:latin typeface="Tahoma" panose="020B0604030504040204" pitchFamily="34" charset="0"/>
              </a:rPr>
              <a:t>safety margin</a:t>
            </a:r>
            <a:r>
              <a:rPr lang="ja-JP" altLang="en-US" sz="2000">
                <a:solidFill>
                  <a:srgbClr val="000099"/>
                </a:solidFill>
                <a:latin typeface="Tahoma" panose="020B0604030504040204" pitchFamily="34" charset="0"/>
              </a:rPr>
              <a:t>”</a:t>
            </a:r>
            <a:endParaRPr lang="en-US" altLang="en-US" sz="2000">
              <a:solidFill>
                <a:srgbClr val="000099"/>
              </a:solidFill>
              <a:latin typeface="Tahoma" panose="020B0604030504040204" pitchFamily="34" charset="0"/>
            </a:endParaRPr>
          </a:p>
        </p:txBody>
      </p:sp>
      <p:sp>
        <p:nvSpPr>
          <p:cNvPr id="68620" name="Line 17"/>
          <p:cNvSpPr>
            <a:spLocks noChangeShapeType="1"/>
          </p:cNvSpPr>
          <p:nvPr/>
        </p:nvSpPr>
        <p:spPr bwMode="auto">
          <a:xfrm flipV="1">
            <a:off x="4806950" y="476250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621" name="Line 19"/>
          <p:cNvSpPr>
            <a:spLocks noChangeShapeType="1"/>
          </p:cNvSpPr>
          <p:nvPr/>
        </p:nvSpPr>
        <p:spPr bwMode="auto">
          <a:xfrm flipV="1">
            <a:off x="7378700" y="4768850"/>
            <a:ext cx="0" cy="446088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68622" name="Picture 20" descr="alarm_clock_ring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1163" y="4773613"/>
            <a:ext cx="7524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23" name="TextBox 1"/>
          <p:cNvSpPr txBox="1">
            <a:spLocks noChangeArrowheads="1"/>
          </p:cNvSpPr>
          <p:nvPr/>
        </p:nvSpPr>
        <p:spPr bwMode="auto">
          <a:xfrm>
            <a:off x="339725" y="6199188"/>
            <a:ext cx="45069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latin typeface="Arial" panose="020B0604020202020204" pitchFamily="34" charset="0"/>
              </a:rPr>
              <a:t>* Check out the online interactive exercises for more examples: h</a:t>
            </a:r>
            <a:r>
              <a:rPr lang="en-US" altLang="en-US" sz="1200">
                <a:latin typeface="Arial" panose="020B0604020202020204" pitchFamily="34" charset="0"/>
              </a:rPr>
              <a:t>ttp://gaia.cs.umass.edu/kurose_ross/interactive/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Tahoma" panose="020B0604030504040204" pitchFamily="34" charset="0"/>
              </a:rPr>
              <a:t>Transport</a:t>
            </a:r>
            <a:r>
              <a:rPr lang="en-US" altLang="en-US" sz="1400" smtClean="0">
                <a:latin typeface="Tahoma" panose="020B0604030504040204" pitchFamily="34" charset="0"/>
              </a:rPr>
              <a:t> </a:t>
            </a:r>
            <a:r>
              <a:rPr lang="en-US" altLang="en-US" sz="1200" smtClean="0">
                <a:latin typeface="Tahoma" panose="020B0604030504040204" pitchFamily="34" charset="0"/>
              </a:rPr>
              <a:t>Layer</a:t>
            </a:r>
          </a:p>
        </p:txBody>
      </p:sp>
      <p:sp>
        <p:nvSpPr>
          <p:cNvPr id="6963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100000"/>
              <a:buFont typeface="Wingdings" panose="05000000000000000000" pitchFamily="2" charset="2"/>
              <a:buChar char="§"/>
              <a:defRPr sz="32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latin typeface="Tahoma" panose="020B0604030504040204" pitchFamily="34" charset="0"/>
              </a:rPr>
              <a:t>3-</a:t>
            </a:r>
            <a:fld id="{4732039E-959A-4819-A7E7-0A183CE0CF2B}" type="slidenum">
              <a:rPr lang="en-US" altLang="en-US" sz="1200">
                <a:latin typeface="Tahoma" panose="020B060403050404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55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Chapter 3 outline</a:t>
            </a:r>
          </a:p>
        </p:txBody>
      </p:sp>
      <p:sp>
        <p:nvSpPr>
          <p:cNvPr id="6554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3.1 transport-layer services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3.2 multiplexing and demultiplexing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3.3 connectionless transport: UDP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3.4 principles of reliable data transfer</a:t>
            </a:r>
          </a:p>
        </p:txBody>
      </p:sp>
      <p:sp>
        <p:nvSpPr>
          <p:cNvPr id="6554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0"/>
            <a:ext cx="4251325" cy="4648200"/>
          </a:xfrm>
        </p:spPr>
        <p:txBody>
          <a:bodyPr/>
          <a:lstStyle/>
          <a:p>
            <a:pPr marL="566738" indent="-566738">
              <a:buFont typeface="Wingdings" charset="0"/>
              <a:buNone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  <a:cs typeface="+mn-cs"/>
              </a:rPr>
              <a:t>3.5 connection-oriented transport: TCP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segment structure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solidFill>
                  <a:srgbClr val="CC0000"/>
                </a:solidFill>
                <a:ea typeface="ＭＳ Ｐゴシック" charset="0"/>
              </a:rPr>
              <a:t>reliable data transfer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flow control</a:t>
            </a:r>
          </a:p>
          <a:p>
            <a:pPr marL="912813" lvl="1">
              <a:buFont typeface="Arial"/>
              <a:buChar char="•"/>
              <a:defRPr/>
            </a:pPr>
            <a:r>
              <a:rPr lang="en-US">
                <a:ea typeface="ＭＳ Ｐゴシック" charset="0"/>
              </a:rPr>
              <a:t>connection management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3.6 principles of congestion control</a:t>
            </a:r>
          </a:p>
          <a:p>
            <a:pPr marL="566738" indent="-566738"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3.7 TCP congestion control</a:t>
            </a:r>
          </a:p>
        </p:txBody>
      </p:sp>
      <p:pic>
        <p:nvPicPr>
          <p:cNvPr id="69639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3" y="1039813"/>
            <a:ext cx="4387850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2700">
          <a:solidFill>
            <a:schemeClr val="tx1"/>
          </a:solidFill>
        </a:ln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17728</TotalTime>
  <Words>1976</Words>
  <Application>Microsoft Office PowerPoint</Application>
  <PresentationFormat>On-screen Show (4:3)</PresentationFormat>
  <Paragraphs>594</Paragraphs>
  <Slides>28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9" baseType="lpstr">
      <vt:lpstr>MS PGothic</vt:lpstr>
      <vt:lpstr>MS PGothic</vt:lpstr>
      <vt:lpstr>Arial</vt:lpstr>
      <vt:lpstr>Arial Narrow</vt:lpstr>
      <vt:lpstr>Courier New</vt:lpstr>
      <vt:lpstr>Gill Sans MT</vt:lpstr>
      <vt:lpstr>Symbol</vt:lpstr>
      <vt:lpstr>Tahoma</vt:lpstr>
      <vt:lpstr>Times New Roman</vt:lpstr>
      <vt:lpstr>Wingdings</vt:lpstr>
      <vt:lpstr>Default Design</vt:lpstr>
      <vt:lpstr>Chapter 3 outline</vt:lpstr>
      <vt:lpstr>TCP: Overview  RFCs: 793,1122,1323, 2018, 2581</vt:lpstr>
      <vt:lpstr>TCP segment structure</vt:lpstr>
      <vt:lpstr>TCP seq. numbers, ACKs</vt:lpstr>
      <vt:lpstr>TCP seq. numbers, ACKs</vt:lpstr>
      <vt:lpstr>TCP round trip time, timeout</vt:lpstr>
      <vt:lpstr>TCP round trip time, timeout</vt:lpstr>
      <vt:lpstr>TCP round trip time, timeout</vt:lpstr>
      <vt:lpstr>Chapter 3 outline</vt:lpstr>
      <vt:lpstr>TCP reliable data transfer</vt:lpstr>
      <vt:lpstr>TCP sender events:</vt:lpstr>
      <vt:lpstr>TCP sender (simplified)</vt:lpstr>
      <vt:lpstr>TCP: retransmission scenarios</vt:lpstr>
      <vt:lpstr>TCP: retransmission scenarios</vt:lpstr>
      <vt:lpstr>TCP ACK generation [RFC 1122, RFC 2581]</vt:lpstr>
      <vt:lpstr>TCP fast retransmit</vt:lpstr>
      <vt:lpstr>TCP fast retransmit</vt:lpstr>
      <vt:lpstr>Chapter 3 outline</vt:lpstr>
      <vt:lpstr>TCP flow control</vt:lpstr>
      <vt:lpstr>TCP flow control</vt:lpstr>
      <vt:lpstr>Chapter 3 outline</vt:lpstr>
      <vt:lpstr>Connection Management</vt:lpstr>
      <vt:lpstr>Agreeing to establish a connection</vt:lpstr>
      <vt:lpstr>Agreeing to establish a connection</vt:lpstr>
      <vt:lpstr>TCP 3-way handshake</vt:lpstr>
      <vt:lpstr>TCP 3-way handshake: FSM</vt:lpstr>
      <vt:lpstr>TCP: closing a connection</vt:lpstr>
      <vt:lpstr>TCP: closing a connection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3</dc:title>
  <dc:creator>Jim Kurose &amp; Keith Ross</dc:creator>
  <cp:lastModifiedBy>John Magee IV</cp:lastModifiedBy>
  <cp:revision>287</cp:revision>
  <cp:lastPrinted>2000-04-27T09:23:27Z</cp:lastPrinted>
  <dcterms:created xsi:type="dcterms:W3CDTF">1999-10-08T19:08:27Z</dcterms:created>
  <dcterms:modified xsi:type="dcterms:W3CDTF">2016-10-19T19:59:27Z</dcterms:modified>
</cp:coreProperties>
</file>