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00" r:id="rId2"/>
    <p:sldId id="256" r:id="rId3"/>
    <p:sldId id="365" r:id="rId4"/>
    <p:sldId id="258" r:id="rId5"/>
    <p:sldId id="368" r:id="rId6"/>
    <p:sldId id="259" r:id="rId7"/>
    <p:sldId id="466" r:id="rId8"/>
    <p:sldId id="467" r:id="rId9"/>
    <p:sldId id="261" r:id="rId10"/>
    <p:sldId id="371" r:id="rId11"/>
    <p:sldId id="372" r:id="rId12"/>
    <p:sldId id="373" r:id="rId13"/>
    <p:sldId id="468" r:id="rId14"/>
    <p:sldId id="469" r:id="rId15"/>
    <p:sldId id="470" r:id="rId16"/>
    <p:sldId id="263" r:id="rId17"/>
    <p:sldId id="264" r:id="rId18"/>
    <p:sldId id="265" r:id="rId19"/>
    <p:sldId id="445" r:id="rId20"/>
  </p:sldIdLst>
  <p:sldSz cx="9144000" cy="6858000" type="screen4x3"/>
  <p:notesSz cx="70485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FFCCFF"/>
    <a:srgbClr val="FF99CC"/>
    <a:srgbClr val="000099"/>
    <a:srgbClr val="CC0000"/>
    <a:srgbClr val="FF66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181E656-B14B-4E65-8782-40F714AB1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357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16425"/>
            <a:ext cx="51689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0AF8D9B-3AB1-4C70-91EA-12EE420AE1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311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fld id="{E4F51840-723C-493C-8465-1352441A3772}" type="slidenum">
              <a:rPr lang="en-US" altLang="en-US" sz="1200">
                <a:latin typeface="Times New Roman" panose="02020603050405020304" pitchFamily="18" charset="0"/>
              </a:rPr>
              <a:pPr algn="r"/>
              <a:t>19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latin typeface="Times New Roman" charset="0"/>
                <a:ea typeface="ＭＳ Ｐゴシック" charset="0"/>
                <a:cs typeface="+mn-cs"/>
              </a:rPr>
              <a:t>Kurose and Ross forgot to say anything about wrapping the carry and adding it to low order bit</a:t>
            </a:r>
          </a:p>
        </p:txBody>
      </p:sp>
    </p:spTree>
    <p:extLst>
      <p:ext uri="{BB962C8B-B14F-4D97-AF65-F5344CB8AC3E}">
        <p14:creationId xmlns:p14="http://schemas.microsoft.com/office/powerpoint/2010/main" val="3288351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0A7C3B33-AE4D-471D-AB4C-B54816437B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36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275B9D4D-6996-484C-B017-3E77CA6DA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54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E68F51B2-048B-4BFC-A090-3DE5F0F0A6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59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8714F6EA-E6D8-434A-B607-A37654EB7F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1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952599EF-3A1F-4B7B-B198-D5DB8474B9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89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7727794-1606-4ECC-812C-62D6979DAC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22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8F2AE07D-F903-4A3E-B221-39960FC39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30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53D5ED5-4BA5-462C-B758-7A5560C075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08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68662629-215A-4A61-9728-3D2D2C1210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08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6E42F45F-625B-4235-BE89-B2D84D547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49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D0C39B33-1432-449F-B955-91971D15AA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70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76888" y="6445250"/>
            <a:ext cx="2895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 altLang="en-US"/>
              <a:t>3-</a:t>
            </a:r>
            <a:fld id="{F51B1B5E-584D-4071-B690-49637B6FF7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284163" indent="-284163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7388" indent="-23018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ts val="3063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Computer Networking: A Top Down Approach </a:t>
            </a:r>
            <a:r>
              <a:rPr lang="en-US" altLang="en-US" sz="2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altLang="en-US" sz="2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</a:br>
            <a:endParaRPr lang="en-US" altLang="en-US" sz="2000">
              <a:solidFill>
                <a:srgbClr val="008000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369888" y="3241675"/>
            <a:ext cx="537845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 note on the use of these Powerpoint slides: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We</a:t>
            </a:r>
            <a:r>
              <a:rPr lang="ja-JP" altLang="en-US" sz="1200">
                <a:latin typeface="Arial" panose="020B0604020202020204" pitchFamily="34" charset="0"/>
              </a:rPr>
              <a:t>’</a:t>
            </a:r>
            <a:r>
              <a:rPr lang="en-US" altLang="ja-JP" sz="1200">
                <a:latin typeface="Arial" panose="020B0604020202020204" pitchFamily="34" charset="0"/>
              </a:rPr>
              <a:t>re making these slides freely available to all (faculty, students, readers). They’re in PowerPoint form so you see the animations; and can add, modify, and delete slides  (including this one) and slide content to suit your needs. They obviously represent a </a:t>
            </a:r>
            <a:r>
              <a:rPr lang="en-US" altLang="ja-JP" sz="1200" i="1">
                <a:latin typeface="Arial" panose="020B0604020202020204" pitchFamily="34" charset="0"/>
              </a:rPr>
              <a:t>lot</a:t>
            </a:r>
            <a:r>
              <a:rPr lang="en-US" altLang="ja-JP" sz="1200">
                <a:latin typeface="Arial" panose="020B0604020202020204" pitchFamily="34" charset="0"/>
              </a:rPr>
              <a:t> of work on our part. In return for use, we only ask the following: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390525" y="4370388"/>
            <a:ext cx="537845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3038" indent="-1730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200">
                <a:latin typeface="Arial" panose="020B0604020202020204" pitchFamily="34" charset="0"/>
              </a:rPr>
              <a:t>If you use these slides (e.g., in a class) that you mention their source (after all, we</a:t>
            </a:r>
            <a:r>
              <a:rPr lang="ja-JP" altLang="en-US" sz="1200">
                <a:latin typeface="Arial" panose="020B0604020202020204" pitchFamily="34" charset="0"/>
              </a:rPr>
              <a:t>’</a:t>
            </a:r>
            <a:r>
              <a:rPr lang="en-US" altLang="ja-JP" sz="1200">
                <a:latin typeface="Arial" panose="020B0604020202020204" pitchFamily="34" charset="0"/>
              </a:rPr>
              <a:t>d like people to use our book!)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200">
                <a:latin typeface="Arial" panose="020B0604020202020204" pitchFamily="34" charset="0"/>
              </a:rPr>
              <a:t>If you post any slides on a www site, that you note that they are adapted from (or perhaps identical to) our slides, and note our copyright of this material.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q"/>
            </a:pPr>
            <a:endParaRPr lang="en-US" altLang="en-US" sz="12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chemeClr val="accent2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200">
                <a:latin typeface="Arial" panose="020B0604020202020204" pitchFamily="34" charset="0"/>
              </a:rPr>
              <a:t>Thanks and enjoy!  JFK/KWR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     All material copyright 1996-2016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     J.F Kurose and K.W. Ross, All Rights Reserved</a:t>
            </a:r>
          </a:p>
        </p:txBody>
      </p:sp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46800"/>
            <a:ext cx="187325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" descr="kurose7e_cover_smal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7</a:t>
            </a:r>
            <a:r>
              <a:rPr lang="en-US" altLang="en-US" sz="1800" baseline="300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th</a:t>
            </a:r>
            <a:r>
              <a:rPr lang="en-US" altLang="en-US" sz="1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edition </a:t>
            </a:r>
            <a:br>
              <a:rPr lang="en-US" altLang="en-US" sz="1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</a:br>
            <a:r>
              <a:rPr lang="en-US" altLang="en-US" sz="1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Jim Kurose, Keith Ross</a:t>
            </a:r>
            <a:br>
              <a:rPr lang="en-US" altLang="en-US" sz="18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</a:br>
            <a:r>
              <a:rPr lang="en-US" altLang="en-US" sz="14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Pearson/Addison Wesley</a:t>
            </a:r>
            <a:br>
              <a:rPr lang="en-US" altLang="en-US" sz="14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</a:br>
            <a:r>
              <a:rPr lang="en-US" altLang="en-US" sz="1400">
                <a:solidFill>
                  <a:srgbClr val="008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April 2016</a:t>
            </a:r>
          </a:p>
        </p:txBody>
      </p:sp>
      <p:sp>
        <p:nvSpPr>
          <p:cNvPr id="4104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Chapter 3</a:t>
            </a:r>
            <a:r>
              <a:rPr lang="en-US" altLang="en-US" sz="4800">
                <a:solidFill>
                  <a:srgbClr val="000099"/>
                </a:solidFill>
                <a:cs typeface="Arial" panose="020B0604020202020204" pitchFamily="34" charset="0"/>
              </a:rPr>
              <a:t/>
            </a:r>
            <a:br>
              <a:rPr lang="en-US" altLang="en-US" sz="4800">
                <a:solidFill>
                  <a:srgbClr val="000099"/>
                </a:solidFill>
                <a:cs typeface="Arial" panose="020B0604020202020204" pitchFamily="34" charset="0"/>
              </a:rPr>
            </a:b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Transport Layer</a:t>
            </a:r>
          </a:p>
        </p:txBody>
      </p:sp>
      <p:pic>
        <p:nvPicPr>
          <p:cNvPr id="4105" name="Picture 9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0970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562600" y="6453188"/>
            <a:ext cx="2895600" cy="2873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solidFill>
                  <a:srgbClr val="00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Transport Layer</a:t>
            </a:r>
          </a:p>
        </p:txBody>
      </p:sp>
      <p:sp>
        <p:nvSpPr>
          <p:cNvPr id="41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2-</a:t>
            </a:r>
            <a:fld id="{776063C7-A362-4AC2-B73B-E7CA035CDE66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33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C03781F-9609-41D6-93CB-3B092E9CED5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3316" name="Picture 1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935038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336550" y="1460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Connectionless </a:t>
            </a:r>
            <a:r>
              <a:rPr lang="en-US" dirty="0" err="1">
                <a:ea typeface="ＭＳ Ｐゴシック" charset="0"/>
                <a:cs typeface="+mj-cs"/>
              </a:rPr>
              <a:t>demultiplexing</a:t>
            </a:r>
            <a:endParaRPr lang="en-US" dirty="0">
              <a:ea typeface="ＭＳ Ｐゴシック" charset="0"/>
              <a:cs typeface="+mj-cs"/>
            </a:endParaRP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7000" y="1495425"/>
            <a:ext cx="4940300" cy="1858963"/>
          </a:xfrm>
        </p:spPr>
        <p:txBody>
          <a:bodyPr/>
          <a:lstStyle/>
          <a:p>
            <a:pPr marL="347663" indent="-290513">
              <a:buFont typeface="Wingdings" charset="2"/>
              <a:buChar char="§"/>
              <a:defRPr/>
            </a:pPr>
            <a:r>
              <a:rPr lang="en-US" i="1">
                <a:ea typeface="ＭＳ Ｐゴシック" charset="0"/>
                <a:cs typeface="+mn-cs"/>
              </a:rPr>
              <a:t>recall:</a:t>
            </a:r>
            <a:r>
              <a:rPr lang="en-US">
                <a:ea typeface="ＭＳ Ｐゴシック" charset="0"/>
                <a:cs typeface="+mn-cs"/>
              </a:rPr>
              <a:t> created socket has host-local port #:</a:t>
            </a:r>
          </a:p>
          <a:p>
            <a:pPr marL="347663" indent="-290513">
              <a:buFont typeface="Wingdings" charset="0"/>
              <a:buNone/>
              <a:defRPr/>
            </a:pPr>
            <a:r>
              <a:rPr lang="en-US" sz="2000" b="1">
                <a:latin typeface="Courier New" charset="0"/>
                <a:ea typeface="ＭＳ Ｐゴシック" charset="0"/>
                <a:cs typeface="+mn-cs"/>
              </a:rPr>
              <a:t>  DatagramSocket mySocket1        = new DatagramSocket(</a:t>
            </a:r>
            <a:r>
              <a:rPr lang="en-US" sz="2000" b="1">
                <a:solidFill>
                  <a:srgbClr val="CC0000"/>
                </a:solidFill>
                <a:latin typeface="Courier New" charset="0"/>
                <a:ea typeface="ＭＳ Ｐゴシック" charset="0"/>
                <a:cs typeface="+mn-cs"/>
              </a:rPr>
              <a:t>12534</a:t>
            </a:r>
            <a:r>
              <a:rPr lang="en-US" sz="2000" b="1">
                <a:latin typeface="Courier New" charset="0"/>
                <a:ea typeface="ＭＳ Ｐゴシック" charset="0"/>
                <a:cs typeface="+mn-cs"/>
              </a:rPr>
              <a:t>);</a:t>
            </a:r>
          </a:p>
          <a:p>
            <a:pPr marL="347663" indent="-290513">
              <a:buFont typeface="Wingdings" charset="0"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</p:txBody>
      </p:sp>
      <p:sp>
        <p:nvSpPr>
          <p:cNvPr id="240745" name="Rectangle 105"/>
          <p:cNvSpPr>
            <a:spLocks noGrp="1" noChangeArrowheads="1"/>
          </p:cNvSpPr>
          <p:nvPr>
            <p:ph type="body" sz="half" idx="2"/>
          </p:nvPr>
        </p:nvSpPr>
        <p:spPr>
          <a:xfrm>
            <a:off x="312738" y="3862388"/>
            <a:ext cx="4114800" cy="236855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when host receives UDP segment: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checks destination port # in segment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directs UDP segment to socket with that port #</a:t>
            </a:r>
          </a:p>
        </p:txBody>
      </p:sp>
      <p:sp>
        <p:nvSpPr>
          <p:cNvPr id="10248" name="Rectangle 108"/>
          <p:cNvSpPr>
            <a:spLocks noChangeArrowheads="1"/>
          </p:cNvSpPr>
          <p:nvPr/>
        </p:nvSpPr>
        <p:spPr bwMode="auto">
          <a:xfrm>
            <a:off x="4678363" y="1162050"/>
            <a:ext cx="4465637" cy="169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7663" indent="-290513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000" dirty="0">
              <a:latin typeface="Courier New" charset="0"/>
              <a:ea typeface="ＭＳ Ｐゴシック" charset="0"/>
            </a:endParaRP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1" dirty="0">
                <a:latin typeface="Gill Sans MT" charset="0"/>
                <a:ea typeface="ＭＳ Ｐゴシック" charset="0"/>
              </a:rPr>
              <a:t>recall:</a:t>
            </a:r>
            <a:r>
              <a:rPr lang="en-US" sz="2800" dirty="0">
                <a:latin typeface="Gill Sans MT" charset="0"/>
                <a:ea typeface="ＭＳ Ｐゴシック" charset="0"/>
              </a:rPr>
              <a:t> when creating datagram to send into UDP socket, must specify</a:t>
            </a:r>
          </a:p>
          <a:p>
            <a:pPr marL="858838" lvl="1" indent="-239713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destination IP address</a:t>
            </a:r>
          </a:p>
          <a:p>
            <a:pPr marL="858838" lvl="1" indent="-239713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400" dirty="0">
                <a:latin typeface="Gill Sans MT" charset="0"/>
                <a:ea typeface="ＭＳ Ｐゴシック" charset="0"/>
              </a:rPr>
              <a:t>destination port #</a:t>
            </a:r>
          </a:p>
        </p:txBody>
      </p:sp>
      <p:sp>
        <p:nvSpPr>
          <p:cNvPr id="240751" name="Rectangle 111"/>
          <p:cNvSpPr>
            <a:spLocks noChangeArrowheads="1"/>
          </p:cNvSpPr>
          <p:nvPr/>
        </p:nvSpPr>
        <p:spPr bwMode="auto">
          <a:xfrm>
            <a:off x="5260975" y="3895725"/>
            <a:ext cx="3432175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400">
                <a:latin typeface="Gill Sans MT" panose="020B0502020104020203" pitchFamily="34" charset="0"/>
              </a:rPr>
              <a:t>IP datagrams with </a:t>
            </a: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same dest. port #,</a:t>
            </a:r>
            <a:r>
              <a:rPr lang="en-US" altLang="en-US" sz="2400">
                <a:latin typeface="Gill Sans MT" panose="020B0502020104020203" pitchFamily="34" charset="0"/>
              </a:rPr>
              <a:t> but different source IP addresses and/or source port numbers will be directed to </a:t>
            </a: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0"/>
              </a:rPr>
              <a:t>same socket </a:t>
            </a:r>
            <a:r>
              <a:rPr lang="en-US" altLang="en-US" sz="2400">
                <a:latin typeface="Gill Sans MT" panose="020B0502020104020203" pitchFamily="34" charset="0"/>
              </a:rPr>
              <a:t>at dest</a:t>
            </a:r>
          </a:p>
        </p:txBody>
      </p:sp>
      <p:sp>
        <p:nvSpPr>
          <p:cNvPr id="10250" name="Line 112"/>
          <p:cNvSpPr>
            <a:spLocks noChangeShapeType="1"/>
          </p:cNvSpPr>
          <p:nvPr/>
        </p:nvSpPr>
        <p:spPr bwMode="auto">
          <a:xfrm>
            <a:off x="1400175" y="3644900"/>
            <a:ext cx="5845175" cy="0"/>
          </a:xfrm>
          <a:prstGeom prst="line">
            <a:avLst/>
          </a:prstGeom>
          <a:noFill/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 wrap="none"/>
          <a:lstStyle/>
          <a:p>
            <a:pPr algn="ctr"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40753" name="AutoShape 113"/>
          <p:cNvSpPr>
            <a:spLocks noChangeArrowheads="1"/>
          </p:cNvSpPr>
          <p:nvPr/>
        </p:nvSpPr>
        <p:spPr bwMode="auto">
          <a:xfrm>
            <a:off x="4467225" y="4770438"/>
            <a:ext cx="560388" cy="311150"/>
          </a:xfrm>
          <a:prstGeom prst="rightArrow">
            <a:avLst>
              <a:gd name="adj1" fmla="val 50000"/>
              <a:gd name="adj2" fmla="val 45026"/>
            </a:avLst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745" grpId="0" build="p"/>
      <p:bldP spid="2407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1EEF049-18AA-4C2A-BDA6-A0DD4A0C41B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4340" name="Picture 21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244475" y="200025"/>
            <a:ext cx="7772400" cy="935038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Connectionless demux: example</a:t>
            </a:r>
          </a:p>
        </p:txBody>
      </p:sp>
      <p:sp>
        <p:nvSpPr>
          <p:cNvPr id="241708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2870200" y="1320800"/>
            <a:ext cx="3211513" cy="725488"/>
          </a:xfrm>
        </p:spPr>
        <p:txBody>
          <a:bodyPr/>
          <a:lstStyle/>
          <a:p>
            <a:pPr marL="173038" indent="-173038">
              <a:buFont typeface="Wingdings" charset="0"/>
              <a:buNone/>
              <a:defRPr/>
            </a:pPr>
            <a:r>
              <a:rPr lang="en-US" sz="2000" b="1">
                <a:latin typeface="Courier New" charset="0"/>
                <a:ea typeface="ＭＳ Ｐゴシック" charset="0"/>
                <a:cs typeface="+mn-cs"/>
              </a:rPr>
              <a:t>DatagramSocket serverSocket = new DatagramSocket</a:t>
            </a:r>
          </a:p>
          <a:p>
            <a:pPr marL="173038" indent="-173038">
              <a:buFont typeface="Wingdings" charset="0"/>
              <a:buNone/>
              <a:defRPr/>
            </a:pPr>
            <a:r>
              <a:rPr lang="en-US" sz="2000" b="1">
                <a:latin typeface="Courier New" charset="0"/>
                <a:ea typeface="ＭＳ Ｐゴシック" charset="0"/>
                <a:cs typeface="+mn-cs"/>
              </a:rPr>
              <a:t> (</a:t>
            </a:r>
            <a:r>
              <a:rPr lang="en-US" sz="2000" b="1">
                <a:solidFill>
                  <a:srgbClr val="CC0000"/>
                </a:solidFill>
                <a:latin typeface="Courier New" charset="0"/>
                <a:ea typeface="ＭＳ Ｐゴシック" charset="0"/>
                <a:cs typeface="+mn-cs"/>
              </a:rPr>
              <a:t>6428</a:t>
            </a:r>
            <a:r>
              <a:rPr lang="en-US" sz="2000" b="1">
                <a:latin typeface="Courier New" charset="0"/>
                <a:ea typeface="ＭＳ Ｐゴシック" charset="0"/>
                <a:cs typeface="+mn-cs"/>
              </a:rPr>
              <a:t>);</a:t>
            </a:r>
          </a:p>
          <a:p>
            <a:pPr marL="173038" indent="-173038">
              <a:buFont typeface="Wingdings" charset="2"/>
              <a:buChar char="§"/>
              <a:defRPr/>
            </a:pPr>
            <a:endParaRPr lang="en-US" sz="4000">
              <a:ea typeface="ＭＳ Ｐゴシック" charset="0"/>
              <a:cs typeface="+mn-cs"/>
            </a:endParaRPr>
          </a:p>
        </p:txBody>
      </p:sp>
      <p:sp>
        <p:nvSpPr>
          <p:cNvPr id="14343" name="Freeform 89"/>
          <p:cNvSpPr>
            <a:spLocks/>
          </p:cNvSpPr>
          <p:nvPr/>
        </p:nvSpPr>
        <p:spPr bwMode="auto">
          <a:xfrm>
            <a:off x="3189288" y="2478088"/>
            <a:ext cx="552450" cy="2082800"/>
          </a:xfrm>
          <a:custGeom>
            <a:avLst/>
            <a:gdLst>
              <a:gd name="T0" fmla="*/ 0 w 348"/>
              <a:gd name="T1" fmla="*/ 2147483646 h 1312"/>
              <a:gd name="T2" fmla="*/ 2147483646 w 348"/>
              <a:gd name="T3" fmla="*/ 0 h 1312"/>
              <a:gd name="T4" fmla="*/ 2147483646 w 348"/>
              <a:gd name="T5" fmla="*/ 2147483646 h 1312"/>
              <a:gd name="T6" fmla="*/ 2147483646 w 348"/>
              <a:gd name="T7" fmla="*/ 2147483646 h 1312"/>
              <a:gd name="T8" fmla="*/ 0 w 348"/>
              <a:gd name="T9" fmla="*/ 2147483646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Freeform 97"/>
          <p:cNvSpPr>
            <a:spLocks/>
          </p:cNvSpPr>
          <p:nvPr/>
        </p:nvSpPr>
        <p:spPr bwMode="auto">
          <a:xfrm>
            <a:off x="404813" y="2782888"/>
            <a:ext cx="460375" cy="2193925"/>
          </a:xfrm>
          <a:custGeom>
            <a:avLst/>
            <a:gdLst>
              <a:gd name="T0" fmla="*/ 2147483646 w 290"/>
              <a:gd name="T1" fmla="*/ 2147483646 h 1382"/>
              <a:gd name="T2" fmla="*/ 0 w 290"/>
              <a:gd name="T3" fmla="*/ 2147483646 h 1382"/>
              <a:gd name="T4" fmla="*/ 2147483646 w 290"/>
              <a:gd name="T5" fmla="*/ 0 h 1382"/>
              <a:gd name="T6" fmla="*/ 2147483646 w 290"/>
              <a:gd name="T7" fmla="*/ 2147483646 h 1382"/>
              <a:gd name="T8" fmla="*/ 2147483646 w 290"/>
              <a:gd name="T9" fmla="*/ 2147483646 h 1382"/>
              <a:gd name="T10" fmla="*/ 2147483646 w 290"/>
              <a:gd name="T11" fmla="*/ 2147483646 h 13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0" h="1382">
                <a:moveTo>
                  <a:pt x="15" y="1382"/>
                </a:moveTo>
                <a:lnTo>
                  <a:pt x="0" y="1360"/>
                </a:lnTo>
                <a:lnTo>
                  <a:pt x="290" y="0"/>
                </a:lnTo>
                <a:lnTo>
                  <a:pt x="284" y="1258"/>
                </a:lnTo>
                <a:lnTo>
                  <a:pt x="182" y="1382"/>
                </a:lnTo>
                <a:lnTo>
                  <a:pt x="15" y="138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Rectangle 23"/>
          <p:cNvSpPr>
            <a:spLocks noChangeArrowheads="1"/>
          </p:cNvSpPr>
          <p:nvPr/>
        </p:nvSpPr>
        <p:spPr bwMode="auto">
          <a:xfrm>
            <a:off x="909638" y="2749550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46" name="Rectangle 24"/>
          <p:cNvSpPr>
            <a:spLocks noChangeArrowheads="1"/>
          </p:cNvSpPr>
          <p:nvPr/>
        </p:nvSpPr>
        <p:spPr bwMode="auto">
          <a:xfrm>
            <a:off x="871538" y="2803525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47" name="Line 25"/>
          <p:cNvSpPr>
            <a:spLocks noChangeShapeType="1"/>
          </p:cNvSpPr>
          <p:nvPr/>
        </p:nvSpPr>
        <p:spPr bwMode="auto">
          <a:xfrm>
            <a:off x="881063" y="3563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Text Box 26"/>
          <p:cNvSpPr txBox="1">
            <a:spLocks noChangeArrowheads="1"/>
          </p:cNvSpPr>
          <p:nvPr/>
        </p:nvSpPr>
        <p:spPr bwMode="auto">
          <a:xfrm>
            <a:off x="838200" y="35464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4349" name="Line 27"/>
          <p:cNvSpPr>
            <a:spLocks noChangeShapeType="1"/>
          </p:cNvSpPr>
          <p:nvPr/>
        </p:nvSpPr>
        <p:spPr bwMode="auto">
          <a:xfrm>
            <a:off x="889000" y="38846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28"/>
          <p:cNvSpPr>
            <a:spLocks noChangeShapeType="1"/>
          </p:cNvSpPr>
          <p:nvPr/>
        </p:nvSpPr>
        <p:spPr bwMode="auto">
          <a:xfrm>
            <a:off x="874713" y="41941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29"/>
          <p:cNvSpPr>
            <a:spLocks noChangeShapeType="1"/>
          </p:cNvSpPr>
          <p:nvPr/>
        </p:nvSpPr>
        <p:spPr bwMode="auto">
          <a:xfrm>
            <a:off x="874713" y="44799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Text Box 26"/>
          <p:cNvSpPr txBox="1">
            <a:spLocks noChangeArrowheads="1"/>
          </p:cNvSpPr>
          <p:nvPr/>
        </p:nvSpPr>
        <p:spPr bwMode="auto">
          <a:xfrm>
            <a:off x="873125" y="27940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4353" name="Text Box 26"/>
          <p:cNvSpPr txBox="1">
            <a:spLocks noChangeArrowheads="1"/>
          </p:cNvSpPr>
          <p:nvPr/>
        </p:nvSpPr>
        <p:spPr bwMode="auto">
          <a:xfrm>
            <a:off x="828675" y="44513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4354" name="Text Box 26"/>
          <p:cNvSpPr txBox="1">
            <a:spLocks noChangeArrowheads="1"/>
          </p:cNvSpPr>
          <p:nvPr/>
        </p:nvSpPr>
        <p:spPr bwMode="auto">
          <a:xfrm>
            <a:off x="847725" y="41656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4355" name="Text Box 26"/>
          <p:cNvSpPr txBox="1">
            <a:spLocks noChangeArrowheads="1"/>
          </p:cNvSpPr>
          <p:nvPr/>
        </p:nvSpPr>
        <p:spPr bwMode="auto">
          <a:xfrm>
            <a:off x="838200" y="38703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4356" name="Oval 110"/>
          <p:cNvSpPr>
            <a:spLocks noChangeArrowheads="1"/>
          </p:cNvSpPr>
          <p:nvPr/>
        </p:nvSpPr>
        <p:spPr bwMode="auto">
          <a:xfrm>
            <a:off x="1208088" y="3079750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P3</a:t>
            </a:r>
          </a:p>
        </p:txBody>
      </p:sp>
      <p:grpSp>
        <p:nvGrpSpPr>
          <p:cNvPr id="241775" name="Group 111"/>
          <p:cNvGrpSpPr>
            <a:grpSpLocks/>
          </p:cNvGrpSpPr>
          <p:nvPr/>
        </p:nvGrpSpPr>
        <p:grpSpPr bwMode="auto">
          <a:xfrm>
            <a:off x="1176338" y="3403600"/>
            <a:ext cx="620712" cy="228600"/>
            <a:chOff x="1287" y="2524"/>
            <a:chExt cx="260" cy="100"/>
          </a:xfrm>
        </p:grpSpPr>
        <p:sp>
          <p:nvSpPr>
            <p:cNvPr id="14462" name="Rectangle 112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63" name="Rectangle 113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64" name="Rectangle 114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65" name="Rectangle 115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4358" name="Rectangle 23"/>
          <p:cNvSpPr>
            <a:spLocks noChangeArrowheads="1"/>
          </p:cNvSpPr>
          <p:nvPr/>
        </p:nvSpPr>
        <p:spPr bwMode="auto">
          <a:xfrm>
            <a:off x="3736975" y="2516188"/>
            <a:ext cx="1497013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59" name="Rectangle 24"/>
          <p:cNvSpPr>
            <a:spLocks noChangeArrowheads="1"/>
          </p:cNvSpPr>
          <p:nvPr/>
        </p:nvSpPr>
        <p:spPr bwMode="auto">
          <a:xfrm>
            <a:off x="3702050" y="2570163"/>
            <a:ext cx="1473200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60" name="Line 25"/>
          <p:cNvSpPr>
            <a:spLocks noChangeShapeType="1"/>
          </p:cNvSpPr>
          <p:nvPr/>
        </p:nvSpPr>
        <p:spPr bwMode="auto">
          <a:xfrm>
            <a:off x="3708400" y="3340100"/>
            <a:ext cx="14605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Text Box 26"/>
          <p:cNvSpPr txBox="1">
            <a:spLocks noChangeArrowheads="1"/>
          </p:cNvSpPr>
          <p:nvPr/>
        </p:nvSpPr>
        <p:spPr bwMode="auto">
          <a:xfrm>
            <a:off x="3779838" y="33226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4362" name="Line 27"/>
          <p:cNvSpPr>
            <a:spLocks noChangeShapeType="1"/>
          </p:cNvSpPr>
          <p:nvPr/>
        </p:nvSpPr>
        <p:spPr bwMode="auto">
          <a:xfrm>
            <a:off x="3709988" y="3657600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Text Box 26"/>
          <p:cNvSpPr txBox="1">
            <a:spLocks noChangeArrowheads="1"/>
          </p:cNvSpPr>
          <p:nvPr/>
        </p:nvSpPr>
        <p:spPr bwMode="auto">
          <a:xfrm>
            <a:off x="3776663" y="25368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4364" name="Text Box 26"/>
          <p:cNvSpPr txBox="1">
            <a:spLocks noChangeArrowheads="1"/>
          </p:cNvSpPr>
          <p:nvPr/>
        </p:nvSpPr>
        <p:spPr bwMode="auto">
          <a:xfrm>
            <a:off x="3773488" y="42275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4365" name="Text Box 26"/>
          <p:cNvSpPr txBox="1">
            <a:spLocks noChangeArrowheads="1"/>
          </p:cNvSpPr>
          <p:nvPr/>
        </p:nvSpPr>
        <p:spPr bwMode="auto">
          <a:xfrm>
            <a:off x="3773488" y="39417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4366" name="Text Box 26"/>
          <p:cNvSpPr txBox="1">
            <a:spLocks noChangeArrowheads="1"/>
          </p:cNvSpPr>
          <p:nvPr/>
        </p:nvSpPr>
        <p:spPr bwMode="auto">
          <a:xfrm>
            <a:off x="3773488" y="36433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4367" name="Line 27"/>
          <p:cNvSpPr>
            <a:spLocks noChangeShapeType="1"/>
          </p:cNvSpPr>
          <p:nvPr/>
        </p:nvSpPr>
        <p:spPr bwMode="auto">
          <a:xfrm>
            <a:off x="3706813" y="3968750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8" name="Line 27"/>
          <p:cNvSpPr>
            <a:spLocks noChangeShapeType="1"/>
          </p:cNvSpPr>
          <p:nvPr/>
        </p:nvSpPr>
        <p:spPr bwMode="auto">
          <a:xfrm>
            <a:off x="3703638" y="4267200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9" name="Oval 128"/>
          <p:cNvSpPr>
            <a:spLocks noChangeArrowheads="1"/>
          </p:cNvSpPr>
          <p:nvPr/>
        </p:nvSpPr>
        <p:spPr bwMode="auto">
          <a:xfrm>
            <a:off x="4121150" y="2876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P1</a:t>
            </a:r>
          </a:p>
        </p:txBody>
      </p:sp>
      <p:grpSp>
        <p:nvGrpSpPr>
          <p:cNvPr id="241798" name="Group 134"/>
          <p:cNvGrpSpPr>
            <a:grpSpLocks/>
          </p:cNvGrpSpPr>
          <p:nvPr/>
        </p:nvGrpSpPr>
        <p:grpSpPr bwMode="auto">
          <a:xfrm>
            <a:off x="3992563" y="3192463"/>
            <a:ext cx="887412" cy="228600"/>
            <a:chOff x="1383" y="2620"/>
            <a:chExt cx="260" cy="100"/>
          </a:xfrm>
        </p:grpSpPr>
        <p:sp>
          <p:nvSpPr>
            <p:cNvPr id="14458" name="Rectangle 135"/>
            <p:cNvSpPr>
              <a:spLocks noChangeArrowheads="1"/>
            </p:cNvSpPr>
            <p:nvPr/>
          </p:nvSpPr>
          <p:spPr bwMode="auto">
            <a:xfrm>
              <a:off x="1383" y="2620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59" name="Rectangle 136"/>
            <p:cNvSpPr>
              <a:spLocks noChangeArrowheads="1"/>
            </p:cNvSpPr>
            <p:nvPr/>
          </p:nvSpPr>
          <p:spPr bwMode="auto">
            <a:xfrm>
              <a:off x="1434" y="2633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60" name="Rectangle 137"/>
            <p:cNvSpPr>
              <a:spLocks noChangeArrowheads="1"/>
            </p:cNvSpPr>
            <p:nvPr/>
          </p:nvSpPr>
          <p:spPr bwMode="auto">
            <a:xfrm>
              <a:off x="1599" y="2678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61" name="Rectangle 138"/>
            <p:cNvSpPr>
              <a:spLocks noChangeArrowheads="1"/>
            </p:cNvSpPr>
            <p:nvPr/>
          </p:nvSpPr>
          <p:spPr bwMode="auto">
            <a:xfrm>
              <a:off x="1394" y="2679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4371" name="Rectangle 23"/>
          <p:cNvSpPr>
            <a:spLocks noChangeArrowheads="1"/>
          </p:cNvSpPr>
          <p:nvPr/>
        </p:nvSpPr>
        <p:spPr bwMode="auto">
          <a:xfrm>
            <a:off x="6743700" y="2741613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72" name="Rectangle 24"/>
          <p:cNvSpPr>
            <a:spLocks noChangeArrowheads="1"/>
          </p:cNvSpPr>
          <p:nvPr/>
        </p:nvSpPr>
        <p:spPr bwMode="auto">
          <a:xfrm>
            <a:off x="6705600" y="2795588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73" name="Line 25"/>
          <p:cNvSpPr>
            <a:spLocks noChangeShapeType="1"/>
          </p:cNvSpPr>
          <p:nvPr/>
        </p:nvSpPr>
        <p:spPr bwMode="auto">
          <a:xfrm>
            <a:off x="6715125" y="3556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4" name="Text Box 26"/>
          <p:cNvSpPr txBox="1">
            <a:spLocks noChangeArrowheads="1"/>
          </p:cNvSpPr>
          <p:nvPr/>
        </p:nvSpPr>
        <p:spPr bwMode="auto">
          <a:xfrm>
            <a:off x="6672263" y="35385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4375" name="Line 27"/>
          <p:cNvSpPr>
            <a:spLocks noChangeShapeType="1"/>
          </p:cNvSpPr>
          <p:nvPr/>
        </p:nvSpPr>
        <p:spPr bwMode="auto">
          <a:xfrm>
            <a:off x="6723063" y="38766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6" name="Line 28"/>
          <p:cNvSpPr>
            <a:spLocks noChangeShapeType="1"/>
          </p:cNvSpPr>
          <p:nvPr/>
        </p:nvSpPr>
        <p:spPr bwMode="auto">
          <a:xfrm>
            <a:off x="6708775" y="41862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Line 29"/>
          <p:cNvSpPr>
            <a:spLocks noChangeShapeType="1"/>
          </p:cNvSpPr>
          <p:nvPr/>
        </p:nvSpPr>
        <p:spPr bwMode="auto">
          <a:xfrm>
            <a:off x="6708775" y="447198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8" name="Text Box 26"/>
          <p:cNvSpPr txBox="1">
            <a:spLocks noChangeArrowheads="1"/>
          </p:cNvSpPr>
          <p:nvPr/>
        </p:nvSpPr>
        <p:spPr bwMode="auto">
          <a:xfrm>
            <a:off x="6707188" y="27860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4379" name="Text Box 26"/>
          <p:cNvSpPr txBox="1">
            <a:spLocks noChangeArrowheads="1"/>
          </p:cNvSpPr>
          <p:nvPr/>
        </p:nvSpPr>
        <p:spPr bwMode="auto">
          <a:xfrm>
            <a:off x="6662738" y="44434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4380" name="Text Box 26"/>
          <p:cNvSpPr txBox="1">
            <a:spLocks noChangeArrowheads="1"/>
          </p:cNvSpPr>
          <p:nvPr/>
        </p:nvSpPr>
        <p:spPr bwMode="auto">
          <a:xfrm>
            <a:off x="6681788" y="41576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4381" name="Text Box 26"/>
          <p:cNvSpPr txBox="1">
            <a:spLocks noChangeArrowheads="1"/>
          </p:cNvSpPr>
          <p:nvPr/>
        </p:nvSpPr>
        <p:spPr bwMode="auto">
          <a:xfrm>
            <a:off x="6672263" y="38623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4382" name="Oval 153"/>
          <p:cNvSpPr>
            <a:spLocks noChangeArrowheads="1"/>
          </p:cNvSpPr>
          <p:nvPr/>
        </p:nvSpPr>
        <p:spPr bwMode="auto">
          <a:xfrm>
            <a:off x="7042150" y="30940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P4</a:t>
            </a:r>
          </a:p>
        </p:txBody>
      </p:sp>
      <p:sp>
        <p:nvSpPr>
          <p:cNvPr id="14383" name="Freeform 154"/>
          <p:cNvSpPr>
            <a:spLocks/>
          </p:cNvSpPr>
          <p:nvPr/>
        </p:nvSpPr>
        <p:spPr bwMode="auto">
          <a:xfrm>
            <a:off x="8002588" y="2762250"/>
            <a:ext cx="504825" cy="2133600"/>
          </a:xfrm>
          <a:custGeom>
            <a:avLst/>
            <a:gdLst>
              <a:gd name="T0" fmla="*/ 2147483646 w 318"/>
              <a:gd name="T1" fmla="*/ 2147483646 h 1344"/>
              <a:gd name="T2" fmla="*/ 2147483646 w 318"/>
              <a:gd name="T3" fmla="*/ 0 h 1344"/>
              <a:gd name="T4" fmla="*/ 0 w 318"/>
              <a:gd name="T5" fmla="*/ 2147483646 h 1344"/>
              <a:gd name="T6" fmla="*/ 2147483646 w 318"/>
              <a:gd name="T7" fmla="*/ 2147483646 h 1344"/>
              <a:gd name="T8" fmla="*/ 2147483646 w 318"/>
              <a:gd name="T9" fmla="*/ 2147483646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1344">
                <a:moveTo>
                  <a:pt x="318" y="1344"/>
                </a:moveTo>
                <a:lnTo>
                  <a:pt x="12" y="0"/>
                </a:lnTo>
                <a:lnTo>
                  <a:pt x="0" y="1224"/>
                </a:lnTo>
                <a:lnTo>
                  <a:pt x="121" y="1344"/>
                </a:lnTo>
                <a:lnTo>
                  <a:pt x="318" y="1344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1820" name="Group 156"/>
          <p:cNvGrpSpPr>
            <a:grpSpLocks/>
          </p:cNvGrpSpPr>
          <p:nvPr/>
        </p:nvGrpSpPr>
        <p:grpSpPr bwMode="auto">
          <a:xfrm>
            <a:off x="7035800" y="3425825"/>
            <a:ext cx="620713" cy="204788"/>
            <a:chOff x="1287" y="2524"/>
            <a:chExt cx="260" cy="100"/>
          </a:xfrm>
        </p:grpSpPr>
        <p:sp>
          <p:nvSpPr>
            <p:cNvPr id="14454" name="Rectangle 157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55" name="Rectangle 158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56" name="Rectangle 159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57" name="Rectangle 160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41837" name="Rectangle 173"/>
          <p:cNvSpPr>
            <a:spLocks noChangeArrowheads="1"/>
          </p:cNvSpPr>
          <p:nvPr/>
        </p:nvSpPr>
        <p:spPr bwMode="auto">
          <a:xfrm>
            <a:off x="6162675" y="1752600"/>
            <a:ext cx="2659063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5888" indent="-115888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DatagramSocket mySocket1 = new DatagramSocket (</a:t>
            </a:r>
            <a:r>
              <a:rPr lang="en-US" altLang="en-US" sz="1800" b="1">
                <a:solidFill>
                  <a:srgbClr val="CC0000"/>
                </a:solidFill>
                <a:latin typeface="Courier New" panose="02070309020205020404" pitchFamily="49" charset="0"/>
              </a:rPr>
              <a:t>5775</a:t>
            </a:r>
            <a:r>
              <a:rPr lang="en-US" altLang="en-US" sz="1800" b="1">
                <a:latin typeface="Courier New" panose="02070309020205020404" pitchFamily="49" charset="0"/>
              </a:rPr>
              <a:t>);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</p:txBody>
      </p:sp>
      <p:sp>
        <p:nvSpPr>
          <p:cNvPr id="241838" name="Rectangle 174"/>
          <p:cNvSpPr>
            <a:spLocks noChangeArrowheads="1"/>
          </p:cNvSpPr>
          <p:nvPr/>
        </p:nvSpPr>
        <p:spPr bwMode="auto">
          <a:xfrm>
            <a:off x="196850" y="1703388"/>
            <a:ext cx="261302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5888" indent="-115888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DatagramSocket mySocket2 = new DatagramSocket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(</a:t>
            </a:r>
            <a:r>
              <a:rPr lang="en-US" altLang="en-US" sz="1800" b="1">
                <a:solidFill>
                  <a:srgbClr val="CC0000"/>
                </a:solidFill>
                <a:latin typeface="Courier New" panose="02070309020205020404" pitchFamily="49" charset="0"/>
              </a:rPr>
              <a:t>9157</a:t>
            </a:r>
            <a:r>
              <a:rPr lang="en-US" altLang="en-US" sz="1800" b="1">
                <a:latin typeface="Courier New" panose="02070309020205020404" pitchFamily="49" charset="0"/>
              </a:rPr>
              <a:t>);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</p:txBody>
      </p:sp>
      <p:sp>
        <p:nvSpPr>
          <p:cNvPr id="241841" name="Line 177"/>
          <p:cNvSpPr>
            <a:spLocks noChangeShapeType="1"/>
          </p:cNvSpPr>
          <p:nvPr/>
        </p:nvSpPr>
        <p:spPr bwMode="auto">
          <a:xfrm>
            <a:off x="1412875" y="3506788"/>
            <a:ext cx="0" cy="217646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2" name="Line 178"/>
          <p:cNvSpPr>
            <a:spLocks noChangeShapeType="1"/>
          </p:cNvSpPr>
          <p:nvPr/>
        </p:nvSpPr>
        <p:spPr bwMode="auto">
          <a:xfrm>
            <a:off x="4343400" y="3265488"/>
            <a:ext cx="12700" cy="2408237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4" name="Line 180"/>
          <p:cNvSpPr>
            <a:spLocks noChangeShapeType="1"/>
          </p:cNvSpPr>
          <p:nvPr/>
        </p:nvSpPr>
        <p:spPr bwMode="auto">
          <a:xfrm>
            <a:off x="1412875" y="5665788"/>
            <a:ext cx="29368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5" name="Line 181"/>
          <p:cNvSpPr>
            <a:spLocks noChangeShapeType="1"/>
          </p:cNvSpPr>
          <p:nvPr/>
        </p:nvSpPr>
        <p:spPr bwMode="auto">
          <a:xfrm>
            <a:off x="4219575" y="3278188"/>
            <a:ext cx="0" cy="22463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6" name="Line 182"/>
          <p:cNvSpPr>
            <a:spLocks noChangeShapeType="1"/>
          </p:cNvSpPr>
          <p:nvPr/>
        </p:nvSpPr>
        <p:spPr bwMode="auto">
          <a:xfrm>
            <a:off x="1520825" y="5507038"/>
            <a:ext cx="274002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7" name="Line 183"/>
          <p:cNvSpPr>
            <a:spLocks noChangeShapeType="1"/>
          </p:cNvSpPr>
          <p:nvPr/>
        </p:nvSpPr>
        <p:spPr bwMode="auto">
          <a:xfrm>
            <a:off x="1514475" y="3494088"/>
            <a:ext cx="12700" cy="20177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8" name="Line 184"/>
          <p:cNvSpPr>
            <a:spLocks noChangeShapeType="1"/>
          </p:cNvSpPr>
          <p:nvPr/>
        </p:nvSpPr>
        <p:spPr bwMode="auto">
          <a:xfrm>
            <a:off x="7423150" y="3544888"/>
            <a:ext cx="0" cy="217646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49" name="Line 185"/>
          <p:cNvSpPr>
            <a:spLocks noChangeShapeType="1"/>
          </p:cNvSpPr>
          <p:nvPr/>
        </p:nvSpPr>
        <p:spPr bwMode="auto">
          <a:xfrm>
            <a:off x="7305675" y="3513138"/>
            <a:ext cx="12700" cy="20177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50" name="Line 186"/>
          <p:cNvSpPr>
            <a:spLocks noChangeShapeType="1"/>
          </p:cNvSpPr>
          <p:nvPr/>
        </p:nvSpPr>
        <p:spPr bwMode="auto">
          <a:xfrm>
            <a:off x="4486275" y="3284538"/>
            <a:ext cx="12700" cy="2408237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51" name="Line 187"/>
          <p:cNvSpPr>
            <a:spLocks noChangeShapeType="1"/>
          </p:cNvSpPr>
          <p:nvPr/>
        </p:nvSpPr>
        <p:spPr bwMode="auto">
          <a:xfrm>
            <a:off x="4619625" y="3297238"/>
            <a:ext cx="0" cy="22463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52" name="Line 188"/>
          <p:cNvSpPr>
            <a:spLocks noChangeShapeType="1"/>
          </p:cNvSpPr>
          <p:nvPr/>
        </p:nvSpPr>
        <p:spPr bwMode="auto">
          <a:xfrm>
            <a:off x="4508500" y="5684838"/>
            <a:ext cx="29368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1853" name="Line 189"/>
          <p:cNvSpPr>
            <a:spLocks noChangeShapeType="1"/>
          </p:cNvSpPr>
          <p:nvPr/>
        </p:nvSpPr>
        <p:spPr bwMode="auto">
          <a:xfrm>
            <a:off x="4594225" y="5516563"/>
            <a:ext cx="274002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41860" name="Group 196"/>
          <p:cNvGrpSpPr>
            <a:grpSpLocks/>
          </p:cNvGrpSpPr>
          <p:nvPr/>
        </p:nvGrpSpPr>
        <p:grpSpPr bwMode="auto">
          <a:xfrm>
            <a:off x="1130300" y="5765800"/>
            <a:ext cx="1644650" cy="652463"/>
            <a:chOff x="1318" y="3697"/>
            <a:chExt cx="1036" cy="411"/>
          </a:xfrm>
        </p:grpSpPr>
        <p:sp>
          <p:nvSpPr>
            <p:cNvPr id="14451" name="Rectangle 193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52" name="Line 194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453" name="Text Box 195"/>
            <p:cNvSpPr txBox="1">
              <a:spLocks noChangeArrowheads="1"/>
            </p:cNvSpPr>
            <p:nvPr/>
          </p:nvSpPr>
          <p:spPr bwMode="auto">
            <a:xfrm>
              <a:off x="1318" y="3822"/>
              <a:ext cx="99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port: 9157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port: 6428</a:t>
              </a:r>
            </a:p>
          </p:txBody>
        </p:sp>
      </p:grpSp>
      <p:grpSp>
        <p:nvGrpSpPr>
          <p:cNvPr id="241865" name="Group 201"/>
          <p:cNvGrpSpPr>
            <a:grpSpLocks/>
          </p:cNvGrpSpPr>
          <p:nvPr/>
        </p:nvGrpSpPr>
        <p:grpSpPr bwMode="auto">
          <a:xfrm>
            <a:off x="2428875" y="4889500"/>
            <a:ext cx="1692275" cy="652463"/>
            <a:chOff x="2741" y="3750"/>
            <a:chExt cx="1066" cy="411"/>
          </a:xfrm>
        </p:grpSpPr>
        <p:sp>
          <p:nvSpPr>
            <p:cNvPr id="14448" name="Rectangle 198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49" name="Line 199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450" name="Text Box 200"/>
            <p:cNvSpPr txBox="1">
              <a:spLocks noChangeArrowheads="1"/>
            </p:cNvSpPr>
            <p:nvPr/>
          </p:nvSpPr>
          <p:spPr bwMode="auto">
            <a:xfrm>
              <a:off x="2813" y="3875"/>
              <a:ext cx="99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port: 6428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port: 9157</a:t>
              </a:r>
            </a:p>
          </p:txBody>
        </p:sp>
      </p:grpSp>
      <p:grpSp>
        <p:nvGrpSpPr>
          <p:cNvPr id="241866" name="Group 202"/>
          <p:cNvGrpSpPr>
            <a:grpSpLocks/>
          </p:cNvGrpSpPr>
          <p:nvPr/>
        </p:nvGrpSpPr>
        <p:grpSpPr bwMode="auto">
          <a:xfrm>
            <a:off x="5453063" y="4889500"/>
            <a:ext cx="1341437" cy="652463"/>
            <a:chOff x="1509" y="3697"/>
            <a:chExt cx="845" cy="411"/>
          </a:xfrm>
        </p:grpSpPr>
        <p:sp>
          <p:nvSpPr>
            <p:cNvPr id="14445" name="Rectangle 203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46" name="Line 204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447" name="Text Box 205"/>
            <p:cNvSpPr txBox="1">
              <a:spLocks noChangeArrowheads="1"/>
            </p:cNvSpPr>
            <p:nvPr/>
          </p:nvSpPr>
          <p:spPr bwMode="auto">
            <a:xfrm>
              <a:off x="1509" y="3822"/>
              <a:ext cx="80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port: ?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port: ?</a:t>
              </a:r>
            </a:p>
          </p:txBody>
        </p:sp>
      </p:grpSp>
      <p:grpSp>
        <p:nvGrpSpPr>
          <p:cNvPr id="241870" name="Group 206"/>
          <p:cNvGrpSpPr>
            <a:grpSpLocks/>
          </p:cNvGrpSpPr>
          <p:nvPr/>
        </p:nvGrpSpPr>
        <p:grpSpPr bwMode="auto">
          <a:xfrm>
            <a:off x="4694238" y="5743575"/>
            <a:ext cx="1389062" cy="652463"/>
            <a:chOff x="2741" y="3750"/>
            <a:chExt cx="875" cy="411"/>
          </a:xfrm>
        </p:grpSpPr>
        <p:sp>
          <p:nvSpPr>
            <p:cNvPr id="14442" name="Rectangle 207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43" name="Line 208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444" name="Text Box 209"/>
            <p:cNvSpPr txBox="1">
              <a:spLocks noChangeArrowheads="1"/>
            </p:cNvSpPr>
            <p:nvPr/>
          </p:nvSpPr>
          <p:spPr bwMode="auto">
            <a:xfrm>
              <a:off x="2813" y="3875"/>
              <a:ext cx="80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port: ?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port: ?</a:t>
              </a:r>
            </a:p>
          </p:txBody>
        </p:sp>
      </p:grpSp>
      <p:grpSp>
        <p:nvGrpSpPr>
          <p:cNvPr id="14403" name="Group 214"/>
          <p:cNvGrpSpPr>
            <a:grpSpLocks/>
          </p:cNvGrpSpPr>
          <p:nvPr/>
        </p:nvGrpSpPr>
        <p:grpSpPr bwMode="auto">
          <a:xfrm>
            <a:off x="0" y="4381500"/>
            <a:ext cx="711200" cy="669925"/>
            <a:chOff x="-44" y="1473"/>
            <a:chExt cx="981" cy="1105"/>
          </a:xfrm>
        </p:grpSpPr>
        <p:pic>
          <p:nvPicPr>
            <p:cNvPr id="14440" name="Picture 21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41" name="Freeform 21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404" name="Group 217"/>
          <p:cNvGrpSpPr>
            <a:grpSpLocks/>
          </p:cNvGrpSpPr>
          <p:nvPr/>
        </p:nvGrpSpPr>
        <p:grpSpPr bwMode="auto">
          <a:xfrm flipH="1">
            <a:off x="8269288" y="4505325"/>
            <a:ext cx="711200" cy="669925"/>
            <a:chOff x="-44" y="1473"/>
            <a:chExt cx="981" cy="1105"/>
          </a:xfrm>
        </p:grpSpPr>
        <p:pic>
          <p:nvPicPr>
            <p:cNvPr id="14438" name="Picture 21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39" name="Freeform 21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405" name="Group 220"/>
          <p:cNvGrpSpPr>
            <a:grpSpLocks/>
          </p:cNvGrpSpPr>
          <p:nvPr/>
        </p:nvGrpSpPr>
        <p:grpSpPr bwMode="auto">
          <a:xfrm>
            <a:off x="3092450" y="3903663"/>
            <a:ext cx="358775" cy="704850"/>
            <a:chOff x="4140" y="429"/>
            <a:chExt cx="1425" cy="2396"/>
          </a:xfrm>
        </p:grpSpPr>
        <p:sp>
          <p:nvSpPr>
            <p:cNvPr id="14406" name="Freeform 22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Rectangle 222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08" name="Freeform 22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Freeform 22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Rectangle 225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4411" name="Group 22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436" name="AutoShape 227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437" name="AutoShape 228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4412" name="Rectangle 229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4413" name="Group 23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434" name="AutoShape 231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6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435" name="AutoShape 232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4414" name="Rectangle 233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15" name="Rectangle 234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4416" name="Group 23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432" name="AutoShape 236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433" name="AutoShape 237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4417" name="Freeform 23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418" name="Group 23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430" name="AutoShape 240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431" name="AutoShape 241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4419" name="Rectangle 242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20" name="Freeform 24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1" name="Freeform 24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2" name="Oval 245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23" name="Freeform 24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4" name="AutoShape 247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25" name="AutoShape 248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26" name="Oval 249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27" name="Oval 250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28" name="Oval 251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429" name="Rectangle 252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1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1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41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4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1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1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41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1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1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4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4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41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708" grpId="0" build="p"/>
      <p:bldP spid="241838" grpId="0"/>
      <p:bldP spid="241841" grpId="0" animBg="1"/>
      <p:bldP spid="241842" grpId="0" animBg="1"/>
      <p:bldP spid="241844" grpId="0" animBg="1"/>
      <p:bldP spid="241845" grpId="0" animBg="1"/>
      <p:bldP spid="241846" grpId="0" animBg="1"/>
      <p:bldP spid="241847" grpId="0" animBg="1"/>
      <p:bldP spid="241848" grpId="0" animBg="1"/>
      <p:bldP spid="241849" grpId="0" animBg="1"/>
      <p:bldP spid="241850" grpId="0" animBg="1"/>
      <p:bldP spid="241851" grpId="0" animBg="1"/>
      <p:bldP spid="241852" grpId="0" animBg="1"/>
      <p:bldP spid="2418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53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2811CBB-DD6B-45C2-8F64-2B7B3C8D0C1D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Connection-oriented demux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3962400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TCP socket identified by 4-tuple: 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source IP address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source port number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dest IP address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dest port number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demux: receiver uses all four values to direct segment to appropriate socket</a:t>
            </a:r>
          </a:p>
        </p:txBody>
      </p:sp>
      <p:sp>
        <p:nvSpPr>
          <p:cNvPr id="1229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1587500"/>
            <a:ext cx="4114800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server host may support many simultaneous TCP sockets: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each socket identified by its own 4-tuple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web servers have different sockets for each connecting client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non-persistent HTTP will have different socket for each request</a:t>
            </a:r>
          </a:p>
        </p:txBody>
      </p:sp>
      <p:pic>
        <p:nvPicPr>
          <p:cNvPr id="15367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05727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BAA2F113-1210-40A2-82A2-2536618C097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6388" name="Picture 159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881063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3"/>
          <p:cNvSpPr>
            <a:spLocks noGrp="1" noChangeArrowheads="1"/>
          </p:cNvSpPr>
          <p:nvPr>
            <p:ph type="title"/>
          </p:nvPr>
        </p:nvSpPr>
        <p:spPr>
          <a:xfrm>
            <a:off x="244475" y="200025"/>
            <a:ext cx="8085138" cy="935038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Connection-oriented demux: example</a:t>
            </a:r>
          </a:p>
        </p:txBody>
      </p:sp>
      <p:sp>
        <p:nvSpPr>
          <p:cNvPr id="16390" name="Freeform 5"/>
          <p:cNvSpPr>
            <a:spLocks/>
          </p:cNvSpPr>
          <p:nvPr/>
        </p:nvSpPr>
        <p:spPr bwMode="auto">
          <a:xfrm>
            <a:off x="2819400" y="1765300"/>
            <a:ext cx="552450" cy="2082800"/>
          </a:xfrm>
          <a:custGeom>
            <a:avLst/>
            <a:gdLst>
              <a:gd name="T0" fmla="*/ 0 w 348"/>
              <a:gd name="T1" fmla="*/ 2147483646 h 1312"/>
              <a:gd name="T2" fmla="*/ 2147483646 w 348"/>
              <a:gd name="T3" fmla="*/ 0 h 1312"/>
              <a:gd name="T4" fmla="*/ 2147483646 w 348"/>
              <a:gd name="T5" fmla="*/ 2147483646 h 1312"/>
              <a:gd name="T6" fmla="*/ 2147483646 w 348"/>
              <a:gd name="T7" fmla="*/ 2147483646 h 1312"/>
              <a:gd name="T8" fmla="*/ 0 w 348"/>
              <a:gd name="T9" fmla="*/ 2147483646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Freeform 6"/>
          <p:cNvSpPr>
            <a:spLocks/>
          </p:cNvSpPr>
          <p:nvPr/>
        </p:nvSpPr>
        <p:spPr bwMode="auto">
          <a:xfrm>
            <a:off x="417513" y="1944688"/>
            <a:ext cx="460375" cy="2193925"/>
          </a:xfrm>
          <a:custGeom>
            <a:avLst/>
            <a:gdLst>
              <a:gd name="T0" fmla="*/ 2147483646 w 290"/>
              <a:gd name="T1" fmla="*/ 2147483646 h 1382"/>
              <a:gd name="T2" fmla="*/ 0 w 290"/>
              <a:gd name="T3" fmla="*/ 2147483646 h 1382"/>
              <a:gd name="T4" fmla="*/ 2147483646 w 290"/>
              <a:gd name="T5" fmla="*/ 0 h 1382"/>
              <a:gd name="T6" fmla="*/ 2147483646 w 290"/>
              <a:gd name="T7" fmla="*/ 2147483646 h 1382"/>
              <a:gd name="T8" fmla="*/ 2147483646 w 290"/>
              <a:gd name="T9" fmla="*/ 2147483646 h 1382"/>
              <a:gd name="T10" fmla="*/ 2147483646 w 290"/>
              <a:gd name="T11" fmla="*/ 2147483646 h 13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0" h="1382">
                <a:moveTo>
                  <a:pt x="15" y="1382"/>
                </a:moveTo>
                <a:lnTo>
                  <a:pt x="0" y="1360"/>
                </a:lnTo>
                <a:lnTo>
                  <a:pt x="290" y="0"/>
                </a:lnTo>
                <a:lnTo>
                  <a:pt x="284" y="1258"/>
                </a:lnTo>
                <a:lnTo>
                  <a:pt x="182" y="1382"/>
                </a:lnTo>
                <a:lnTo>
                  <a:pt x="15" y="138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Rectangle 23"/>
          <p:cNvSpPr>
            <a:spLocks noChangeArrowheads="1"/>
          </p:cNvSpPr>
          <p:nvPr/>
        </p:nvSpPr>
        <p:spPr bwMode="auto">
          <a:xfrm>
            <a:off x="933450" y="1911350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93" name="Rectangle 24"/>
          <p:cNvSpPr>
            <a:spLocks noChangeArrowheads="1"/>
          </p:cNvSpPr>
          <p:nvPr/>
        </p:nvSpPr>
        <p:spPr bwMode="auto">
          <a:xfrm>
            <a:off x="895350" y="1965325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94" name="Line 25"/>
          <p:cNvSpPr>
            <a:spLocks noChangeShapeType="1"/>
          </p:cNvSpPr>
          <p:nvPr/>
        </p:nvSpPr>
        <p:spPr bwMode="auto">
          <a:xfrm>
            <a:off x="904875" y="27257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26"/>
          <p:cNvSpPr txBox="1">
            <a:spLocks noChangeArrowheads="1"/>
          </p:cNvSpPr>
          <p:nvPr/>
        </p:nvSpPr>
        <p:spPr bwMode="auto">
          <a:xfrm>
            <a:off x="862013" y="27082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6396" name="Line 27"/>
          <p:cNvSpPr>
            <a:spLocks noChangeShapeType="1"/>
          </p:cNvSpPr>
          <p:nvPr/>
        </p:nvSpPr>
        <p:spPr bwMode="auto">
          <a:xfrm>
            <a:off x="912813" y="30464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28"/>
          <p:cNvSpPr>
            <a:spLocks noChangeShapeType="1"/>
          </p:cNvSpPr>
          <p:nvPr/>
        </p:nvSpPr>
        <p:spPr bwMode="auto">
          <a:xfrm>
            <a:off x="898525" y="33559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29"/>
          <p:cNvSpPr>
            <a:spLocks noChangeShapeType="1"/>
          </p:cNvSpPr>
          <p:nvPr/>
        </p:nvSpPr>
        <p:spPr bwMode="auto">
          <a:xfrm>
            <a:off x="898525" y="36417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Text Box 26"/>
          <p:cNvSpPr txBox="1">
            <a:spLocks noChangeArrowheads="1"/>
          </p:cNvSpPr>
          <p:nvPr/>
        </p:nvSpPr>
        <p:spPr bwMode="auto">
          <a:xfrm>
            <a:off x="896938" y="19558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6400" name="Text Box 26"/>
          <p:cNvSpPr txBox="1">
            <a:spLocks noChangeArrowheads="1"/>
          </p:cNvSpPr>
          <p:nvPr/>
        </p:nvSpPr>
        <p:spPr bwMode="auto">
          <a:xfrm>
            <a:off x="852488" y="3613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6401" name="Text Box 26"/>
          <p:cNvSpPr txBox="1">
            <a:spLocks noChangeArrowheads="1"/>
          </p:cNvSpPr>
          <p:nvPr/>
        </p:nvSpPr>
        <p:spPr bwMode="auto">
          <a:xfrm>
            <a:off x="871538" y="33274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6402" name="Text Box 26"/>
          <p:cNvSpPr txBox="1">
            <a:spLocks noChangeArrowheads="1"/>
          </p:cNvSpPr>
          <p:nvPr/>
        </p:nvSpPr>
        <p:spPr bwMode="auto">
          <a:xfrm>
            <a:off x="862013" y="30321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6403" name="Oval 19"/>
          <p:cNvSpPr>
            <a:spLocks noChangeArrowheads="1"/>
          </p:cNvSpPr>
          <p:nvPr/>
        </p:nvSpPr>
        <p:spPr bwMode="auto">
          <a:xfrm>
            <a:off x="12319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P3</a:t>
            </a:r>
          </a:p>
        </p:txBody>
      </p:sp>
      <p:grpSp>
        <p:nvGrpSpPr>
          <p:cNvPr id="16404" name="Group 20"/>
          <p:cNvGrpSpPr>
            <a:grpSpLocks/>
          </p:cNvGrpSpPr>
          <p:nvPr/>
        </p:nvGrpSpPr>
        <p:grpSpPr bwMode="auto">
          <a:xfrm>
            <a:off x="1200150" y="2565400"/>
            <a:ext cx="620713" cy="228600"/>
            <a:chOff x="1287" y="2524"/>
            <a:chExt cx="260" cy="100"/>
          </a:xfrm>
        </p:grpSpPr>
        <p:sp>
          <p:nvSpPr>
            <p:cNvPr id="16523" name="Rectangle 21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24" name="Rectangle 22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25" name="Rectangle 23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26" name="Rectangle 24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6405" name="Rectangle 23"/>
          <p:cNvSpPr>
            <a:spLocks noChangeArrowheads="1"/>
          </p:cNvSpPr>
          <p:nvPr/>
        </p:nvSpPr>
        <p:spPr bwMode="auto">
          <a:xfrm>
            <a:off x="3432175" y="1677988"/>
            <a:ext cx="2254250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406" name="Rectangle 24"/>
          <p:cNvSpPr>
            <a:spLocks noChangeArrowheads="1"/>
          </p:cNvSpPr>
          <p:nvPr/>
        </p:nvSpPr>
        <p:spPr bwMode="auto">
          <a:xfrm>
            <a:off x="3378200" y="1755775"/>
            <a:ext cx="22256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407" name="Text Box 26"/>
          <p:cNvSpPr txBox="1">
            <a:spLocks noChangeArrowheads="1"/>
          </p:cNvSpPr>
          <p:nvPr/>
        </p:nvSpPr>
        <p:spPr bwMode="auto">
          <a:xfrm>
            <a:off x="3803650" y="24844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6408" name="Text Box 26"/>
          <p:cNvSpPr txBox="1">
            <a:spLocks noChangeArrowheads="1"/>
          </p:cNvSpPr>
          <p:nvPr/>
        </p:nvSpPr>
        <p:spPr bwMode="auto">
          <a:xfrm>
            <a:off x="3857625" y="1708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6409" name="Text Box 26"/>
          <p:cNvSpPr txBox="1">
            <a:spLocks noChangeArrowheads="1"/>
          </p:cNvSpPr>
          <p:nvPr/>
        </p:nvSpPr>
        <p:spPr bwMode="auto">
          <a:xfrm>
            <a:off x="3797300" y="33893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3797300" y="31035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6411" name="Oval 36"/>
          <p:cNvSpPr>
            <a:spLocks noChangeArrowheads="1"/>
          </p:cNvSpPr>
          <p:nvPr/>
        </p:nvSpPr>
        <p:spPr bwMode="auto">
          <a:xfrm>
            <a:off x="3497263" y="2014538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P4</a:t>
            </a:r>
          </a:p>
        </p:txBody>
      </p:sp>
      <p:sp>
        <p:nvSpPr>
          <p:cNvPr id="16412" name="Rectangle 23"/>
          <p:cNvSpPr>
            <a:spLocks noChangeArrowheads="1"/>
          </p:cNvSpPr>
          <p:nvPr/>
        </p:nvSpPr>
        <p:spPr bwMode="auto">
          <a:xfrm>
            <a:off x="6567488" y="19034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413" name="Rectangle 24"/>
          <p:cNvSpPr>
            <a:spLocks noChangeArrowheads="1"/>
          </p:cNvSpPr>
          <p:nvPr/>
        </p:nvSpPr>
        <p:spPr bwMode="auto">
          <a:xfrm>
            <a:off x="6370638" y="1944688"/>
            <a:ext cx="1631950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414" name="Text Box 26"/>
          <p:cNvSpPr txBox="1">
            <a:spLocks noChangeArrowheads="1"/>
          </p:cNvSpPr>
          <p:nvPr/>
        </p:nvSpPr>
        <p:spPr bwMode="auto">
          <a:xfrm>
            <a:off x="6496050" y="27003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6415" name="Text Box 26"/>
          <p:cNvSpPr txBox="1">
            <a:spLocks noChangeArrowheads="1"/>
          </p:cNvSpPr>
          <p:nvPr/>
        </p:nvSpPr>
        <p:spPr bwMode="auto">
          <a:xfrm>
            <a:off x="6530975" y="19478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6416" name="Text Box 26"/>
          <p:cNvSpPr txBox="1">
            <a:spLocks noChangeArrowheads="1"/>
          </p:cNvSpPr>
          <p:nvPr/>
        </p:nvSpPr>
        <p:spPr bwMode="auto">
          <a:xfrm>
            <a:off x="6538913" y="36052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6417" name="Text Box 26"/>
          <p:cNvSpPr txBox="1">
            <a:spLocks noChangeArrowheads="1"/>
          </p:cNvSpPr>
          <p:nvPr/>
        </p:nvSpPr>
        <p:spPr bwMode="auto">
          <a:xfrm>
            <a:off x="6505575" y="33194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6418" name="Text Box 26"/>
          <p:cNvSpPr txBox="1">
            <a:spLocks noChangeArrowheads="1"/>
          </p:cNvSpPr>
          <p:nvPr/>
        </p:nvSpPr>
        <p:spPr bwMode="auto">
          <a:xfrm>
            <a:off x="6496050" y="3024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6419" name="Oval 53"/>
          <p:cNvSpPr>
            <a:spLocks noChangeArrowheads="1"/>
          </p:cNvSpPr>
          <p:nvPr/>
        </p:nvSpPr>
        <p:spPr bwMode="auto">
          <a:xfrm>
            <a:off x="64516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P2</a:t>
            </a:r>
          </a:p>
        </p:txBody>
      </p:sp>
      <p:sp>
        <p:nvSpPr>
          <p:cNvPr id="16420" name="Freeform 54"/>
          <p:cNvSpPr>
            <a:spLocks/>
          </p:cNvSpPr>
          <p:nvPr/>
        </p:nvSpPr>
        <p:spPr bwMode="auto">
          <a:xfrm>
            <a:off x="8026400" y="1924050"/>
            <a:ext cx="504825" cy="2133600"/>
          </a:xfrm>
          <a:custGeom>
            <a:avLst/>
            <a:gdLst>
              <a:gd name="T0" fmla="*/ 2147483646 w 318"/>
              <a:gd name="T1" fmla="*/ 2147483646 h 1344"/>
              <a:gd name="T2" fmla="*/ 2147483646 w 318"/>
              <a:gd name="T3" fmla="*/ 0 h 1344"/>
              <a:gd name="T4" fmla="*/ 0 w 318"/>
              <a:gd name="T5" fmla="*/ 2147483646 h 1344"/>
              <a:gd name="T6" fmla="*/ 2147483646 w 318"/>
              <a:gd name="T7" fmla="*/ 2147483646 h 1344"/>
              <a:gd name="T8" fmla="*/ 2147483646 w 318"/>
              <a:gd name="T9" fmla="*/ 2147483646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1344">
                <a:moveTo>
                  <a:pt x="318" y="1344"/>
                </a:moveTo>
                <a:lnTo>
                  <a:pt x="12" y="0"/>
                </a:lnTo>
                <a:lnTo>
                  <a:pt x="0" y="1224"/>
                </a:lnTo>
                <a:lnTo>
                  <a:pt x="121" y="1344"/>
                </a:lnTo>
                <a:lnTo>
                  <a:pt x="318" y="1344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421" name="Group 76"/>
          <p:cNvGrpSpPr>
            <a:grpSpLocks/>
          </p:cNvGrpSpPr>
          <p:nvPr/>
        </p:nvGrpSpPr>
        <p:grpSpPr bwMode="auto">
          <a:xfrm>
            <a:off x="1816100" y="5170488"/>
            <a:ext cx="2024063" cy="652462"/>
            <a:chOff x="1079" y="3697"/>
            <a:chExt cx="1275" cy="411"/>
          </a:xfrm>
        </p:grpSpPr>
        <p:sp>
          <p:nvSpPr>
            <p:cNvPr id="16520" name="Rectangle 77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21" name="Line 78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522" name="Text Box 79"/>
            <p:cNvSpPr txBox="1">
              <a:spLocks noChangeArrowheads="1"/>
            </p:cNvSpPr>
            <p:nvPr/>
          </p:nvSpPr>
          <p:spPr bwMode="auto">
            <a:xfrm>
              <a:off x="1079" y="3822"/>
              <a:ext cx="12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A,9157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 port: B,80</a:t>
              </a:r>
            </a:p>
          </p:txBody>
        </p:sp>
      </p:grpSp>
      <p:grpSp>
        <p:nvGrpSpPr>
          <p:cNvPr id="16422" name="Group 80"/>
          <p:cNvGrpSpPr>
            <a:grpSpLocks/>
          </p:cNvGrpSpPr>
          <p:nvPr/>
        </p:nvGrpSpPr>
        <p:grpSpPr bwMode="auto">
          <a:xfrm>
            <a:off x="1666875" y="4479925"/>
            <a:ext cx="1887538" cy="652463"/>
            <a:chOff x="2741" y="3750"/>
            <a:chExt cx="1189" cy="411"/>
          </a:xfrm>
        </p:grpSpPr>
        <p:sp>
          <p:nvSpPr>
            <p:cNvPr id="16517" name="Rectangle 81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8" name="Line 82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519" name="Text Box 83"/>
            <p:cNvSpPr txBox="1">
              <a:spLocks noChangeArrowheads="1"/>
            </p:cNvSpPr>
            <p:nvPr/>
          </p:nvSpPr>
          <p:spPr bwMode="auto">
            <a:xfrm>
              <a:off x="2813" y="3875"/>
              <a:ext cx="1117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B,80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IP,port: A,9157</a:t>
              </a:r>
            </a:p>
          </p:txBody>
        </p:sp>
      </p:grpSp>
      <p:sp>
        <p:nvSpPr>
          <p:cNvPr id="16423" name="Text Box 93"/>
          <p:cNvSpPr txBox="1">
            <a:spLocks noChangeArrowheads="1"/>
          </p:cNvSpPr>
          <p:nvPr/>
        </p:nvSpPr>
        <p:spPr bwMode="auto">
          <a:xfrm flipH="1">
            <a:off x="88900" y="4705350"/>
            <a:ext cx="11477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host: IP address A</a:t>
            </a:r>
          </a:p>
        </p:txBody>
      </p:sp>
      <p:sp>
        <p:nvSpPr>
          <p:cNvPr id="16424" name="Text Box 94"/>
          <p:cNvSpPr txBox="1">
            <a:spLocks noChangeArrowheads="1"/>
          </p:cNvSpPr>
          <p:nvPr/>
        </p:nvSpPr>
        <p:spPr bwMode="auto">
          <a:xfrm flipH="1">
            <a:off x="7845425" y="4602163"/>
            <a:ext cx="11477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host: IP address C</a:t>
            </a:r>
          </a:p>
        </p:txBody>
      </p:sp>
      <p:sp>
        <p:nvSpPr>
          <p:cNvPr id="16425" name="Line 96"/>
          <p:cNvSpPr>
            <a:spLocks noChangeShapeType="1"/>
          </p:cNvSpPr>
          <p:nvPr/>
        </p:nvSpPr>
        <p:spPr bwMode="auto">
          <a:xfrm>
            <a:off x="3354388" y="343217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26" name="Line 97"/>
          <p:cNvSpPr>
            <a:spLocks noChangeShapeType="1"/>
          </p:cNvSpPr>
          <p:nvPr/>
        </p:nvSpPr>
        <p:spPr bwMode="auto">
          <a:xfrm>
            <a:off x="3370263" y="3130550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27" name="Text Box 26"/>
          <p:cNvSpPr txBox="1">
            <a:spLocks noChangeArrowheads="1"/>
          </p:cNvSpPr>
          <p:nvPr/>
        </p:nvSpPr>
        <p:spPr bwMode="auto">
          <a:xfrm>
            <a:off x="3757613" y="27955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6428" name="Line 99"/>
          <p:cNvSpPr>
            <a:spLocks noChangeShapeType="1"/>
          </p:cNvSpPr>
          <p:nvPr/>
        </p:nvSpPr>
        <p:spPr bwMode="auto">
          <a:xfrm>
            <a:off x="3373438" y="2808288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29" name="Line 100"/>
          <p:cNvSpPr>
            <a:spLocks noChangeShapeType="1"/>
          </p:cNvSpPr>
          <p:nvPr/>
        </p:nvSpPr>
        <p:spPr bwMode="auto">
          <a:xfrm>
            <a:off x="3376613" y="248602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6430" name="Group 101"/>
          <p:cNvGrpSpPr>
            <a:grpSpLocks/>
          </p:cNvGrpSpPr>
          <p:nvPr/>
        </p:nvGrpSpPr>
        <p:grpSpPr bwMode="auto">
          <a:xfrm>
            <a:off x="3552825" y="2347913"/>
            <a:ext cx="473075" cy="228600"/>
            <a:chOff x="1287" y="2524"/>
            <a:chExt cx="260" cy="100"/>
          </a:xfrm>
        </p:grpSpPr>
        <p:sp>
          <p:nvSpPr>
            <p:cNvPr id="16513" name="Rectangle 102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4" name="Rectangle 103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5" name="Rectangle 104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6" name="Rectangle 105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6431" name="Oval 106"/>
          <p:cNvSpPr>
            <a:spLocks noChangeArrowheads="1"/>
          </p:cNvSpPr>
          <p:nvPr/>
        </p:nvSpPr>
        <p:spPr bwMode="auto">
          <a:xfrm>
            <a:off x="4864100" y="201930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P6</a:t>
            </a:r>
          </a:p>
        </p:txBody>
      </p:sp>
      <p:sp>
        <p:nvSpPr>
          <p:cNvPr id="16432" name="Oval 112"/>
          <p:cNvSpPr>
            <a:spLocks noChangeArrowheads="1"/>
          </p:cNvSpPr>
          <p:nvPr/>
        </p:nvSpPr>
        <p:spPr bwMode="auto">
          <a:xfrm>
            <a:off x="4192588" y="2017713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P5</a:t>
            </a:r>
          </a:p>
        </p:txBody>
      </p:sp>
      <p:grpSp>
        <p:nvGrpSpPr>
          <p:cNvPr id="16433" name="Group 118"/>
          <p:cNvGrpSpPr>
            <a:grpSpLocks/>
          </p:cNvGrpSpPr>
          <p:nvPr/>
        </p:nvGrpSpPr>
        <p:grpSpPr bwMode="auto">
          <a:xfrm>
            <a:off x="4257675" y="2352675"/>
            <a:ext cx="473075" cy="228600"/>
            <a:chOff x="1287" y="2524"/>
            <a:chExt cx="260" cy="100"/>
          </a:xfrm>
        </p:grpSpPr>
        <p:sp>
          <p:nvSpPr>
            <p:cNvPr id="16509" name="Rectangle 11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0" name="Rectangle 120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1" name="Rectangle 121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12" name="Rectangle 122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6434" name="Group 123"/>
          <p:cNvGrpSpPr>
            <a:grpSpLocks/>
          </p:cNvGrpSpPr>
          <p:nvPr/>
        </p:nvGrpSpPr>
        <p:grpSpPr bwMode="auto">
          <a:xfrm>
            <a:off x="4929188" y="2357438"/>
            <a:ext cx="473075" cy="228600"/>
            <a:chOff x="1287" y="2524"/>
            <a:chExt cx="260" cy="100"/>
          </a:xfrm>
        </p:grpSpPr>
        <p:sp>
          <p:nvSpPr>
            <p:cNvPr id="16505" name="Rectangle 124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6" name="Rectangle 125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7" name="Rectangle 126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8" name="Rectangle 127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6435" name="Line 133"/>
          <p:cNvSpPr>
            <a:spLocks noChangeShapeType="1"/>
          </p:cNvSpPr>
          <p:nvPr/>
        </p:nvSpPr>
        <p:spPr bwMode="auto">
          <a:xfrm>
            <a:off x="6362700" y="364807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36" name="Line 134"/>
          <p:cNvSpPr>
            <a:spLocks noChangeShapeType="1"/>
          </p:cNvSpPr>
          <p:nvPr/>
        </p:nvSpPr>
        <p:spPr bwMode="auto">
          <a:xfrm>
            <a:off x="6353175" y="3352800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37" name="Line 135"/>
          <p:cNvSpPr>
            <a:spLocks noChangeShapeType="1"/>
          </p:cNvSpPr>
          <p:nvPr/>
        </p:nvSpPr>
        <p:spPr bwMode="auto">
          <a:xfrm>
            <a:off x="6353175" y="30575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38" name="Line 136"/>
          <p:cNvSpPr>
            <a:spLocks noChangeShapeType="1"/>
          </p:cNvSpPr>
          <p:nvPr/>
        </p:nvSpPr>
        <p:spPr bwMode="auto">
          <a:xfrm>
            <a:off x="6353175" y="27527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6439" name="Group 128"/>
          <p:cNvGrpSpPr>
            <a:grpSpLocks/>
          </p:cNvGrpSpPr>
          <p:nvPr/>
        </p:nvGrpSpPr>
        <p:grpSpPr bwMode="auto">
          <a:xfrm>
            <a:off x="6505575" y="2579688"/>
            <a:ext cx="473075" cy="228600"/>
            <a:chOff x="1287" y="2524"/>
            <a:chExt cx="260" cy="100"/>
          </a:xfrm>
        </p:grpSpPr>
        <p:sp>
          <p:nvSpPr>
            <p:cNvPr id="16501" name="Rectangle 12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2" name="Rectangle 130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3" name="Rectangle 131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4" name="Rectangle 132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6440" name="Group 137"/>
          <p:cNvGrpSpPr>
            <a:grpSpLocks/>
          </p:cNvGrpSpPr>
          <p:nvPr/>
        </p:nvGrpSpPr>
        <p:grpSpPr bwMode="auto">
          <a:xfrm>
            <a:off x="7300913" y="2570163"/>
            <a:ext cx="473075" cy="228600"/>
            <a:chOff x="1287" y="2524"/>
            <a:chExt cx="260" cy="100"/>
          </a:xfrm>
        </p:grpSpPr>
        <p:sp>
          <p:nvSpPr>
            <p:cNvPr id="16497" name="Rectangle 138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98" name="Rectangle 139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99" name="Rectangle 140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500" name="Rectangle 141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6441" name="Oval 143"/>
          <p:cNvSpPr>
            <a:spLocks noChangeArrowheads="1"/>
          </p:cNvSpPr>
          <p:nvPr/>
        </p:nvSpPr>
        <p:spPr bwMode="auto">
          <a:xfrm>
            <a:off x="7242175" y="223678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P3</a:t>
            </a:r>
          </a:p>
        </p:txBody>
      </p:sp>
      <p:sp>
        <p:nvSpPr>
          <p:cNvPr id="16442" name="Freeform 144"/>
          <p:cNvSpPr>
            <a:spLocks/>
          </p:cNvSpPr>
          <p:nvPr/>
        </p:nvSpPr>
        <p:spPr bwMode="auto">
          <a:xfrm>
            <a:off x="1493838" y="2439988"/>
            <a:ext cx="2695575" cy="2695575"/>
          </a:xfrm>
          <a:custGeom>
            <a:avLst/>
            <a:gdLst>
              <a:gd name="T0" fmla="*/ 0 w 1698"/>
              <a:gd name="T1" fmla="*/ 2147483646 h 1698"/>
              <a:gd name="T2" fmla="*/ 0 w 1698"/>
              <a:gd name="T3" fmla="*/ 2147483646 h 1698"/>
              <a:gd name="T4" fmla="*/ 2147483646 w 1698"/>
              <a:gd name="T5" fmla="*/ 2147483646 h 1698"/>
              <a:gd name="T6" fmla="*/ 2147483646 w 1698"/>
              <a:gd name="T7" fmla="*/ 2147483646 h 1698"/>
              <a:gd name="T8" fmla="*/ 2147483646 w 1698"/>
              <a:gd name="T9" fmla="*/ 0 h 16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8" h="1698">
                <a:moveTo>
                  <a:pt x="0" y="131"/>
                </a:moveTo>
                <a:lnTo>
                  <a:pt x="0" y="1698"/>
                </a:lnTo>
                <a:lnTo>
                  <a:pt x="1698" y="1690"/>
                </a:lnTo>
                <a:lnTo>
                  <a:pt x="1691" y="148"/>
                </a:lnTo>
                <a:lnTo>
                  <a:pt x="1443" y="0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43" name="Freeform 145"/>
          <p:cNvSpPr>
            <a:spLocks/>
          </p:cNvSpPr>
          <p:nvPr/>
        </p:nvSpPr>
        <p:spPr bwMode="auto">
          <a:xfrm>
            <a:off x="4479925" y="2471738"/>
            <a:ext cx="3089275" cy="3252787"/>
          </a:xfrm>
          <a:custGeom>
            <a:avLst/>
            <a:gdLst>
              <a:gd name="T0" fmla="*/ 0 w 1946"/>
              <a:gd name="T1" fmla="*/ 0 h 1801"/>
              <a:gd name="T2" fmla="*/ 0 w 1946"/>
              <a:gd name="T3" fmla="*/ 2147483646 h 1801"/>
              <a:gd name="T4" fmla="*/ 2147483646 w 1946"/>
              <a:gd name="T5" fmla="*/ 2147483646 h 1801"/>
              <a:gd name="T6" fmla="*/ 2147483646 w 1946"/>
              <a:gd name="T7" fmla="*/ 2147483646 h 180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6" h="1801">
                <a:moveTo>
                  <a:pt x="0" y="0"/>
                </a:moveTo>
                <a:lnTo>
                  <a:pt x="0" y="1801"/>
                </a:lnTo>
                <a:lnTo>
                  <a:pt x="1946" y="1794"/>
                </a:lnTo>
                <a:lnTo>
                  <a:pt x="1925" y="132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44" name="Freeform 146"/>
          <p:cNvSpPr>
            <a:spLocks/>
          </p:cNvSpPr>
          <p:nvPr/>
        </p:nvSpPr>
        <p:spPr bwMode="auto">
          <a:xfrm>
            <a:off x="5138738" y="2460625"/>
            <a:ext cx="1609725" cy="2465388"/>
          </a:xfrm>
          <a:custGeom>
            <a:avLst/>
            <a:gdLst>
              <a:gd name="T0" fmla="*/ 0 w 1014"/>
              <a:gd name="T1" fmla="*/ 0 h 1480"/>
              <a:gd name="T2" fmla="*/ 0 w 1014"/>
              <a:gd name="T3" fmla="*/ 2147483646 h 1480"/>
              <a:gd name="T4" fmla="*/ 2147483646 w 1014"/>
              <a:gd name="T5" fmla="*/ 2147483646 h 1480"/>
              <a:gd name="T6" fmla="*/ 2147483646 w 1014"/>
              <a:gd name="T7" fmla="*/ 2147483646 h 1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14" h="1480">
                <a:moveTo>
                  <a:pt x="0" y="0"/>
                </a:moveTo>
                <a:lnTo>
                  <a:pt x="0" y="1480"/>
                </a:lnTo>
                <a:lnTo>
                  <a:pt x="1014" y="1480"/>
                </a:lnTo>
                <a:lnTo>
                  <a:pt x="1014" y="146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6445" name="Group 147"/>
          <p:cNvGrpSpPr>
            <a:grpSpLocks/>
          </p:cNvGrpSpPr>
          <p:nvPr/>
        </p:nvGrpSpPr>
        <p:grpSpPr bwMode="auto">
          <a:xfrm>
            <a:off x="5237163" y="4684713"/>
            <a:ext cx="2071687" cy="652462"/>
            <a:chOff x="2741" y="3750"/>
            <a:chExt cx="1305" cy="411"/>
          </a:xfrm>
        </p:grpSpPr>
        <p:sp>
          <p:nvSpPr>
            <p:cNvPr id="16494" name="Rectangle 148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95" name="Line 149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96" name="Text Box 150"/>
            <p:cNvSpPr txBox="1">
              <a:spLocks noChangeArrowheads="1"/>
            </p:cNvSpPr>
            <p:nvPr/>
          </p:nvSpPr>
          <p:spPr bwMode="auto">
            <a:xfrm>
              <a:off x="2813" y="3875"/>
              <a:ext cx="12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C,5775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IP,port: B,80</a:t>
              </a:r>
            </a:p>
          </p:txBody>
        </p:sp>
      </p:grpSp>
      <p:grpSp>
        <p:nvGrpSpPr>
          <p:cNvPr id="16446" name="Group 151"/>
          <p:cNvGrpSpPr>
            <a:grpSpLocks/>
          </p:cNvGrpSpPr>
          <p:nvPr/>
        </p:nvGrpSpPr>
        <p:grpSpPr bwMode="auto">
          <a:xfrm>
            <a:off x="5307013" y="5473700"/>
            <a:ext cx="2063750" cy="661988"/>
            <a:chOff x="2741" y="3750"/>
            <a:chExt cx="1300" cy="417"/>
          </a:xfrm>
        </p:grpSpPr>
        <p:sp>
          <p:nvSpPr>
            <p:cNvPr id="16491" name="Rectangle 152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92" name="Line 153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93" name="Text Box 154"/>
            <p:cNvSpPr txBox="1">
              <a:spLocks noChangeArrowheads="1"/>
            </p:cNvSpPr>
            <p:nvPr/>
          </p:nvSpPr>
          <p:spPr bwMode="auto">
            <a:xfrm>
              <a:off x="2813" y="3875"/>
              <a:ext cx="122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C,9157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IP,port: B,80</a:t>
              </a:r>
            </a:p>
          </p:txBody>
        </p:sp>
      </p:grpSp>
      <p:sp>
        <p:nvSpPr>
          <p:cNvPr id="364699" name="Text Box 155"/>
          <p:cNvSpPr txBox="1">
            <a:spLocks noChangeArrowheads="1"/>
          </p:cNvSpPr>
          <p:nvPr/>
        </p:nvSpPr>
        <p:spPr bwMode="auto">
          <a:xfrm>
            <a:off x="508000" y="6081713"/>
            <a:ext cx="48593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three segments, all destined to IP address: B,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 dest port: 80 are demultiplexed to </a:t>
            </a:r>
            <a:r>
              <a:rPr lang="en-US" altLang="en-US" sz="1600" i="1">
                <a:solidFill>
                  <a:srgbClr val="CC0000"/>
                </a:solidFill>
                <a:latin typeface="Tahoma" panose="020B0604030504040204" pitchFamily="34" charset="0"/>
              </a:rPr>
              <a:t>different </a:t>
            </a: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sockets</a:t>
            </a:r>
          </a:p>
        </p:txBody>
      </p:sp>
      <p:sp>
        <p:nvSpPr>
          <p:cNvPr id="364700" name="Line 156"/>
          <p:cNvSpPr>
            <a:spLocks noChangeShapeType="1"/>
          </p:cNvSpPr>
          <p:nvPr/>
        </p:nvSpPr>
        <p:spPr bwMode="auto">
          <a:xfrm>
            <a:off x="3502025" y="5770563"/>
            <a:ext cx="2857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64701" name="Line 157"/>
          <p:cNvSpPr>
            <a:spLocks noChangeShapeType="1"/>
          </p:cNvSpPr>
          <p:nvPr/>
        </p:nvSpPr>
        <p:spPr bwMode="auto">
          <a:xfrm>
            <a:off x="6570663" y="5292725"/>
            <a:ext cx="2857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64702" name="Line 158"/>
          <p:cNvSpPr>
            <a:spLocks noChangeShapeType="1"/>
          </p:cNvSpPr>
          <p:nvPr/>
        </p:nvSpPr>
        <p:spPr bwMode="auto">
          <a:xfrm>
            <a:off x="6646863" y="6086475"/>
            <a:ext cx="2857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51" name="Text Box 160"/>
          <p:cNvSpPr txBox="1">
            <a:spLocks noChangeArrowheads="1"/>
          </p:cNvSpPr>
          <p:nvPr/>
        </p:nvSpPr>
        <p:spPr bwMode="auto">
          <a:xfrm flipH="1">
            <a:off x="5046663" y="3702050"/>
            <a:ext cx="11477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server: IP address B</a:t>
            </a:r>
          </a:p>
        </p:txBody>
      </p:sp>
      <p:grpSp>
        <p:nvGrpSpPr>
          <p:cNvPr id="16452" name="Group 161"/>
          <p:cNvGrpSpPr>
            <a:grpSpLocks/>
          </p:cNvGrpSpPr>
          <p:nvPr/>
        </p:nvGrpSpPr>
        <p:grpSpPr bwMode="auto">
          <a:xfrm>
            <a:off x="2820988" y="3192463"/>
            <a:ext cx="358775" cy="704850"/>
            <a:chOff x="4140" y="429"/>
            <a:chExt cx="1425" cy="2396"/>
          </a:xfrm>
        </p:grpSpPr>
        <p:sp>
          <p:nvSpPr>
            <p:cNvPr id="16459" name="Freeform 16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0" name="Rectangle 163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61" name="Freeform 16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2" name="Freeform 16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3" name="Rectangle 166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6464" name="Group 16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6489" name="AutoShape 168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490" name="AutoShape 169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6465" name="Rectangle 170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6466" name="Group 17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6487" name="AutoShape 172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6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488" name="AutoShape 173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6467" name="Rectangle 174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68" name="Rectangle 175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6469" name="Group 17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6485" name="AutoShape 17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486" name="AutoShape 178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6470" name="Freeform 17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71" name="Group 18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6483" name="AutoShape 181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484" name="AutoShape 182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6472" name="Rectangle 183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73" name="Freeform 18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4" name="Freeform 18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5" name="Oval 186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76" name="Freeform 18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7" name="AutoShape 188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78" name="AutoShape 189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79" name="Oval 190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80" name="Oval 191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1" name="Oval 192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82" name="Rectangle 193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6453" name="Group 194"/>
          <p:cNvGrpSpPr>
            <a:grpSpLocks/>
          </p:cNvGrpSpPr>
          <p:nvPr/>
        </p:nvGrpSpPr>
        <p:grpSpPr bwMode="auto">
          <a:xfrm>
            <a:off x="-44450" y="3613150"/>
            <a:ext cx="711200" cy="669925"/>
            <a:chOff x="-44" y="1473"/>
            <a:chExt cx="981" cy="1105"/>
          </a:xfrm>
        </p:grpSpPr>
        <p:pic>
          <p:nvPicPr>
            <p:cNvPr id="16457" name="Picture 19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58" name="Freeform 19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6454" name="Group 197"/>
          <p:cNvGrpSpPr>
            <a:grpSpLocks/>
          </p:cNvGrpSpPr>
          <p:nvPr/>
        </p:nvGrpSpPr>
        <p:grpSpPr bwMode="auto">
          <a:xfrm flipH="1">
            <a:off x="8258175" y="3529013"/>
            <a:ext cx="711200" cy="669925"/>
            <a:chOff x="-44" y="1473"/>
            <a:chExt cx="981" cy="1105"/>
          </a:xfrm>
        </p:grpSpPr>
        <p:pic>
          <p:nvPicPr>
            <p:cNvPr id="16455" name="Picture 19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56" name="Freeform 19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699" grpId="0"/>
      <p:bldP spid="364700" grpId="0" animBg="1"/>
      <p:bldP spid="364701" grpId="0" animBg="1"/>
      <p:bldP spid="36470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71C127A-FA67-47C8-8A18-116E14F10B4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>
          <a:xfrm>
            <a:off x="244475" y="200025"/>
            <a:ext cx="8085138" cy="935038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Connection-oriented demux: example</a:t>
            </a:r>
          </a:p>
        </p:txBody>
      </p:sp>
      <p:sp>
        <p:nvSpPr>
          <p:cNvPr id="17413" name="Freeform 4"/>
          <p:cNvSpPr>
            <a:spLocks/>
          </p:cNvSpPr>
          <p:nvPr/>
        </p:nvSpPr>
        <p:spPr bwMode="auto">
          <a:xfrm>
            <a:off x="2830513" y="1754188"/>
            <a:ext cx="552450" cy="2082800"/>
          </a:xfrm>
          <a:custGeom>
            <a:avLst/>
            <a:gdLst>
              <a:gd name="T0" fmla="*/ 0 w 348"/>
              <a:gd name="T1" fmla="*/ 2147483646 h 1312"/>
              <a:gd name="T2" fmla="*/ 2147483646 w 348"/>
              <a:gd name="T3" fmla="*/ 0 h 1312"/>
              <a:gd name="T4" fmla="*/ 2147483646 w 348"/>
              <a:gd name="T5" fmla="*/ 2147483646 h 1312"/>
              <a:gd name="T6" fmla="*/ 2147483646 w 348"/>
              <a:gd name="T7" fmla="*/ 2147483646 h 1312"/>
              <a:gd name="T8" fmla="*/ 0 w 348"/>
              <a:gd name="T9" fmla="*/ 2147483646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Freeform 5"/>
          <p:cNvSpPr>
            <a:spLocks/>
          </p:cNvSpPr>
          <p:nvPr/>
        </p:nvSpPr>
        <p:spPr bwMode="auto">
          <a:xfrm>
            <a:off x="438150" y="1933575"/>
            <a:ext cx="460375" cy="2193925"/>
          </a:xfrm>
          <a:custGeom>
            <a:avLst/>
            <a:gdLst>
              <a:gd name="T0" fmla="*/ 2147483646 w 290"/>
              <a:gd name="T1" fmla="*/ 2147483646 h 1382"/>
              <a:gd name="T2" fmla="*/ 0 w 290"/>
              <a:gd name="T3" fmla="*/ 2147483646 h 1382"/>
              <a:gd name="T4" fmla="*/ 2147483646 w 290"/>
              <a:gd name="T5" fmla="*/ 0 h 1382"/>
              <a:gd name="T6" fmla="*/ 2147483646 w 290"/>
              <a:gd name="T7" fmla="*/ 2147483646 h 1382"/>
              <a:gd name="T8" fmla="*/ 2147483646 w 290"/>
              <a:gd name="T9" fmla="*/ 2147483646 h 1382"/>
              <a:gd name="T10" fmla="*/ 2147483646 w 290"/>
              <a:gd name="T11" fmla="*/ 2147483646 h 13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0" h="1382">
                <a:moveTo>
                  <a:pt x="15" y="1382"/>
                </a:moveTo>
                <a:lnTo>
                  <a:pt x="0" y="1360"/>
                </a:lnTo>
                <a:lnTo>
                  <a:pt x="290" y="0"/>
                </a:lnTo>
                <a:lnTo>
                  <a:pt x="284" y="1258"/>
                </a:lnTo>
                <a:lnTo>
                  <a:pt x="182" y="1382"/>
                </a:lnTo>
                <a:lnTo>
                  <a:pt x="15" y="138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Rectangle 23"/>
          <p:cNvSpPr>
            <a:spLocks noChangeArrowheads="1"/>
          </p:cNvSpPr>
          <p:nvPr/>
        </p:nvSpPr>
        <p:spPr bwMode="auto">
          <a:xfrm>
            <a:off x="933450" y="1911350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6" name="Rectangle 24"/>
          <p:cNvSpPr>
            <a:spLocks noChangeArrowheads="1"/>
          </p:cNvSpPr>
          <p:nvPr/>
        </p:nvSpPr>
        <p:spPr bwMode="auto">
          <a:xfrm>
            <a:off x="895350" y="1965325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7" name="Line 25"/>
          <p:cNvSpPr>
            <a:spLocks noChangeShapeType="1"/>
          </p:cNvSpPr>
          <p:nvPr/>
        </p:nvSpPr>
        <p:spPr bwMode="auto">
          <a:xfrm>
            <a:off x="904875" y="27257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Text Box 26"/>
          <p:cNvSpPr txBox="1">
            <a:spLocks noChangeArrowheads="1"/>
          </p:cNvSpPr>
          <p:nvPr/>
        </p:nvSpPr>
        <p:spPr bwMode="auto">
          <a:xfrm>
            <a:off x="862013" y="27082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7419" name="Line 27"/>
          <p:cNvSpPr>
            <a:spLocks noChangeShapeType="1"/>
          </p:cNvSpPr>
          <p:nvPr/>
        </p:nvSpPr>
        <p:spPr bwMode="auto">
          <a:xfrm>
            <a:off x="912813" y="30464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28"/>
          <p:cNvSpPr>
            <a:spLocks noChangeShapeType="1"/>
          </p:cNvSpPr>
          <p:nvPr/>
        </p:nvSpPr>
        <p:spPr bwMode="auto">
          <a:xfrm>
            <a:off x="898525" y="33559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29"/>
          <p:cNvSpPr>
            <a:spLocks noChangeShapeType="1"/>
          </p:cNvSpPr>
          <p:nvPr/>
        </p:nvSpPr>
        <p:spPr bwMode="auto">
          <a:xfrm>
            <a:off x="898525" y="36417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Text Box 26"/>
          <p:cNvSpPr txBox="1">
            <a:spLocks noChangeArrowheads="1"/>
          </p:cNvSpPr>
          <p:nvPr/>
        </p:nvSpPr>
        <p:spPr bwMode="auto">
          <a:xfrm>
            <a:off x="896938" y="19558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7423" name="Text Box 26"/>
          <p:cNvSpPr txBox="1">
            <a:spLocks noChangeArrowheads="1"/>
          </p:cNvSpPr>
          <p:nvPr/>
        </p:nvSpPr>
        <p:spPr bwMode="auto">
          <a:xfrm>
            <a:off x="852488" y="3613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7424" name="Text Box 26"/>
          <p:cNvSpPr txBox="1">
            <a:spLocks noChangeArrowheads="1"/>
          </p:cNvSpPr>
          <p:nvPr/>
        </p:nvSpPr>
        <p:spPr bwMode="auto">
          <a:xfrm>
            <a:off x="871538" y="33274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7425" name="Text Box 26"/>
          <p:cNvSpPr txBox="1">
            <a:spLocks noChangeArrowheads="1"/>
          </p:cNvSpPr>
          <p:nvPr/>
        </p:nvSpPr>
        <p:spPr bwMode="auto">
          <a:xfrm>
            <a:off x="862013" y="30321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>
            <a:off x="12319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P3</a:t>
            </a:r>
          </a:p>
        </p:txBody>
      </p:sp>
      <p:grpSp>
        <p:nvGrpSpPr>
          <p:cNvPr id="17427" name="Group 19"/>
          <p:cNvGrpSpPr>
            <a:grpSpLocks/>
          </p:cNvGrpSpPr>
          <p:nvPr/>
        </p:nvGrpSpPr>
        <p:grpSpPr bwMode="auto">
          <a:xfrm>
            <a:off x="1200150" y="2565400"/>
            <a:ext cx="620713" cy="228600"/>
            <a:chOff x="1287" y="2524"/>
            <a:chExt cx="260" cy="100"/>
          </a:xfrm>
        </p:grpSpPr>
        <p:sp>
          <p:nvSpPr>
            <p:cNvPr id="17543" name="Rectangle 2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44" name="Rectangle 21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45" name="Rectangle 22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46" name="Rectangle 23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7428" name="Rectangle 23"/>
          <p:cNvSpPr>
            <a:spLocks noChangeArrowheads="1"/>
          </p:cNvSpPr>
          <p:nvPr/>
        </p:nvSpPr>
        <p:spPr bwMode="auto">
          <a:xfrm>
            <a:off x="3432175" y="1677988"/>
            <a:ext cx="2254250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29" name="Rectangle 24"/>
          <p:cNvSpPr>
            <a:spLocks noChangeArrowheads="1"/>
          </p:cNvSpPr>
          <p:nvPr/>
        </p:nvSpPr>
        <p:spPr bwMode="auto">
          <a:xfrm>
            <a:off x="3378200" y="1755775"/>
            <a:ext cx="22256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30" name="Text Box 26"/>
          <p:cNvSpPr txBox="1">
            <a:spLocks noChangeArrowheads="1"/>
          </p:cNvSpPr>
          <p:nvPr/>
        </p:nvSpPr>
        <p:spPr bwMode="auto">
          <a:xfrm>
            <a:off x="3803650" y="24844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7431" name="Text Box 26"/>
          <p:cNvSpPr txBox="1">
            <a:spLocks noChangeArrowheads="1"/>
          </p:cNvSpPr>
          <p:nvPr/>
        </p:nvSpPr>
        <p:spPr bwMode="auto">
          <a:xfrm>
            <a:off x="3857625" y="1708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7432" name="Text Box 26"/>
          <p:cNvSpPr txBox="1">
            <a:spLocks noChangeArrowheads="1"/>
          </p:cNvSpPr>
          <p:nvPr/>
        </p:nvSpPr>
        <p:spPr bwMode="auto">
          <a:xfrm>
            <a:off x="3797300" y="33893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7433" name="Text Box 26"/>
          <p:cNvSpPr txBox="1">
            <a:spLocks noChangeArrowheads="1"/>
          </p:cNvSpPr>
          <p:nvPr/>
        </p:nvSpPr>
        <p:spPr bwMode="auto">
          <a:xfrm>
            <a:off x="3797300" y="31035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7434" name="Rectangle 23"/>
          <p:cNvSpPr>
            <a:spLocks noChangeArrowheads="1"/>
          </p:cNvSpPr>
          <p:nvPr/>
        </p:nvSpPr>
        <p:spPr bwMode="auto">
          <a:xfrm>
            <a:off x="6567488" y="19034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35" name="Rectangle 24"/>
          <p:cNvSpPr>
            <a:spLocks noChangeArrowheads="1"/>
          </p:cNvSpPr>
          <p:nvPr/>
        </p:nvSpPr>
        <p:spPr bwMode="auto">
          <a:xfrm>
            <a:off x="6370638" y="1944688"/>
            <a:ext cx="1631950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36" name="Text Box 26"/>
          <p:cNvSpPr txBox="1">
            <a:spLocks noChangeArrowheads="1"/>
          </p:cNvSpPr>
          <p:nvPr/>
        </p:nvSpPr>
        <p:spPr bwMode="auto">
          <a:xfrm>
            <a:off x="6496050" y="27003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7437" name="Text Box 26"/>
          <p:cNvSpPr txBox="1">
            <a:spLocks noChangeArrowheads="1"/>
          </p:cNvSpPr>
          <p:nvPr/>
        </p:nvSpPr>
        <p:spPr bwMode="auto">
          <a:xfrm>
            <a:off x="6530975" y="19478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7438" name="Text Box 26"/>
          <p:cNvSpPr txBox="1">
            <a:spLocks noChangeArrowheads="1"/>
          </p:cNvSpPr>
          <p:nvPr/>
        </p:nvSpPr>
        <p:spPr bwMode="auto">
          <a:xfrm>
            <a:off x="6538913" y="36052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7439" name="Text Box 26"/>
          <p:cNvSpPr txBox="1">
            <a:spLocks noChangeArrowheads="1"/>
          </p:cNvSpPr>
          <p:nvPr/>
        </p:nvSpPr>
        <p:spPr bwMode="auto">
          <a:xfrm>
            <a:off x="6505575" y="33194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7440" name="Text Box 26"/>
          <p:cNvSpPr txBox="1">
            <a:spLocks noChangeArrowheads="1"/>
          </p:cNvSpPr>
          <p:nvPr/>
        </p:nvSpPr>
        <p:spPr bwMode="auto">
          <a:xfrm>
            <a:off x="6496050" y="3024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7441" name="Oval 38"/>
          <p:cNvSpPr>
            <a:spLocks noChangeArrowheads="1"/>
          </p:cNvSpPr>
          <p:nvPr/>
        </p:nvSpPr>
        <p:spPr bwMode="auto">
          <a:xfrm>
            <a:off x="64516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P2</a:t>
            </a:r>
          </a:p>
        </p:txBody>
      </p:sp>
      <p:sp>
        <p:nvSpPr>
          <p:cNvPr id="17442" name="Freeform 39"/>
          <p:cNvSpPr>
            <a:spLocks/>
          </p:cNvSpPr>
          <p:nvPr/>
        </p:nvSpPr>
        <p:spPr bwMode="auto">
          <a:xfrm>
            <a:off x="8004175" y="1924050"/>
            <a:ext cx="504825" cy="2133600"/>
          </a:xfrm>
          <a:custGeom>
            <a:avLst/>
            <a:gdLst>
              <a:gd name="T0" fmla="*/ 2147483646 w 318"/>
              <a:gd name="T1" fmla="*/ 2147483646 h 1344"/>
              <a:gd name="T2" fmla="*/ 2147483646 w 318"/>
              <a:gd name="T3" fmla="*/ 0 h 1344"/>
              <a:gd name="T4" fmla="*/ 0 w 318"/>
              <a:gd name="T5" fmla="*/ 2147483646 h 1344"/>
              <a:gd name="T6" fmla="*/ 2147483646 w 318"/>
              <a:gd name="T7" fmla="*/ 2147483646 h 1344"/>
              <a:gd name="T8" fmla="*/ 2147483646 w 318"/>
              <a:gd name="T9" fmla="*/ 2147483646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1344">
                <a:moveTo>
                  <a:pt x="318" y="1344"/>
                </a:moveTo>
                <a:lnTo>
                  <a:pt x="12" y="0"/>
                </a:lnTo>
                <a:lnTo>
                  <a:pt x="0" y="1224"/>
                </a:lnTo>
                <a:lnTo>
                  <a:pt x="121" y="1344"/>
                </a:lnTo>
                <a:lnTo>
                  <a:pt x="318" y="1344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443" name="Group 42"/>
          <p:cNvGrpSpPr>
            <a:grpSpLocks/>
          </p:cNvGrpSpPr>
          <p:nvPr/>
        </p:nvGrpSpPr>
        <p:grpSpPr bwMode="auto">
          <a:xfrm>
            <a:off x="1816100" y="5170488"/>
            <a:ext cx="2024063" cy="652462"/>
            <a:chOff x="1079" y="3697"/>
            <a:chExt cx="1275" cy="411"/>
          </a:xfrm>
        </p:grpSpPr>
        <p:sp>
          <p:nvSpPr>
            <p:cNvPr id="17540" name="Rectangle 43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41" name="Line 44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542" name="Text Box 45"/>
            <p:cNvSpPr txBox="1">
              <a:spLocks noChangeArrowheads="1"/>
            </p:cNvSpPr>
            <p:nvPr/>
          </p:nvSpPr>
          <p:spPr bwMode="auto">
            <a:xfrm>
              <a:off x="1079" y="3822"/>
              <a:ext cx="12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A,9157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 port: B,80</a:t>
              </a:r>
            </a:p>
          </p:txBody>
        </p:sp>
      </p:grpSp>
      <p:grpSp>
        <p:nvGrpSpPr>
          <p:cNvPr id="17444" name="Group 46"/>
          <p:cNvGrpSpPr>
            <a:grpSpLocks/>
          </p:cNvGrpSpPr>
          <p:nvPr/>
        </p:nvGrpSpPr>
        <p:grpSpPr bwMode="auto">
          <a:xfrm>
            <a:off x="1666875" y="4479925"/>
            <a:ext cx="1887538" cy="652463"/>
            <a:chOff x="2741" y="3750"/>
            <a:chExt cx="1189" cy="411"/>
          </a:xfrm>
        </p:grpSpPr>
        <p:sp>
          <p:nvSpPr>
            <p:cNvPr id="17537" name="Rectangle 47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8" name="Line 48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539" name="Text Box 49"/>
            <p:cNvSpPr txBox="1">
              <a:spLocks noChangeArrowheads="1"/>
            </p:cNvSpPr>
            <p:nvPr/>
          </p:nvSpPr>
          <p:spPr bwMode="auto">
            <a:xfrm>
              <a:off x="2813" y="3875"/>
              <a:ext cx="1117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B,80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IP,port: A,9157</a:t>
              </a:r>
            </a:p>
          </p:txBody>
        </p:sp>
      </p:grpSp>
      <p:sp>
        <p:nvSpPr>
          <p:cNvPr id="17445" name="Text Box 50"/>
          <p:cNvSpPr txBox="1">
            <a:spLocks noChangeArrowheads="1"/>
          </p:cNvSpPr>
          <p:nvPr/>
        </p:nvSpPr>
        <p:spPr bwMode="auto">
          <a:xfrm flipH="1">
            <a:off x="88900" y="4705350"/>
            <a:ext cx="11477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host: IP address A</a:t>
            </a:r>
          </a:p>
        </p:txBody>
      </p:sp>
      <p:sp>
        <p:nvSpPr>
          <p:cNvPr id="17446" name="Text Box 51"/>
          <p:cNvSpPr txBox="1">
            <a:spLocks noChangeArrowheads="1"/>
          </p:cNvSpPr>
          <p:nvPr/>
        </p:nvSpPr>
        <p:spPr bwMode="auto">
          <a:xfrm flipH="1">
            <a:off x="7845425" y="4602163"/>
            <a:ext cx="11477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host: IP address C</a:t>
            </a:r>
          </a:p>
        </p:txBody>
      </p:sp>
      <p:sp>
        <p:nvSpPr>
          <p:cNvPr id="17447" name="Text Box 52"/>
          <p:cNvSpPr txBox="1">
            <a:spLocks noChangeArrowheads="1"/>
          </p:cNvSpPr>
          <p:nvPr/>
        </p:nvSpPr>
        <p:spPr bwMode="auto">
          <a:xfrm flipH="1">
            <a:off x="5046663" y="3702050"/>
            <a:ext cx="11477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server: IP address B</a:t>
            </a:r>
          </a:p>
        </p:txBody>
      </p:sp>
      <p:sp>
        <p:nvSpPr>
          <p:cNvPr id="17448" name="Line 53"/>
          <p:cNvSpPr>
            <a:spLocks noChangeShapeType="1"/>
          </p:cNvSpPr>
          <p:nvPr/>
        </p:nvSpPr>
        <p:spPr bwMode="auto">
          <a:xfrm>
            <a:off x="3354388" y="343217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49" name="Line 54"/>
          <p:cNvSpPr>
            <a:spLocks noChangeShapeType="1"/>
          </p:cNvSpPr>
          <p:nvPr/>
        </p:nvSpPr>
        <p:spPr bwMode="auto">
          <a:xfrm>
            <a:off x="3370263" y="3130550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50" name="Text Box 26"/>
          <p:cNvSpPr txBox="1">
            <a:spLocks noChangeArrowheads="1"/>
          </p:cNvSpPr>
          <p:nvPr/>
        </p:nvSpPr>
        <p:spPr bwMode="auto">
          <a:xfrm>
            <a:off x="3757613" y="27955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7451" name="Line 56"/>
          <p:cNvSpPr>
            <a:spLocks noChangeShapeType="1"/>
          </p:cNvSpPr>
          <p:nvPr/>
        </p:nvSpPr>
        <p:spPr bwMode="auto">
          <a:xfrm>
            <a:off x="3373438" y="2808288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52" name="Line 57"/>
          <p:cNvSpPr>
            <a:spLocks noChangeShapeType="1"/>
          </p:cNvSpPr>
          <p:nvPr/>
        </p:nvSpPr>
        <p:spPr bwMode="auto">
          <a:xfrm>
            <a:off x="3376613" y="248602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7453" name="Group 58"/>
          <p:cNvGrpSpPr>
            <a:grpSpLocks/>
          </p:cNvGrpSpPr>
          <p:nvPr/>
        </p:nvGrpSpPr>
        <p:grpSpPr bwMode="auto">
          <a:xfrm>
            <a:off x="3552825" y="2347913"/>
            <a:ext cx="473075" cy="228600"/>
            <a:chOff x="1287" y="2524"/>
            <a:chExt cx="260" cy="100"/>
          </a:xfrm>
        </p:grpSpPr>
        <p:sp>
          <p:nvSpPr>
            <p:cNvPr id="17533" name="Rectangle 5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4" name="Rectangle 60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5" name="Rectangle 61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6" name="Rectangle 62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7454" name="Group 65"/>
          <p:cNvGrpSpPr>
            <a:grpSpLocks/>
          </p:cNvGrpSpPr>
          <p:nvPr/>
        </p:nvGrpSpPr>
        <p:grpSpPr bwMode="auto">
          <a:xfrm>
            <a:off x="4257675" y="2352675"/>
            <a:ext cx="473075" cy="228600"/>
            <a:chOff x="1287" y="2524"/>
            <a:chExt cx="260" cy="100"/>
          </a:xfrm>
        </p:grpSpPr>
        <p:sp>
          <p:nvSpPr>
            <p:cNvPr id="17529" name="Rectangle 66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0" name="Rectangle 67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1" name="Rectangle 68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32" name="Rectangle 69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7455" name="Group 70"/>
          <p:cNvGrpSpPr>
            <a:grpSpLocks/>
          </p:cNvGrpSpPr>
          <p:nvPr/>
        </p:nvGrpSpPr>
        <p:grpSpPr bwMode="auto">
          <a:xfrm>
            <a:off x="4929188" y="2357438"/>
            <a:ext cx="473075" cy="228600"/>
            <a:chOff x="1287" y="2524"/>
            <a:chExt cx="260" cy="100"/>
          </a:xfrm>
        </p:grpSpPr>
        <p:sp>
          <p:nvSpPr>
            <p:cNvPr id="17525" name="Rectangle 71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6" name="Rectangle 72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7" name="Rectangle 73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8" name="Rectangle 74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7456" name="Line 75"/>
          <p:cNvSpPr>
            <a:spLocks noChangeShapeType="1"/>
          </p:cNvSpPr>
          <p:nvPr/>
        </p:nvSpPr>
        <p:spPr bwMode="auto">
          <a:xfrm>
            <a:off x="6362700" y="364807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57" name="Line 76"/>
          <p:cNvSpPr>
            <a:spLocks noChangeShapeType="1"/>
          </p:cNvSpPr>
          <p:nvPr/>
        </p:nvSpPr>
        <p:spPr bwMode="auto">
          <a:xfrm>
            <a:off x="6353175" y="3352800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58" name="Line 77"/>
          <p:cNvSpPr>
            <a:spLocks noChangeShapeType="1"/>
          </p:cNvSpPr>
          <p:nvPr/>
        </p:nvSpPr>
        <p:spPr bwMode="auto">
          <a:xfrm>
            <a:off x="6353175" y="30575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59" name="Line 78"/>
          <p:cNvSpPr>
            <a:spLocks noChangeShapeType="1"/>
          </p:cNvSpPr>
          <p:nvPr/>
        </p:nvSpPr>
        <p:spPr bwMode="auto">
          <a:xfrm>
            <a:off x="6353175" y="27527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7460" name="Group 79"/>
          <p:cNvGrpSpPr>
            <a:grpSpLocks/>
          </p:cNvGrpSpPr>
          <p:nvPr/>
        </p:nvGrpSpPr>
        <p:grpSpPr bwMode="auto">
          <a:xfrm>
            <a:off x="6505575" y="2579688"/>
            <a:ext cx="473075" cy="228600"/>
            <a:chOff x="1287" y="2524"/>
            <a:chExt cx="260" cy="100"/>
          </a:xfrm>
        </p:grpSpPr>
        <p:sp>
          <p:nvSpPr>
            <p:cNvPr id="17521" name="Rectangle 8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2" name="Rectangle 81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3" name="Rectangle 82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4" name="Rectangle 83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7461" name="Group 84"/>
          <p:cNvGrpSpPr>
            <a:grpSpLocks/>
          </p:cNvGrpSpPr>
          <p:nvPr/>
        </p:nvGrpSpPr>
        <p:grpSpPr bwMode="auto">
          <a:xfrm>
            <a:off x="7300913" y="2570163"/>
            <a:ext cx="473075" cy="228600"/>
            <a:chOff x="1287" y="2524"/>
            <a:chExt cx="260" cy="100"/>
          </a:xfrm>
        </p:grpSpPr>
        <p:sp>
          <p:nvSpPr>
            <p:cNvPr id="17517" name="Rectangle 85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18" name="Rectangle 86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19" name="Rectangle 87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20" name="Rectangle 88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7462" name="Oval 89"/>
          <p:cNvSpPr>
            <a:spLocks noChangeArrowheads="1"/>
          </p:cNvSpPr>
          <p:nvPr/>
        </p:nvSpPr>
        <p:spPr bwMode="auto">
          <a:xfrm>
            <a:off x="7242175" y="223678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P3</a:t>
            </a:r>
          </a:p>
        </p:txBody>
      </p:sp>
      <p:sp>
        <p:nvSpPr>
          <p:cNvPr id="17463" name="Freeform 90"/>
          <p:cNvSpPr>
            <a:spLocks/>
          </p:cNvSpPr>
          <p:nvPr/>
        </p:nvSpPr>
        <p:spPr bwMode="auto">
          <a:xfrm>
            <a:off x="1493838" y="2439988"/>
            <a:ext cx="2695575" cy="2695575"/>
          </a:xfrm>
          <a:custGeom>
            <a:avLst/>
            <a:gdLst>
              <a:gd name="T0" fmla="*/ 0 w 1698"/>
              <a:gd name="T1" fmla="*/ 2147483646 h 1698"/>
              <a:gd name="T2" fmla="*/ 0 w 1698"/>
              <a:gd name="T3" fmla="*/ 2147483646 h 1698"/>
              <a:gd name="T4" fmla="*/ 2147483646 w 1698"/>
              <a:gd name="T5" fmla="*/ 2147483646 h 1698"/>
              <a:gd name="T6" fmla="*/ 2147483646 w 1698"/>
              <a:gd name="T7" fmla="*/ 2147483646 h 1698"/>
              <a:gd name="T8" fmla="*/ 2147483646 w 1698"/>
              <a:gd name="T9" fmla="*/ 0 h 16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8" h="1698">
                <a:moveTo>
                  <a:pt x="0" y="131"/>
                </a:moveTo>
                <a:lnTo>
                  <a:pt x="0" y="1698"/>
                </a:lnTo>
                <a:lnTo>
                  <a:pt x="1698" y="1690"/>
                </a:lnTo>
                <a:lnTo>
                  <a:pt x="1691" y="148"/>
                </a:lnTo>
                <a:lnTo>
                  <a:pt x="1443" y="0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64" name="Freeform 91"/>
          <p:cNvSpPr>
            <a:spLocks/>
          </p:cNvSpPr>
          <p:nvPr/>
        </p:nvSpPr>
        <p:spPr bwMode="auto">
          <a:xfrm>
            <a:off x="4479925" y="2471738"/>
            <a:ext cx="3089275" cy="3252787"/>
          </a:xfrm>
          <a:custGeom>
            <a:avLst/>
            <a:gdLst>
              <a:gd name="T0" fmla="*/ 0 w 1946"/>
              <a:gd name="T1" fmla="*/ 0 h 1801"/>
              <a:gd name="T2" fmla="*/ 0 w 1946"/>
              <a:gd name="T3" fmla="*/ 2147483646 h 1801"/>
              <a:gd name="T4" fmla="*/ 2147483646 w 1946"/>
              <a:gd name="T5" fmla="*/ 2147483646 h 1801"/>
              <a:gd name="T6" fmla="*/ 2147483646 w 1946"/>
              <a:gd name="T7" fmla="*/ 2147483646 h 180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6" h="1801">
                <a:moveTo>
                  <a:pt x="0" y="0"/>
                </a:moveTo>
                <a:lnTo>
                  <a:pt x="0" y="1801"/>
                </a:lnTo>
                <a:lnTo>
                  <a:pt x="1946" y="1794"/>
                </a:lnTo>
                <a:lnTo>
                  <a:pt x="1925" y="132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65" name="Freeform 92"/>
          <p:cNvSpPr>
            <a:spLocks/>
          </p:cNvSpPr>
          <p:nvPr/>
        </p:nvSpPr>
        <p:spPr bwMode="auto">
          <a:xfrm>
            <a:off x="5138738" y="2460625"/>
            <a:ext cx="1609725" cy="2465388"/>
          </a:xfrm>
          <a:custGeom>
            <a:avLst/>
            <a:gdLst>
              <a:gd name="T0" fmla="*/ 0 w 1014"/>
              <a:gd name="T1" fmla="*/ 0 h 1480"/>
              <a:gd name="T2" fmla="*/ 0 w 1014"/>
              <a:gd name="T3" fmla="*/ 2147483646 h 1480"/>
              <a:gd name="T4" fmla="*/ 2147483646 w 1014"/>
              <a:gd name="T5" fmla="*/ 2147483646 h 1480"/>
              <a:gd name="T6" fmla="*/ 2147483646 w 1014"/>
              <a:gd name="T7" fmla="*/ 2147483646 h 1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14" h="1480">
                <a:moveTo>
                  <a:pt x="0" y="0"/>
                </a:moveTo>
                <a:lnTo>
                  <a:pt x="0" y="1480"/>
                </a:lnTo>
                <a:lnTo>
                  <a:pt x="1014" y="1480"/>
                </a:lnTo>
                <a:lnTo>
                  <a:pt x="1014" y="146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7466" name="Group 93"/>
          <p:cNvGrpSpPr>
            <a:grpSpLocks/>
          </p:cNvGrpSpPr>
          <p:nvPr/>
        </p:nvGrpSpPr>
        <p:grpSpPr bwMode="auto">
          <a:xfrm>
            <a:off x="5237163" y="4684713"/>
            <a:ext cx="2071687" cy="652462"/>
            <a:chOff x="2741" y="3750"/>
            <a:chExt cx="1305" cy="411"/>
          </a:xfrm>
        </p:grpSpPr>
        <p:sp>
          <p:nvSpPr>
            <p:cNvPr id="17514" name="Rectangle 94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15" name="Line 95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516" name="Text Box 96"/>
            <p:cNvSpPr txBox="1">
              <a:spLocks noChangeArrowheads="1"/>
            </p:cNvSpPr>
            <p:nvPr/>
          </p:nvSpPr>
          <p:spPr bwMode="auto">
            <a:xfrm>
              <a:off x="2813" y="3875"/>
              <a:ext cx="12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C,5775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IP,port: B,80</a:t>
              </a:r>
            </a:p>
          </p:txBody>
        </p:sp>
      </p:grpSp>
      <p:grpSp>
        <p:nvGrpSpPr>
          <p:cNvPr id="17467" name="Group 97"/>
          <p:cNvGrpSpPr>
            <a:grpSpLocks/>
          </p:cNvGrpSpPr>
          <p:nvPr/>
        </p:nvGrpSpPr>
        <p:grpSpPr bwMode="auto">
          <a:xfrm>
            <a:off x="5307013" y="5473700"/>
            <a:ext cx="2063750" cy="661988"/>
            <a:chOff x="2741" y="3750"/>
            <a:chExt cx="1300" cy="417"/>
          </a:xfrm>
        </p:grpSpPr>
        <p:sp>
          <p:nvSpPr>
            <p:cNvPr id="17511" name="Rectangle 98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512" name="Line 99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513" name="Text Box 100"/>
            <p:cNvSpPr txBox="1">
              <a:spLocks noChangeArrowheads="1"/>
            </p:cNvSpPr>
            <p:nvPr/>
          </p:nvSpPr>
          <p:spPr bwMode="auto">
            <a:xfrm>
              <a:off x="2813" y="3875"/>
              <a:ext cx="122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source IP,port: C,9157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dest IP,port: B,80</a:t>
              </a:r>
            </a:p>
          </p:txBody>
        </p:sp>
      </p:grpSp>
      <p:sp>
        <p:nvSpPr>
          <p:cNvPr id="17468" name="Oval 30"/>
          <p:cNvSpPr>
            <a:spLocks noChangeArrowheads="1"/>
          </p:cNvSpPr>
          <p:nvPr/>
        </p:nvSpPr>
        <p:spPr bwMode="auto">
          <a:xfrm>
            <a:off x="3497263" y="2103438"/>
            <a:ext cx="20335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P4</a:t>
            </a:r>
          </a:p>
        </p:txBody>
      </p:sp>
      <p:sp>
        <p:nvSpPr>
          <p:cNvPr id="17469" name="Text Box 101"/>
          <p:cNvSpPr txBox="1">
            <a:spLocks noChangeArrowheads="1"/>
          </p:cNvSpPr>
          <p:nvPr/>
        </p:nvSpPr>
        <p:spPr bwMode="auto">
          <a:xfrm>
            <a:off x="4970463" y="1171575"/>
            <a:ext cx="1952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0000"/>
                </a:solidFill>
                <a:latin typeface="Tahoma" panose="020B0604030504040204" pitchFamily="34" charset="0"/>
              </a:rPr>
              <a:t>threaded server</a:t>
            </a:r>
          </a:p>
        </p:txBody>
      </p:sp>
      <p:sp>
        <p:nvSpPr>
          <p:cNvPr id="17470" name="Line 102"/>
          <p:cNvSpPr>
            <a:spLocks noChangeShapeType="1"/>
          </p:cNvSpPr>
          <p:nvPr/>
        </p:nvSpPr>
        <p:spPr bwMode="auto">
          <a:xfrm flipH="1">
            <a:off x="4779963" y="1516063"/>
            <a:ext cx="579437" cy="7524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7471" name="Picture 103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881063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72" name="Group 104"/>
          <p:cNvGrpSpPr>
            <a:grpSpLocks/>
          </p:cNvGrpSpPr>
          <p:nvPr/>
        </p:nvGrpSpPr>
        <p:grpSpPr bwMode="auto">
          <a:xfrm flipH="1">
            <a:off x="8258175" y="3529013"/>
            <a:ext cx="711200" cy="669925"/>
            <a:chOff x="-44" y="1473"/>
            <a:chExt cx="981" cy="1105"/>
          </a:xfrm>
        </p:grpSpPr>
        <p:pic>
          <p:nvPicPr>
            <p:cNvPr id="17509" name="Picture 10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510" name="Freeform 10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473" name="Group 107"/>
          <p:cNvGrpSpPr>
            <a:grpSpLocks/>
          </p:cNvGrpSpPr>
          <p:nvPr/>
        </p:nvGrpSpPr>
        <p:grpSpPr bwMode="auto">
          <a:xfrm>
            <a:off x="-44450" y="3613150"/>
            <a:ext cx="711200" cy="669925"/>
            <a:chOff x="-44" y="1473"/>
            <a:chExt cx="981" cy="1105"/>
          </a:xfrm>
        </p:grpSpPr>
        <p:pic>
          <p:nvPicPr>
            <p:cNvPr id="17507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508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474" name="Group 110"/>
          <p:cNvGrpSpPr>
            <a:grpSpLocks/>
          </p:cNvGrpSpPr>
          <p:nvPr/>
        </p:nvGrpSpPr>
        <p:grpSpPr bwMode="auto">
          <a:xfrm>
            <a:off x="2820988" y="3192463"/>
            <a:ext cx="358775" cy="704850"/>
            <a:chOff x="4140" y="429"/>
            <a:chExt cx="1425" cy="2396"/>
          </a:xfrm>
        </p:grpSpPr>
        <p:sp>
          <p:nvSpPr>
            <p:cNvPr id="17475" name="Freeform 11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6" name="Rectangle 112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77" name="Freeform 11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8" name="Freeform 11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9" name="Rectangle 115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480" name="Group 11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7505" name="AutoShape 117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06" name="AutoShape 118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481" name="Rectangle 119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482" name="Group 12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7503" name="AutoShape 121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6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04" name="AutoShape 122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483" name="Rectangle 123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84" name="Rectangle 124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7485" name="Group 12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7501" name="AutoShape 126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02" name="AutoShape 127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486" name="Freeform 12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87" name="Group 12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7499" name="AutoShape 130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500" name="AutoShape 131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7488" name="Rectangle 132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89" name="Freeform 13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0" name="Freeform 13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1" name="Oval 135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92" name="Freeform 13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3" name="AutoShape 137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94" name="AutoShape 138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95" name="Oval 139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96" name="Oval 140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97" name="Oval 141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98" name="Rectangle 142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843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BB63202E-0AAD-42F1-9B74-06B240F5D2F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18439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945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1CD666AE-2B21-404B-B74B-DFE5D86E653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9460" name="Picture 10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847725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63" y="182563"/>
            <a:ext cx="8529637" cy="922337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UDP: User Datagram Protocol </a:t>
            </a:r>
            <a:r>
              <a:rPr lang="en-US" sz="3200">
                <a:ea typeface="ＭＳ Ｐゴシック" charset="0"/>
                <a:cs typeface="+mj-cs"/>
              </a:rPr>
              <a:t>[RFC 768]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325563"/>
            <a:ext cx="3810000" cy="4648200"/>
          </a:xfrm>
        </p:spPr>
        <p:txBody>
          <a:bodyPr/>
          <a:lstStyle/>
          <a:p>
            <a:r>
              <a:rPr lang="ja-JP" altLang="en-US" sz="2400" smtClean="0"/>
              <a:t>“</a:t>
            </a:r>
            <a:r>
              <a:rPr lang="en-US" altLang="ja-JP" sz="2400" smtClean="0"/>
              <a:t>no frills,</a:t>
            </a:r>
            <a:r>
              <a:rPr lang="ja-JP" altLang="en-US" sz="2400" smtClean="0"/>
              <a:t>”</a:t>
            </a:r>
            <a:r>
              <a:rPr lang="en-US" altLang="ja-JP" sz="2400" smtClean="0"/>
              <a:t> </a:t>
            </a:r>
            <a:r>
              <a:rPr lang="ja-JP" altLang="en-US" sz="2400" smtClean="0"/>
              <a:t>“</a:t>
            </a:r>
            <a:r>
              <a:rPr lang="en-US" altLang="ja-JP" sz="2400" smtClean="0"/>
              <a:t>bare bones</a:t>
            </a:r>
            <a:r>
              <a:rPr lang="ja-JP" altLang="en-US" sz="2400" smtClean="0"/>
              <a:t>”</a:t>
            </a:r>
            <a:r>
              <a:rPr lang="en-US" altLang="ja-JP" sz="2400" smtClean="0"/>
              <a:t> Internet transport protocol</a:t>
            </a:r>
          </a:p>
          <a:p>
            <a:r>
              <a:rPr lang="ja-JP" altLang="en-US" sz="2400" smtClean="0"/>
              <a:t>“</a:t>
            </a:r>
            <a:r>
              <a:rPr lang="en-US" altLang="ja-JP" sz="2400" smtClean="0"/>
              <a:t>best effort</a:t>
            </a:r>
            <a:r>
              <a:rPr lang="ja-JP" altLang="en-US" sz="2400" smtClean="0"/>
              <a:t>”</a:t>
            </a:r>
            <a:r>
              <a:rPr lang="en-US" altLang="ja-JP" sz="2400" smtClean="0"/>
              <a:t> service, UDP segments may be:</a:t>
            </a:r>
          </a:p>
          <a:p>
            <a:pPr lvl="1"/>
            <a:r>
              <a:rPr lang="en-US" altLang="en-US" smtClean="0"/>
              <a:t>lost</a:t>
            </a:r>
          </a:p>
          <a:p>
            <a:pPr lvl="1"/>
            <a:r>
              <a:rPr lang="en-US" altLang="en-US" smtClean="0"/>
              <a:t>delivered out-of-order to app</a:t>
            </a:r>
          </a:p>
          <a:p>
            <a:r>
              <a:rPr lang="en-US" altLang="en-US" sz="2400" i="1" smtClean="0">
                <a:solidFill>
                  <a:srgbClr val="CC0000"/>
                </a:solidFill>
              </a:rPr>
              <a:t>connectionless:</a:t>
            </a:r>
            <a:endParaRPr lang="en-US" altLang="en-US" smtClean="0">
              <a:solidFill>
                <a:srgbClr val="CC0000"/>
              </a:solidFill>
            </a:endParaRPr>
          </a:p>
          <a:p>
            <a:pPr lvl="1"/>
            <a:r>
              <a:rPr lang="en-US" altLang="en-US" smtClean="0"/>
              <a:t>no handshaking between UDP sender, receiver</a:t>
            </a:r>
          </a:p>
          <a:p>
            <a:pPr lvl="1"/>
            <a:r>
              <a:rPr lang="en-US" altLang="en-US" smtClean="0"/>
              <a:t>each UDP segment handled independently of others</a:t>
            </a:r>
          </a:p>
        </p:txBody>
      </p:sp>
      <p:sp>
        <p:nvSpPr>
          <p:cNvPr id="19463" name="Rectangle 9"/>
          <p:cNvSpPr>
            <a:spLocks noChangeArrowheads="1"/>
          </p:cNvSpPr>
          <p:nvPr/>
        </p:nvSpPr>
        <p:spPr bwMode="auto">
          <a:xfrm>
            <a:off x="4745038" y="1271588"/>
            <a:ext cx="4052887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688975" indent="-231775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800">
                <a:latin typeface="Gill Sans MT" panose="020B0502020104020203" pitchFamily="34" charset="0"/>
              </a:rPr>
              <a:t>UDP use:</a:t>
            </a:r>
          </a:p>
          <a:p>
            <a:pPr lvl="1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streaming multimedia apps (loss tolerant, rate sensitive)</a:t>
            </a:r>
          </a:p>
          <a:p>
            <a:pPr lvl="1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DNS</a:t>
            </a:r>
          </a:p>
          <a:p>
            <a:pPr lvl="1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SNMP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800">
                <a:latin typeface="Gill Sans MT" panose="020B0502020104020203" pitchFamily="34" charset="0"/>
              </a:rPr>
              <a:t>reliable transfer over UDP: </a:t>
            </a:r>
          </a:p>
          <a:p>
            <a:pPr lvl="1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add reliability at application layer</a:t>
            </a:r>
          </a:p>
          <a:p>
            <a:pPr lvl="1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application-specific error recovery!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04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26CC5DF-360C-4E37-B0BA-ECFF3C3B1FA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20484" name="Picture 3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9509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49238"/>
            <a:ext cx="8343900" cy="99377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UDP: segment header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714375" y="1852613"/>
            <a:ext cx="3324225" cy="3200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638175" y="1947863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8" name="Text Box 9"/>
          <p:cNvSpPr txBox="1">
            <a:spLocks noChangeArrowheads="1"/>
          </p:cNvSpPr>
          <p:nvPr/>
        </p:nvSpPr>
        <p:spPr bwMode="auto">
          <a:xfrm>
            <a:off x="677863" y="1960563"/>
            <a:ext cx="15636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source port #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0489" name="Text Box 10"/>
          <p:cNvSpPr txBox="1">
            <a:spLocks noChangeArrowheads="1"/>
          </p:cNvSpPr>
          <p:nvPr/>
        </p:nvSpPr>
        <p:spPr bwMode="auto">
          <a:xfrm>
            <a:off x="2463800" y="1960563"/>
            <a:ext cx="1328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dest port #</a:t>
            </a:r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 flipV="1">
            <a:off x="628650" y="2347913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 flipV="1">
            <a:off x="619125" y="2747963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 flipV="1">
            <a:off x="2276475" y="1947863"/>
            <a:ext cx="0" cy="395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Text Box 14"/>
          <p:cNvSpPr txBox="1">
            <a:spLocks noChangeArrowheads="1"/>
          </p:cNvSpPr>
          <p:nvPr/>
        </p:nvSpPr>
        <p:spPr bwMode="auto">
          <a:xfrm>
            <a:off x="1784350" y="1482725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32 bits</a:t>
            </a:r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>
            <a:off x="2733675" y="1714500"/>
            <a:ext cx="1200150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 rot="10800000">
            <a:off x="623888" y="1724025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Text Box 17"/>
          <p:cNvSpPr txBox="1">
            <a:spLocks noChangeArrowheads="1"/>
          </p:cNvSpPr>
          <p:nvPr/>
        </p:nvSpPr>
        <p:spPr bwMode="auto">
          <a:xfrm>
            <a:off x="1481138" y="3306763"/>
            <a:ext cx="13890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application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data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(payload)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0497" name="Text Box 19"/>
          <p:cNvSpPr txBox="1">
            <a:spLocks noChangeArrowheads="1"/>
          </p:cNvSpPr>
          <p:nvPr/>
        </p:nvSpPr>
        <p:spPr bwMode="auto">
          <a:xfrm>
            <a:off x="1074738" y="5222875"/>
            <a:ext cx="2524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UDP segment format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0498" name="Line 20"/>
          <p:cNvSpPr>
            <a:spLocks noChangeShapeType="1"/>
          </p:cNvSpPr>
          <p:nvPr/>
        </p:nvSpPr>
        <p:spPr bwMode="auto">
          <a:xfrm flipV="1">
            <a:off x="2276475" y="2357438"/>
            <a:ext cx="0" cy="395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Text Box 22"/>
          <p:cNvSpPr txBox="1">
            <a:spLocks noChangeArrowheads="1"/>
          </p:cNvSpPr>
          <p:nvPr/>
        </p:nvSpPr>
        <p:spPr bwMode="auto">
          <a:xfrm>
            <a:off x="1020763" y="2351088"/>
            <a:ext cx="814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length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0500" name="Text Box 23"/>
          <p:cNvSpPr txBox="1">
            <a:spLocks noChangeArrowheads="1"/>
          </p:cNvSpPr>
          <p:nvPr/>
        </p:nvSpPr>
        <p:spPr bwMode="auto">
          <a:xfrm>
            <a:off x="2566988" y="2341563"/>
            <a:ext cx="11763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checksum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0501" name="Text Box 24"/>
          <p:cNvSpPr txBox="1">
            <a:spLocks noChangeArrowheads="1"/>
          </p:cNvSpPr>
          <p:nvPr/>
        </p:nvSpPr>
        <p:spPr bwMode="auto">
          <a:xfrm>
            <a:off x="4260850" y="1316038"/>
            <a:ext cx="24066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length, in bytes of UDP segment, including header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0502" name="Line 25"/>
          <p:cNvSpPr>
            <a:spLocks noChangeShapeType="1"/>
          </p:cNvSpPr>
          <p:nvPr/>
        </p:nvSpPr>
        <p:spPr bwMode="auto">
          <a:xfrm flipH="1">
            <a:off x="1878013" y="1631950"/>
            <a:ext cx="2873375" cy="895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Rectangle 26"/>
          <p:cNvSpPr>
            <a:spLocks noGrp="1" noChangeArrowheads="1"/>
          </p:cNvSpPr>
          <p:nvPr>
            <p:ph type="body" sz="half" idx="2"/>
          </p:nvPr>
        </p:nvSpPr>
        <p:spPr>
          <a:xfrm>
            <a:off x="4865688" y="3044825"/>
            <a:ext cx="3810000" cy="30448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no connection establishment (which can add delay)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simple: no connection state at sender, receiver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small header size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no congestion control: UDP can blast away as fast as desired</a:t>
            </a:r>
          </a:p>
        </p:txBody>
      </p:sp>
      <p:sp>
        <p:nvSpPr>
          <p:cNvPr id="20504" name="Rectangle 27"/>
          <p:cNvSpPr>
            <a:spLocks noChangeArrowheads="1"/>
          </p:cNvSpPr>
          <p:nvPr/>
        </p:nvSpPr>
        <p:spPr bwMode="auto">
          <a:xfrm>
            <a:off x="4703763" y="2924175"/>
            <a:ext cx="4048125" cy="3259138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0505" name="Text Box 28"/>
          <p:cNvSpPr txBox="1">
            <a:spLocks noChangeArrowheads="1"/>
          </p:cNvSpPr>
          <p:nvPr/>
        </p:nvSpPr>
        <p:spPr bwMode="auto">
          <a:xfrm>
            <a:off x="4935538" y="2643188"/>
            <a:ext cx="3130550" cy="4333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buSzPct val="65000"/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CC0000"/>
                </a:solidFill>
              </a:rPr>
              <a:t>why is there a UDP?</a:t>
            </a:r>
            <a:endParaRPr lang="en-US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15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5388C4D5-413A-46CC-A2DE-FA108E75198F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UDP checksum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57463"/>
            <a:ext cx="3657600" cy="3495675"/>
          </a:xfrm>
        </p:spPr>
        <p:txBody>
          <a:bodyPr/>
          <a:lstStyle/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3200" smtClean="0">
                <a:solidFill>
                  <a:srgbClr val="CC0000"/>
                </a:solidFill>
              </a:rPr>
              <a:t>sender: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treat segment contents, including header fields,  as sequence of 16-bit integers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checksum: addition (one</a:t>
            </a:r>
            <a:r>
              <a:rPr lang="ja-JP" altLang="en-US" sz="2400" smtClean="0"/>
              <a:t>’</a:t>
            </a:r>
            <a:r>
              <a:rPr lang="en-US" altLang="ja-JP" sz="2400" smtClean="0"/>
              <a:t>s complement sum) of segment contents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sender puts checksum value into UDP checksum field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>
              <a:lnSpc>
                <a:spcPct val="70000"/>
              </a:lnSpc>
            </a:pPr>
            <a:endParaRPr lang="en-US" altLang="en-US" sz="3200" smtClean="0"/>
          </a:p>
        </p:txBody>
      </p:sp>
      <p:sp>
        <p:nvSpPr>
          <p:cNvPr id="2151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057650" cy="3257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CC0000"/>
                </a:solidFill>
              </a:rPr>
              <a:t>receiver:</a:t>
            </a:r>
          </a:p>
          <a:p>
            <a:r>
              <a:rPr lang="en-US" altLang="en-US" sz="2400" smtClean="0"/>
              <a:t>compute checksum of received segment</a:t>
            </a:r>
          </a:p>
          <a:p>
            <a:r>
              <a:rPr lang="en-US" altLang="en-US" sz="2400" smtClean="0"/>
              <a:t>check if computed checksum equals checksum field value:</a:t>
            </a:r>
          </a:p>
          <a:p>
            <a:pPr lvl="1"/>
            <a:r>
              <a:rPr lang="en-US" altLang="en-US" smtClean="0"/>
              <a:t>NO - error detected</a:t>
            </a:r>
          </a:p>
          <a:p>
            <a:pPr lvl="1"/>
            <a:r>
              <a:rPr lang="en-US" altLang="en-US" smtClean="0"/>
              <a:t>YES - no error detected. </a:t>
            </a:r>
            <a:r>
              <a:rPr lang="en-US" altLang="en-US" i="1" smtClean="0"/>
              <a:t>But maybe errors nonetheless?</a:t>
            </a:r>
            <a:r>
              <a:rPr lang="en-US" altLang="en-US" smtClean="0"/>
              <a:t> More later ….</a:t>
            </a:r>
          </a:p>
          <a:p>
            <a:endParaRPr lang="en-US" altLang="en-US" smtClean="0"/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695325" y="1512888"/>
            <a:ext cx="79248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800" i="1">
                <a:solidFill>
                  <a:srgbClr val="CC0000"/>
                </a:solidFill>
              </a:rPr>
              <a:t>Goal:</a:t>
            </a:r>
            <a:r>
              <a:rPr lang="en-US" altLang="en-US" sz="2800"/>
              <a:t> detect </a:t>
            </a:r>
            <a:r>
              <a:rPr lang="ja-JP" altLang="en-US" sz="2800"/>
              <a:t>“</a:t>
            </a:r>
            <a:r>
              <a:rPr lang="en-US" altLang="ja-JP" sz="2800"/>
              <a:t>errors</a:t>
            </a:r>
            <a:r>
              <a:rPr lang="ja-JP" altLang="en-US" sz="2800"/>
              <a:t>”</a:t>
            </a:r>
            <a:r>
              <a:rPr lang="en-US" altLang="ja-JP" sz="2800"/>
              <a:t> (e.g., flipped bits) in transmitted segment</a:t>
            </a:r>
          </a:p>
          <a:p>
            <a:pPr>
              <a:buSzPct val="65000"/>
              <a:buFont typeface="Wingdings" panose="05000000000000000000" pitchFamily="2" charset="2"/>
              <a:buChar char="v"/>
            </a:pPr>
            <a:endParaRPr lang="en-US" altLang="en-US" sz="2800"/>
          </a:p>
        </p:txBody>
      </p:sp>
      <p:pic>
        <p:nvPicPr>
          <p:cNvPr id="21512" name="Picture 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1027113"/>
            <a:ext cx="383857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3AD180A3-9A36-4184-B11D-8D8FDA3EE3D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22532" name="Picture 1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8493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Internet checksum: example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00175"/>
            <a:ext cx="7772400" cy="2743200"/>
          </a:xfrm>
        </p:spPr>
        <p:txBody>
          <a:bodyPr/>
          <a:lstStyle/>
          <a:p>
            <a:pPr>
              <a:lnSpc>
                <a:spcPct val="130000"/>
              </a:lnSpc>
              <a:buFont typeface="Wingdings" charset="0"/>
              <a:buNone/>
              <a:defRPr/>
            </a:pPr>
            <a:r>
              <a:rPr lang="en-US" sz="2800">
                <a:ea typeface="ＭＳ Ｐゴシック" charset="0"/>
                <a:cs typeface="+mn-cs"/>
              </a:rPr>
              <a:t>example: add two 16-bit integers</a:t>
            </a: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1860550" y="2190750"/>
            <a:ext cx="64008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b="1">
                <a:latin typeface="Comic Sans MS" panose="030F0702030302020204" pitchFamily="66" charset="0"/>
              </a:rPr>
              <a:t>  1  1  1  0  0  1  1  0  0  1  1  0  0  1  1  0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b="1">
                <a:latin typeface="Comic Sans MS" panose="030F0702030302020204" pitchFamily="66" charset="0"/>
              </a:rPr>
              <a:t>  1  1  0  1  0  1  0  1  0  1  0  1  0  1  0  1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mic Sans MS" panose="030F0702030302020204" pitchFamily="66" charset="0"/>
              </a:rPr>
              <a:t>1  1  0  1  1  1  0  1  1  1  0  1  1  1  0  1  1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b="1">
                <a:latin typeface="Comic Sans MS" panose="030F0702030302020204" pitchFamily="66" charset="0"/>
              </a:rPr>
              <a:t>  1  0  1  1  1  0  1  1  1  0  1  1  1  1  0  0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b="1">
                <a:latin typeface="Comic Sans MS" panose="030F0702030302020204" pitchFamily="66" charset="0"/>
              </a:rPr>
              <a:t>  0  1  0  0  0  1  0  0  0  1  0  0  0  0  1  1</a:t>
            </a:r>
            <a:endParaRPr lang="en-US" altLang="en-US" sz="2400" b="1">
              <a:latin typeface="Comic Sans MS" panose="030F0702030302020204" pitchFamily="66" charset="0"/>
            </a:endParaRPr>
          </a:p>
        </p:txBody>
      </p:sp>
      <p:sp>
        <p:nvSpPr>
          <p:cNvPr id="22536" name="Line 5"/>
          <p:cNvSpPr>
            <a:spLocks noChangeShapeType="1"/>
          </p:cNvSpPr>
          <p:nvPr/>
        </p:nvSpPr>
        <p:spPr bwMode="auto">
          <a:xfrm flipH="1">
            <a:off x="1784350" y="3017838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Oval 6"/>
          <p:cNvSpPr>
            <a:spLocks noChangeArrowheads="1"/>
          </p:cNvSpPr>
          <p:nvPr/>
        </p:nvSpPr>
        <p:spPr bwMode="auto">
          <a:xfrm>
            <a:off x="1860550" y="3194050"/>
            <a:ext cx="304800" cy="304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2538" name="Text Box 7"/>
          <p:cNvSpPr txBox="1">
            <a:spLocks noChangeArrowheads="1"/>
          </p:cNvSpPr>
          <p:nvPr/>
        </p:nvSpPr>
        <p:spPr bwMode="auto">
          <a:xfrm>
            <a:off x="260350" y="3149600"/>
            <a:ext cx="1546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Comic Sans MS" panose="030F0702030302020204" pitchFamily="66" charset="0"/>
              </a:rPr>
              <a:t>wraparound</a:t>
            </a:r>
          </a:p>
        </p:txBody>
      </p:sp>
      <p:sp>
        <p:nvSpPr>
          <p:cNvPr id="22539" name="Text Box 8"/>
          <p:cNvSpPr txBox="1">
            <a:spLocks noChangeArrowheads="1"/>
          </p:cNvSpPr>
          <p:nvPr/>
        </p:nvSpPr>
        <p:spPr bwMode="auto">
          <a:xfrm>
            <a:off x="1169988" y="3757613"/>
            <a:ext cx="636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Comic Sans MS" panose="030F0702030302020204" pitchFamily="66" charset="0"/>
              </a:rPr>
              <a:t>sum</a:t>
            </a:r>
          </a:p>
        </p:txBody>
      </p:sp>
      <p:sp>
        <p:nvSpPr>
          <p:cNvPr id="22540" name="Text Box 9"/>
          <p:cNvSpPr txBox="1">
            <a:spLocks noChangeArrowheads="1"/>
          </p:cNvSpPr>
          <p:nvPr/>
        </p:nvSpPr>
        <p:spPr bwMode="auto">
          <a:xfrm>
            <a:off x="487363" y="4110038"/>
            <a:ext cx="1319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Comic Sans MS" panose="030F0702030302020204" pitchFamily="66" charset="0"/>
              </a:rPr>
              <a:t>checksum</a:t>
            </a:r>
          </a:p>
        </p:txBody>
      </p:sp>
      <p:sp>
        <p:nvSpPr>
          <p:cNvPr id="22541" name="Line 10"/>
          <p:cNvSpPr>
            <a:spLocks noChangeShapeType="1"/>
          </p:cNvSpPr>
          <p:nvPr/>
        </p:nvSpPr>
        <p:spPr bwMode="auto">
          <a:xfrm flipH="1">
            <a:off x="1784350" y="3736975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Freeform 11"/>
          <p:cNvSpPr>
            <a:spLocks/>
          </p:cNvSpPr>
          <p:nvPr/>
        </p:nvSpPr>
        <p:spPr bwMode="auto">
          <a:xfrm>
            <a:off x="2022475" y="3500438"/>
            <a:ext cx="6013450" cy="92075"/>
          </a:xfrm>
          <a:custGeom>
            <a:avLst/>
            <a:gdLst>
              <a:gd name="T0" fmla="*/ 0 w 3788"/>
              <a:gd name="T1" fmla="*/ 0 h 58"/>
              <a:gd name="T2" fmla="*/ 0 w 3788"/>
              <a:gd name="T3" fmla="*/ 2147483646 h 58"/>
              <a:gd name="T4" fmla="*/ 2147483646 w 3788"/>
              <a:gd name="T5" fmla="*/ 2147483646 h 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788" h="58">
                <a:moveTo>
                  <a:pt x="0" y="0"/>
                </a:moveTo>
                <a:lnTo>
                  <a:pt x="0" y="58"/>
                </a:lnTo>
                <a:lnTo>
                  <a:pt x="3788" y="58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sm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849313" y="5043488"/>
            <a:ext cx="76882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buSzPct val="65000"/>
              <a:buFont typeface="Wingdings" panose="05000000000000000000" pitchFamily="2" charset="2"/>
              <a:buNone/>
            </a:pPr>
            <a:r>
              <a:rPr lang="en-US" altLang="en-US" sz="2400" i="1"/>
              <a:t>Note:</a:t>
            </a:r>
            <a:r>
              <a:rPr lang="en-US" altLang="en-US" sz="2400"/>
              <a:t> when adding numbers, a carryout from the most significant bit needs to be added to the result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22544" name="TextBox 1"/>
          <p:cNvSpPr txBox="1">
            <a:spLocks noChangeArrowheads="1"/>
          </p:cNvSpPr>
          <p:nvPr/>
        </p:nvSpPr>
        <p:spPr bwMode="auto">
          <a:xfrm>
            <a:off x="339725" y="6199188"/>
            <a:ext cx="4506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* Check out the online interactive exercises for more examples: h</a:t>
            </a:r>
            <a:r>
              <a:rPr lang="en-US" altLang="en-US" sz="1200">
                <a:latin typeface="Arial" panose="020B0604020202020204" pitchFamily="34" charset="0"/>
              </a:rPr>
              <a:t>ttp://gaia.cs.umass.edu/kurose_ross/interactive/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51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4A5253C-B3C4-41A1-821B-29C3C9A962E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124" name="Picture 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10287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3: Transport Layer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49388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dirty="0">
                <a:solidFill>
                  <a:srgbClr val="CC0000"/>
                </a:solidFill>
                <a:ea typeface="ＭＳ Ｐゴシック" charset="0"/>
                <a:cs typeface="+mn-cs"/>
              </a:rPr>
              <a:t>our goals: 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ea typeface="ＭＳ Ｐゴシック" charset="0"/>
                <a:cs typeface="+mn-cs"/>
              </a:rPr>
              <a:t>understand principles behind transport layer services: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multiplexing, </a:t>
            </a:r>
            <a:r>
              <a:rPr lang="en-US" dirty="0" err="1">
                <a:ea typeface="ＭＳ Ｐゴシック" charset="0"/>
              </a:rPr>
              <a:t>demultiplexing</a:t>
            </a:r>
            <a:endParaRPr lang="en-US" dirty="0">
              <a:ea typeface="ＭＳ Ｐゴシック" charset="0"/>
            </a:endParaRP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reliable data transfer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flow control</a:t>
            </a:r>
          </a:p>
          <a:p>
            <a:pPr lvl="1">
              <a:buFont typeface="Arial"/>
              <a:buChar char="•"/>
              <a:defRPr/>
            </a:pPr>
            <a:r>
              <a:rPr lang="en-US" dirty="0">
                <a:ea typeface="ＭＳ Ｐゴシック" charset="0"/>
              </a:rPr>
              <a:t>congestion control</a:t>
            </a:r>
            <a:endParaRPr lang="en-US" sz="2800" dirty="0">
              <a:ea typeface="ＭＳ Ｐゴシック" charset="0"/>
            </a:endParaRPr>
          </a:p>
        </p:txBody>
      </p:sp>
      <p:sp>
        <p:nvSpPr>
          <p:cNvPr id="205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8163" y="1501775"/>
            <a:ext cx="4267200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learn about Internet transport layer protocols: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UDP: connectionless transport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TCP: connection-oriented reliable transport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TCP congestion control</a:t>
            </a:r>
            <a:endParaRPr lang="en-US" sz="2000">
              <a:ea typeface="ＭＳ Ｐゴシック" charset="0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8A2F196E-689F-4540-8371-895CF08981A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6148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1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07E9D87-4DBE-42A6-92B5-B5FDA1DDBB5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7172" name="Group 894"/>
          <p:cNvGrpSpPr>
            <a:grpSpLocks/>
          </p:cNvGrpSpPr>
          <p:nvPr/>
        </p:nvGrpSpPr>
        <p:grpSpPr bwMode="auto">
          <a:xfrm>
            <a:off x="5102225" y="1601788"/>
            <a:ext cx="3540125" cy="4545012"/>
            <a:chOff x="3277" y="974"/>
            <a:chExt cx="2230" cy="2863"/>
          </a:xfrm>
        </p:grpSpPr>
        <p:sp>
          <p:nvSpPr>
            <p:cNvPr id="7201" name="Freeform 895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178 w 1036"/>
                <a:gd name="T1" fmla="*/ 11 h 675"/>
                <a:gd name="T2" fmla="*/ 711 w 1036"/>
                <a:gd name="T3" fmla="*/ 53 h 675"/>
                <a:gd name="T4" fmla="*/ 376 w 1036"/>
                <a:gd name="T5" fmla="*/ 129 h 675"/>
                <a:gd name="T6" fmla="*/ 279 w 1036"/>
                <a:gd name="T7" fmla="*/ 229 h 675"/>
                <a:gd name="T8" fmla="*/ 39 w 1036"/>
                <a:gd name="T9" fmla="*/ 297 h 675"/>
                <a:gd name="T10" fmla="*/ 31 w 1036"/>
                <a:gd name="T11" fmla="*/ 459 h 675"/>
                <a:gd name="T12" fmla="*/ 240 w 1036"/>
                <a:gd name="T13" fmla="*/ 489 h 675"/>
                <a:gd name="T14" fmla="*/ 836 w 1036"/>
                <a:gd name="T15" fmla="*/ 489 h 675"/>
                <a:gd name="T16" fmla="*/ 1088 w 1036"/>
                <a:gd name="T17" fmla="*/ 555 h 675"/>
                <a:gd name="T18" fmla="*/ 1369 w 1036"/>
                <a:gd name="T19" fmla="*/ 657 h 675"/>
                <a:gd name="T20" fmla="*/ 1583 w 1036"/>
                <a:gd name="T21" fmla="*/ 661 h 675"/>
                <a:gd name="T22" fmla="*/ 1732 w 1036"/>
                <a:gd name="T23" fmla="*/ 603 h 675"/>
                <a:gd name="T24" fmla="*/ 1807 w 1036"/>
                <a:gd name="T25" fmla="*/ 445 h 675"/>
                <a:gd name="T26" fmla="*/ 1853 w 1036"/>
                <a:gd name="T27" fmla="*/ 291 h 675"/>
                <a:gd name="T28" fmla="*/ 1859 w 1036"/>
                <a:gd name="T29" fmla="*/ 107 h 675"/>
                <a:gd name="T30" fmla="*/ 1701 w 1036"/>
                <a:gd name="T31" fmla="*/ 17 h 675"/>
                <a:gd name="T32" fmla="*/ 1412 w 1036"/>
                <a:gd name="T33" fmla="*/ 3 h 675"/>
                <a:gd name="T34" fmla="*/ 1178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02" name="Group 896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7580" name="Rectangle 897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581" name="AutoShape 898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2400">
                  <a:solidFill>
                    <a:srgbClr val="00CCFF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203" name="Freeform 899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900"/>
            <p:cNvSpPr>
              <a:spLocks noChangeShapeType="1"/>
            </p:cNvSpPr>
            <p:nvPr/>
          </p:nvSpPr>
          <p:spPr bwMode="auto">
            <a:xfrm rot="-5400000">
              <a:off x="4942" y="3252"/>
              <a:ext cx="330" cy="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5" name="Line 901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6" name="Line 902"/>
            <p:cNvSpPr>
              <a:spLocks noChangeShapeType="1"/>
            </p:cNvSpPr>
            <p:nvPr/>
          </p:nvSpPr>
          <p:spPr bwMode="auto">
            <a:xfrm rot="-5400000">
              <a:off x="5151" y="3225"/>
              <a:ext cx="0" cy="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Line 903"/>
            <p:cNvSpPr>
              <a:spLocks noChangeShapeType="1"/>
            </p:cNvSpPr>
            <p:nvPr/>
          </p:nvSpPr>
          <p:spPr bwMode="auto">
            <a:xfrm flipH="1">
              <a:off x="3827" y="2977"/>
              <a:ext cx="160" cy="2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904"/>
            <p:cNvSpPr>
              <a:spLocks noChangeShapeType="1"/>
            </p:cNvSpPr>
            <p:nvPr/>
          </p:nvSpPr>
          <p:spPr bwMode="auto">
            <a:xfrm>
              <a:off x="3843" y="3009"/>
              <a:ext cx="1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905"/>
            <p:cNvSpPr>
              <a:spLocks noChangeShapeType="1"/>
            </p:cNvSpPr>
            <p:nvPr/>
          </p:nvSpPr>
          <p:spPr bwMode="auto">
            <a:xfrm>
              <a:off x="3680" y="3221"/>
              <a:ext cx="17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Line 906"/>
            <p:cNvSpPr>
              <a:spLocks noChangeShapeType="1"/>
            </p:cNvSpPr>
            <p:nvPr/>
          </p:nvSpPr>
          <p:spPr bwMode="auto">
            <a:xfrm>
              <a:off x="3914" y="3271"/>
              <a:ext cx="30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Line 907"/>
            <p:cNvSpPr>
              <a:spLocks noChangeShapeType="1"/>
            </p:cNvSpPr>
            <p:nvPr/>
          </p:nvSpPr>
          <p:spPr bwMode="auto">
            <a:xfrm flipH="1">
              <a:off x="4065" y="3213"/>
              <a:ext cx="34" cy="5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Line 908"/>
            <p:cNvSpPr>
              <a:spLocks noChangeShapeType="1"/>
            </p:cNvSpPr>
            <p:nvPr/>
          </p:nvSpPr>
          <p:spPr bwMode="auto">
            <a:xfrm>
              <a:off x="3947" y="3269"/>
              <a:ext cx="1" cy="5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Line 909"/>
            <p:cNvSpPr>
              <a:spLocks noChangeShapeType="1"/>
            </p:cNvSpPr>
            <p:nvPr/>
          </p:nvSpPr>
          <p:spPr bwMode="auto">
            <a:xfrm flipH="1" flipV="1">
              <a:off x="4197" y="3274"/>
              <a:ext cx="0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Line 910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Line 911"/>
            <p:cNvSpPr>
              <a:spLocks noChangeShapeType="1"/>
            </p:cNvSpPr>
            <p:nvPr/>
          </p:nvSpPr>
          <p:spPr bwMode="auto">
            <a:xfrm>
              <a:off x="3901" y="3144"/>
              <a:ext cx="51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Line 912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913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18" name="Group 914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7578" name="Picture 915" descr="access_point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579" name="Picture 916" descr="antenna_radiation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219" name="Freeform 917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Freeform 918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20841 w 765"/>
                <a:gd name="T1" fmla="*/ 1179 h 459"/>
                <a:gd name="T2" fmla="*/ 14124 w 765"/>
                <a:gd name="T3" fmla="*/ 8372 h 459"/>
                <a:gd name="T4" fmla="*/ 4725 w 765"/>
                <a:gd name="T5" fmla="*/ 11916 h 459"/>
                <a:gd name="T6" fmla="*/ 675 w 765"/>
                <a:gd name="T7" fmla="*/ 40153 h 459"/>
                <a:gd name="T8" fmla="*/ 8837 w 765"/>
                <a:gd name="T9" fmla="*/ 53053 h 459"/>
                <a:gd name="T10" fmla="*/ 16987 w 765"/>
                <a:gd name="T11" fmla="*/ 50852 h 459"/>
                <a:gd name="T12" fmla="*/ 28673 w 765"/>
                <a:gd name="T13" fmla="*/ 53053 h 459"/>
                <a:gd name="T14" fmla="*/ 34311 w 765"/>
                <a:gd name="T15" fmla="*/ 51822 h 459"/>
                <a:gd name="T16" fmla="*/ 36933 w 765"/>
                <a:gd name="T17" fmla="*/ 44463 h 459"/>
                <a:gd name="T18" fmla="*/ 36868 w 765"/>
                <a:gd name="T19" fmla="*/ 18873 h 459"/>
                <a:gd name="T20" fmla="*/ 32538 w 765"/>
                <a:gd name="T21" fmla="*/ 4117 h 459"/>
                <a:gd name="T22" fmla="*/ 20841 w 765"/>
                <a:gd name="T23" fmla="*/ 1179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Line 919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2" name="Line 920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Line 921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4" name="Line 922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Line 923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Line 924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Line 925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Line 926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Line 927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Line 928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Line 929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2" name="Line 930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Line 931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Line 932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Line 933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6" name="Line 934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7" name="Line 935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38" name="Group 936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7561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2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3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4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5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6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7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8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69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0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1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2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3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4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5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76" name="Oval 952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pic>
            <p:nvPicPr>
              <p:cNvPr id="7577" name="Picture 953" descr="cell_tower_radiation_gray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39" name="Group 954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7552" name="Line 955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3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54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55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56" name="Group 959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7559" name="Freeform 96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60" name="Freeform 96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57" name="Line 962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58" name="Line 963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0" name="Group 964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754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4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4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47" name="Group 96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50" name="Freeform 96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51" name="Freeform 97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48" name="Line 97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49" name="Line 97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1" name="Group 973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753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3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3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39" name="Group 97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42" name="Freeform 97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43" name="Freeform 97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40" name="Line 98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41" name="Line 98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2" name="Group 982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752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2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3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31" name="Group 98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34" name="Freeform 98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35" name="Freeform 98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32" name="Line 98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33" name="Line 99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3" name="Group 991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752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2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2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23" name="Group 99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26" name="Freeform 99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27" name="Freeform 99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24" name="Line 99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25" name="Line 99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4" name="Group 1000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751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1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1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15" name="Group 100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18" name="Freeform 100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19" name="Freeform 100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16" name="Line 100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17" name="Line 100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45" name="Line 1009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46" name="Group 1010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750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0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0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07" name="Group 101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10" name="Freeform 101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11" name="Freeform 101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08" name="Line 101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09" name="Line 101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7" name="Group 1019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749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9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9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499" name="Group 102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502" name="Freeform 102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03" name="Freeform 102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500" name="Line 102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01" name="Line 102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8" name="Group 1028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748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8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9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491" name="Group 103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94" name="Freeform 103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95" name="Freeform 103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92" name="Line 103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93" name="Line 103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49" name="Group 1037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748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8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8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483" name="Group 104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86" name="Freeform 104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87" name="Freeform 104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84" name="Line 104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5" name="Line 104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50" name="Group 1046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747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7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7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475" name="Group 105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78" name="Freeform 105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9" name="Freeform 105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76" name="Line 105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7" name="Line 105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51" name="Group 1055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746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6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6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467" name="Group 105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470" name="Freeform 106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1" name="Freeform 106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468" name="Line 106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69" name="Line 106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52" name="Group 1064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7450" name="Group 1065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452" name="Freeform 1066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3" name="Freeform 1067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4" name="Freeform 1068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5" name="Freeform 1069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6" name="Freeform 1070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7" name="Freeform 1071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8" name="Freeform 1072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59" name="Freeform 1073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60" name="Freeform 1074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61" name="Freeform 1075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62" name="Freeform 1076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63" name="Freeform 1077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451" name="Picture 1078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53" name="Group 1079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7436" name="Group 1080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438" name="Freeform 1081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39" name="Freeform 1082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0" name="Freeform 1083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1" name="Freeform 1084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2" name="Freeform 1085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3" name="Freeform 1086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4" name="Freeform 1087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5" name="Freeform 1088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6" name="Freeform 1089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7" name="Freeform 1090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8" name="Freeform 1091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49" name="Freeform 1092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437" name="Picture 1093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254" name="Line 1094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55" name="Group 1095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7434" name="Picture 109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35" name="Freeform 109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56" name="Group 1098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7432" name="Picture 109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33" name="Freeform 110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57" name="Group 1101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7430" name="Picture 110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31" name="Freeform 110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58" name="Group 1104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7428" name="Picture 1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429" name="Freeform 110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7259" name="Picture 1107" descr="car_icon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260" name="Group 1108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7426" name="Picture 1109" descr="iphone_stylized_small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27" name="Picture 1110" descr="antenna_radiation_stylized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61" name="Group 1111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7394" name="Freeform 111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5" name="Rectangle 1113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96" name="Freeform 111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7" name="Freeform 111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98" name="Rectangle 1116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7399" name="Group 111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424" name="AutoShape 111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425" name="AutoShape 1119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400" name="Rectangle 1120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7401" name="Group 112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422" name="AutoShape 1122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423" name="AutoShape 1123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402" name="Rectangle 1124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03" name="Rectangle 1125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7404" name="Group 112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420" name="AutoShape 1127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421" name="AutoShape 1128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405" name="Freeform 112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406" name="Group 113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418" name="AutoShape 1131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419" name="AutoShape 1132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407" name="Rectangle 1133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08" name="Freeform 113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09" name="Freeform 113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0" name="Oval 1136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11" name="Freeform 113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12" name="AutoShape 1138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13" name="AutoShape 1139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14" name="Oval 1140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15" name="Oval 1141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16" name="Oval 1142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417" name="Rectangle 1143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7262" name="Group 1144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7362" name="Freeform 114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3" name="Rectangle 114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64" name="Freeform 114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5" name="Freeform 114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66" name="Rectangle 114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7367" name="Group 115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392" name="AutoShape 115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393" name="AutoShape 115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368" name="Rectangle 115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7369" name="Group 115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390" name="AutoShape 115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391" name="AutoShape 115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370" name="Rectangle 115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71" name="Rectangle 115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7372" name="Group 115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388" name="AutoShape 1160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389" name="AutoShape 116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373" name="Freeform 116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74" name="Group 116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386" name="AutoShape 116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387" name="AutoShape 116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7375" name="Rectangle 116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76" name="Freeform 116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7" name="Freeform 116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8" name="Oval 116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79" name="Freeform 117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80" name="AutoShape 117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81" name="AutoShape 117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82" name="Oval 117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83" name="Oval 117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84" name="Oval 117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85" name="Rectangle 117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7263" name="Group 1177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7339" name="Picture 1178" descr="antenna_stylized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340" name="Picture 1179" descr="laptop_keyboar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41" name="Freeform 118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342" name="Picture 1181" descr="screen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43" name="Freeform 118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4" name="Freeform 118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5" name="Freeform 118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6" name="Freeform 118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7" name="Freeform 118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48" name="Freeform 118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49" name="Group 118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356" name="Freeform 118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57" name="Freeform 119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58" name="Freeform 119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59" name="Freeform 119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60" name="Freeform 119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61" name="Freeform 119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50" name="Freeform 119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1" name="Freeform 119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2" name="Freeform 119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3" name="Freeform 119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4" name="Freeform 119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55" name="Freeform 120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64" name="Group 1201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7316" name="Picture 1202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317" name="Picture 1203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18" name="Freeform 120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319" name="Picture 1205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20" name="Freeform 120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1" name="Freeform 120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2" name="Freeform 120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3" name="Freeform 120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4" name="Freeform 121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5" name="Freeform 121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26" name="Group 121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333" name="Freeform 121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4" name="Freeform 121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5" name="Freeform 121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6" name="Freeform 121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7" name="Freeform 121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38" name="Freeform 121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27" name="Freeform 121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8" name="Freeform 122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9" name="Freeform 122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0" name="Freeform 122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1" name="Freeform 122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2" name="Freeform 122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65" name="Group 1225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7293" name="Picture 1226" descr="antenna_stylized"/>
              <p:cNvPicPr>
                <a:picLocks noChangeAspect="1" noChangeArrowheads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94" name="Picture 1227" descr="laptop_keyboar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5" name="Freeform 122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96" name="Picture 1229" descr="screen"/>
              <p:cNvPicPr>
                <a:picLocks noChangeAspect="1" noChangeArrowheads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7" name="Freeform 123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8" name="Freeform 123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9" name="Freeform 123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0" name="Freeform 123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1" name="Freeform 123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2" name="Freeform 123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03" name="Group 123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310" name="Freeform 123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11" name="Freeform 123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12" name="Freeform 123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13" name="Freeform 124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14" name="Freeform 124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15" name="Freeform 124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4" name="Freeform 124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5" name="Freeform 124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6" name="Freeform 124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7" name="Freeform 124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8" name="Freeform 124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9" name="Freeform 124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66" name="Group 1249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7291" name="Picture 12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2" name="Freeform 125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67" name="Group 1252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7268" name="Picture 1253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69" name="Picture 1254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70" name="Freeform 1255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71" name="Picture 1256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72" name="Freeform 1257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" name="Freeform 1258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" name="Freeform 1259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" name="Freeform 1260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" name="Freeform 1261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" name="Freeform 1262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78" name="Group 1263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85" name="Freeform 1264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6" name="Freeform 1265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" name="Freeform 1266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8" name="Freeform 1267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9" name="Freeform 1268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0" name="Freeform 1269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79" name="Freeform 1270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" name="Freeform 1271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" name="Freeform 1272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2" name="Freeform 1273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" name="Freeform 1274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" name="Freeform 1275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7173" name="Picture 864" descr="underline_base"/>
          <p:cNvPicPr>
            <a:picLocks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103505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Transport services and protocols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1511300"/>
            <a:ext cx="4086225" cy="51149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provide</a:t>
            </a:r>
            <a:r>
              <a:rPr lang="en-US" sz="2400" i="1">
                <a:solidFill>
                  <a:srgbClr val="FF0000"/>
                </a:solidFill>
                <a:ea typeface="ＭＳ Ｐゴシック" charset="0"/>
                <a:cs typeface="+mn-cs"/>
              </a:rPr>
              <a:t> </a:t>
            </a:r>
            <a:r>
              <a:rPr lang="en-US" sz="2400" i="1">
                <a:solidFill>
                  <a:srgbClr val="CC0000"/>
                </a:solidFill>
                <a:ea typeface="ＭＳ Ｐゴシック" charset="0"/>
                <a:cs typeface="+mn-cs"/>
              </a:rPr>
              <a:t>logical communication</a:t>
            </a:r>
            <a:r>
              <a:rPr lang="en-US" sz="2400">
                <a:ea typeface="ＭＳ Ｐゴシック" charset="0"/>
                <a:cs typeface="+mn-cs"/>
              </a:rPr>
              <a:t> between app processes running on different hosts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transport protocols run in end systems 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 side: breaks app messages into </a:t>
            </a:r>
            <a:r>
              <a:rPr lang="en-US" i="1">
                <a:solidFill>
                  <a:srgbClr val="CC0000"/>
                </a:solidFill>
                <a:ea typeface="ＭＳ Ｐゴシック" charset="0"/>
              </a:rPr>
              <a:t>segments</a:t>
            </a:r>
            <a:r>
              <a:rPr lang="en-US">
                <a:ea typeface="ＭＳ Ｐゴシック" charset="0"/>
              </a:rPr>
              <a:t>, passes to  network layer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rcv side: reassembles segments into messages, passes to app layer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>
                <a:ea typeface="ＭＳ Ｐゴシック" charset="0"/>
                <a:cs typeface="+mn-cs"/>
              </a:rPr>
              <a:t>more than one transport protocol available to apps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Internet: TCP and UDP</a:t>
            </a:r>
          </a:p>
        </p:txBody>
      </p:sp>
      <p:grpSp>
        <p:nvGrpSpPr>
          <p:cNvPr id="35485" name="Group 669"/>
          <p:cNvGrpSpPr>
            <a:grpSpLocks/>
          </p:cNvGrpSpPr>
          <p:nvPr/>
        </p:nvGrpSpPr>
        <p:grpSpPr bwMode="auto">
          <a:xfrm>
            <a:off x="7856538" y="4454525"/>
            <a:ext cx="1057275" cy="957263"/>
            <a:chOff x="-153" y="1680"/>
            <a:chExt cx="666" cy="603"/>
          </a:xfrm>
        </p:grpSpPr>
        <p:grpSp>
          <p:nvGrpSpPr>
            <p:cNvPr id="7192" name="Group 670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7194" name="Rectangle 671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195" name="Rectangle 672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196" name="Rectangle 673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197" name="Text Box 674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application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chemeClr val="bg1"/>
                    </a:solidFill>
                    <a:latin typeface="Tahoma" panose="020B0604030504040204" pitchFamily="34" charset="0"/>
                  </a:rPr>
                  <a:t>transport</a:t>
                </a:r>
                <a:endParaRPr lang="en-US" altLang="en-US" sz="1000">
                  <a:latin typeface="Tahoma" panose="020B0604030504040204" pitchFamily="34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network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data link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physical</a:t>
                </a: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7198" name="Line 675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9" name="Line 676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Line 677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3" name="Freeform 678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114" name="Group 298"/>
          <p:cNvGrpSpPr>
            <a:grpSpLocks/>
          </p:cNvGrpSpPr>
          <p:nvPr/>
        </p:nvGrpSpPr>
        <p:grpSpPr bwMode="auto">
          <a:xfrm rot="2937887">
            <a:off x="5389563" y="3022600"/>
            <a:ext cx="3781425" cy="434975"/>
            <a:chOff x="2937" y="3579"/>
            <a:chExt cx="2382" cy="274"/>
          </a:xfrm>
        </p:grpSpPr>
        <p:sp>
          <p:nvSpPr>
            <p:cNvPr id="7188" name="Rectangle 295"/>
            <p:cNvSpPr>
              <a:spLocks noChangeArrowheads="1"/>
            </p:cNvSpPr>
            <p:nvPr/>
          </p:nvSpPr>
          <p:spPr bwMode="auto">
            <a:xfrm>
              <a:off x="3165" y="3631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89" name="Text Box 293"/>
            <p:cNvSpPr txBox="1">
              <a:spLocks noChangeArrowheads="1"/>
            </p:cNvSpPr>
            <p:nvPr/>
          </p:nvSpPr>
          <p:spPr bwMode="auto">
            <a:xfrm>
              <a:off x="3384" y="3612"/>
              <a:ext cx="15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chemeClr val="bg1"/>
                  </a:solidFill>
                  <a:latin typeface="Tahoma" panose="020B0604030504040204" pitchFamily="34" charset="0"/>
                </a:rPr>
                <a:t>logical end-end transport</a:t>
              </a: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7190" name="Freeform 296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Freeform 297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681" name="Group 865"/>
          <p:cNvGrpSpPr>
            <a:grpSpLocks/>
          </p:cNvGrpSpPr>
          <p:nvPr/>
        </p:nvGrpSpPr>
        <p:grpSpPr bwMode="auto">
          <a:xfrm>
            <a:off x="5462588" y="1296988"/>
            <a:ext cx="1057275" cy="957262"/>
            <a:chOff x="-153" y="1680"/>
            <a:chExt cx="666" cy="603"/>
          </a:xfrm>
        </p:grpSpPr>
        <p:grpSp>
          <p:nvGrpSpPr>
            <p:cNvPr id="7179" name="Group 866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7181" name="Rectangle 867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182" name="Rectangle 868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183" name="Rectangle 869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184" name="Text Box 870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application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chemeClr val="bg1"/>
                    </a:solidFill>
                    <a:latin typeface="Tahoma" panose="020B0604030504040204" pitchFamily="34" charset="0"/>
                  </a:rPr>
                  <a:t>transport</a:t>
                </a:r>
                <a:endParaRPr lang="en-US" altLang="en-US" sz="1000">
                  <a:latin typeface="Tahoma" panose="020B0604030504040204" pitchFamily="34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network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data link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physical</a:t>
                </a: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7185" name="Line 871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6" name="Line 872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7" name="Line 873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80" name="Freeform 874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19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05B3F04-451E-4126-BA02-52B7F965E92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8196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039813"/>
            <a:ext cx="658177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Transport vs. network layer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89088"/>
            <a:ext cx="3810000" cy="4648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charset="2"/>
              <a:buChar char="§"/>
              <a:defRPr/>
            </a:pPr>
            <a:r>
              <a:rPr lang="en-US" sz="3200" i="1">
                <a:solidFill>
                  <a:srgbClr val="000099"/>
                </a:solidFill>
                <a:ea typeface="ＭＳ Ｐゴシック" charset="0"/>
                <a:cs typeface="+mn-cs"/>
              </a:rPr>
              <a:t>network layer:</a:t>
            </a:r>
            <a:r>
              <a:rPr lang="en-US" sz="3200">
                <a:ea typeface="ＭＳ Ｐゴシック" charset="0"/>
                <a:cs typeface="+mn-cs"/>
              </a:rPr>
              <a:t> logical communication between hosts</a:t>
            </a:r>
          </a:p>
          <a:p>
            <a:pPr>
              <a:lnSpc>
                <a:spcPct val="70000"/>
              </a:lnSpc>
              <a:buFont typeface="Wingdings" charset="2"/>
              <a:buChar char="§"/>
              <a:defRPr/>
            </a:pPr>
            <a:r>
              <a:rPr lang="en-US" sz="3200" i="1">
                <a:solidFill>
                  <a:srgbClr val="000099"/>
                </a:solidFill>
                <a:ea typeface="ＭＳ Ｐゴシック" charset="0"/>
                <a:cs typeface="+mn-cs"/>
              </a:rPr>
              <a:t>transport layer:</a:t>
            </a:r>
            <a:r>
              <a:rPr lang="en-US" sz="3200">
                <a:ea typeface="ＭＳ Ｐゴシック" charset="0"/>
                <a:cs typeface="+mn-cs"/>
              </a:rPr>
              <a:t> logical communication between processes</a:t>
            </a:r>
            <a:r>
              <a:rPr lang="en-US">
                <a:ea typeface="ＭＳ Ｐゴシック" charset="0"/>
                <a:cs typeface="+mn-cs"/>
              </a:rPr>
              <a:t> </a:t>
            </a:r>
          </a:p>
          <a:p>
            <a:pPr lvl="1">
              <a:lnSpc>
                <a:spcPct val="70000"/>
              </a:lnSpc>
              <a:buFont typeface="Arial"/>
              <a:buChar char="•"/>
              <a:defRPr/>
            </a:pPr>
            <a:r>
              <a:rPr lang="en-US" sz="2800">
                <a:ea typeface="ＭＳ Ｐゴシック" charset="0"/>
              </a:rPr>
              <a:t>relies on, enhances, network layer services</a:t>
            </a:r>
          </a:p>
        </p:txBody>
      </p:sp>
      <p:sp>
        <p:nvSpPr>
          <p:cNvPr id="81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60913" y="2230438"/>
            <a:ext cx="3967162" cy="4249737"/>
          </a:xfrm>
        </p:spPr>
        <p:txBody>
          <a:bodyPr/>
          <a:lstStyle/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2400" i="1" smtClean="0"/>
              <a:t>12 kids in Ann</a:t>
            </a:r>
            <a:r>
              <a:rPr lang="ja-JP" altLang="en-US" sz="2400" i="1" smtClean="0"/>
              <a:t>’</a:t>
            </a:r>
            <a:r>
              <a:rPr lang="en-US" altLang="ja-JP" sz="2400" i="1" smtClean="0"/>
              <a:t>s house sending letters to 12 kids in Bill</a:t>
            </a:r>
            <a:r>
              <a:rPr lang="ja-JP" altLang="en-US" sz="2400" i="1" smtClean="0"/>
              <a:t>’</a:t>
            </a:r>
            <a:r>
              <a:rPr lang="en-US" altLang="ja-JP" sz="2400" i="1" smtClean="0"/>
              <a:t>s house:</a:t>
            </a:r>
            <a:endParaRPr lang="en-US" altLang="ja-JP" sz="2400" smtClean="0"/>
          </a:p>
          <a:p>
            <a:pPr>
              <a:lnSpc>
                <a:spcPct val="70000"/>
              </a:lnSpc>
            </a:pPr>
            <a:r>
              <a:rPr lang="en-US" altLang="en-US" sz="2400" smtClean="0"/>
              <a:t>hosts = houses</a:t>
            </a:r>
          </a:p>
          <a:p>
            <a:pPr>
              <a:lnSpc>
                <a:spcPct val="70000"/>
              </a:lnSpc>
            </a:pPr>
            <a:r>
              <a:rPr lang="en-US" altLang="en-US" sz="2400" smtClean="0"/>
              <a:t>processes = kids</a:t>
            </a:r>
          </a:p>
          <a:p>
            <a:pPr>
              <a:lnSpc>
                <a:spcPct val="70000"/>
              </a:lnSpc>
            </a:pPr>
            <a:r>
              <a:rPr lang="en-US" altLang="en-US" sz="2400" smtClean="0"/>
              <a:t>app messages = letters in envelopes</a:t>
            </a:r>
          </a:p>
          <a:p>
            <a:pPr>
              <a:lnSpc>
                <a:spcPct val="70000"/>
              </a:lnSpc>
            </a:pPr>
            <a:r>
              <a:rPr lang="en-US" altLang="en-US" sz="2400" smtClean="0"/>
              <a:t>transport protocol = Ann and Bill who demux to in-house siblings</a:t>
            </a:r>
          </a:p>
          <a:p>
            <a:pPr>
              <a:lnSpc>
                <a:spcPct val="70000"/>
              </a:lnSpc>
            </a:pPr>
            <a:r>
              <a:rPr lang="en-US" altLang="en-US" sz="2400" smtClean="0"/>
              <a:t>network-layer protocol = postal service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2400" smtClean="0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4779963" y="1947863"/>
            <a:ext cx="4016375" cy="3836987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4900613" y="1724025"/>
            <a:ext cx="2695575" cy="4333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45000"/>
              </a:spcBef>
              <a:buSzPct val="65000"/>
              <a:buFont typeface="Wingdings" panose="05000000000000000000" pitchFamily="2" charset="2"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household analogy:</a:t>
            </a:r>
            <a:endParaRPr lang="en-US" alt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2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8DC4040C-1F37-4CF9-B67A-5F77801B6991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9220" name="Group 940"/>
          <p:cNvGrpSpPr>
            <a:grpSpLocks/>
          </p:cNvGrpSpPr>
          <p:nvPr/>
        </p:nvGrpSpPr>
        <p:grpSpPr bwMode="auto">
          <a:xfrm>
            <a:off x="5048250" y="1524000"/>
            <a:ext cx="3540125" cy="4545013"/>
            <a:chOff x="3277" y="974"/>
            <a:chExt cx="2230" cy="2863"/>
          </a:xfrm>
        </p:grpSpPr>
        <p:sp>
          <p:nvSpPr>
            <p:cNvPr id="9350" name="Freeform 941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178 w 1036"/>
                <a:gd name="T1" fmla="*/ 11 h 675"/>
                <a:gd name="T2" fmla="*/ 711 w 1036"/>
                <a:gd name="T3" fmla="*/ 53 h 675"/>
                <a:gd name="T4" fmla="*/ 376 w 1036"/>
                <a:gd name="T5" fmla="*/ 129 h 675"/>
                <a:gd name="T6" fmla="*/ 279 w 1036"/>
                <a:gd name="T7" fmla="*/ 229 h 675"/>
                <a:gd name="T8" fmla="*/ 39 w 1036"/>
                <a:gd name="T9" fmla="*/ 297 h 675"/>
                <a:gd name="T10" fmla="*/ 31 w 1036"/>
                <a:gd name="T11" fmla="*/ 459 h 675"/>
                <a:gd name="T12" fmla="*/ 240 w 1036"/>
                <a:gd name="T13" fmla="*/ 489 h 675"/>
                <a:gd name="T14" fmla="*/ 836 w 1036"/>
                <a:gd name="T15" fmla="*/ 489 h 675"/>
                <a:gd name="T16" fmla="*/ 1088 w 1036"/>
                <a:gd name="T17" fmla="*/ 555 h 675"/>
                <a:gd name="T18" fmla="*/ 1369 w 1036"/>
                <a:gd name="T19" fmla="*/ 657 h 675"/>
                <a:gd name="T20" fmla="*/ 1583 w 1036"/>
                <a:gd name="T21" fmla="*/ 661 h 675"/>
                <a:gd name="T22" fmla="*/ 1732 w 1036"/>
                <a:gd name="T23" fmla="*/ 603 h 675"/>
                <a:gd name="T24" fmla="*/ 1807 w 1036"/>
                <a:gd name="T25" fmla="*/ 445 h 675"/>
                <a:gd name="T26" fmla="*/ 1853 w 1036"/>
                <a:gd name="T27" fmla="*/ 291 h 675"/>
                <a:gd name="T28" fmla="*/ 1859 w 1036"/>
                <a:gd name="T29" fmla="*/ 107 h 675"/>
                <a:gd name="T30" fmla="*/ 1701 w 1036"/>
                <a:gd name="T31" fmla="*/ 17 h 675"/>
                <a:gd name="T32" fmla="*/ 1412 w 1036"/>
                <a:gd name="T33" fmla="*/ 3 h 675"/>
                <a:gd name="T34" fmla="*/ 1178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51" name="Group 942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9729" name="Rectangle 943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730" name="AutoShape 944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2400">
                  <a:solidFill>
                    <a:srgbClr val="00CCFF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352" name="Freeform 945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3" name="Line 946"/>
            <p:cNvSpPr>
              <a:spLocks noChangeShapeType="1"/>
            </p:cNvSpPr>
            <p:nvPr/>
          </p:nvSpPr>
          <p:spPr bwMode="auto">
            <a:xfrm rot="-5400000">
              <a:off x="4942" y="3252"/>
              <a:ext cx="330" cy="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4" name="Line 947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5" name="Line 948"/>
            <p:cNvSpPr>
              <a:spLocks noChangeShapeType="1"/>
            </p:cNvSpPr>
            <p:nvPr/>
          </p:nvSpPr>
          <p:spPr bwMode="auto">
            <a:xfrm rot="-5400000">
              <a:off x="5151" y="3225"/>
              <a:ext cx="0" cy="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6" name="Line 949"/>
            <p:cNvSpPr>
              <a:spLocks noChangeShapeType="1"/>
            </p:cNvSpPr>
            <p:nvPr/>
          </p:nvSpPr>
          <p:spPr bwMode="auto">
            <a:xfrm flipH="1">
              <a:off x="3827" y="2977"/>
              <a:ext cx="160" cy="2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7" name="Line 950"/>
            <p:cNvSpPr>
              <a:spLocks noChangeShapeType="1"/>
            </p:cNvSpPr>
            <p:nvPr/>
          </p:nvSpPr>
          <p:spPr bwMode="auto">
            <a:xfrm>
              <a:off x="3843" y="3009"/>
              <a:ext cx="1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8" name="Line 951"/>
            <p:cNvSpPr>
              <a:spLocks noChangeShapeType="1"/>
            </p:cNvSpPr>
            <p:nvPr/>
          </p:nvSpPr>
          <p:spPr bwMode="auto">
            <a:xfrm>
              <a:off x="3680" y="3221"/>
              <a:ext cx="17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9" name="Line 952"/>
            <p:cNvSpPr>
              <a:spLocks noChangeShapeType="1"/>
            </p:cNvSpPr>
            <p:nvPr/>
          </p:nvSpPr>
          <p:spPr bwMode="auto">
            <a:xfrm>
              <a:off x="3914" y="3271"/>
              <a:ext cx="30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0" name="Line 953"/>
            <p:cNvSpPr>
              <a:spLocks noChangeShapeType="1"/>
            </p:cNvSpPr>
            <p:nvPr/>
          </p:nvSpPr>
          <p:spPr bwMode="auto">
            <a:xfrm flipH="1">
              <a:off x="4065" y="3213"/>
              <a:ext cx="34" cy="5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1" name="Line 954"/>
            <p:cNvSpPr>
              <a:spLocks noChangeShapeType="1"/>
            </p:cNvSpPr>
            <p:nvPr/>
          </p:nvSpPr>
          <p:spPr bwMode="auto">
            <a:xfrm>
              <a:off x="3947" y="3269"/>
              <a:ext cx="1" cy="5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2" name="Line 955"/>
            <p:cNvSpPr>
              <a:spLocks noChangeShapeType="1"/>
            </p:cNvSpPr>
            <p:nvPr/>
          </p:nvSpPr>
          <p:spPr bwMode="auto">
            <a:xfrm flipH="1" flipV="1">
              <a:off x="4197" y="3274"/>
              <a:ext cx="0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3" name="Line 956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4" name="Line 957"/>
            <p:cNvSpPr>
              <a:spLocks noChangeShapeType="1"/>
            </p:cNvSpPr>
            <p:nvPr/>
          </p:nvSpPr>
          <p:spPr bwMode="auto">
            <a:xfrm>
              <a:off x="3901" y="3144"/>
              <a:ext cx="51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5" name="Line 958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6" name="Line 959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67" name="Group 960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9727" name="Picture 961" descr="access_point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728" name="Picture 962" descr="antenna_radiation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9368" name="Freeform 963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9" name="Freeform 964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20841 w 765"/>
                <a:gd name="T1" fmla="*/ 1179 h 459"/>
                <a:gd name="T2" fmla="*/ 14124 w 765"/>
                <a:gd name="T3" fmla="*/ 8372 h 459"/>
                <a:gd name="T4" fmla="*/ 4725 w 765"/>
                <a:gd name="T5" fmla="*/ 11916 h 459"/>
                <a:gd name="T6" fmla="*/ 675 w 765"/>
                <a:gd name="T7" fmla="*/ 40153 h 459"/>
                <a:gd name="T8" fmla="*/ 8837 w 765"/>
                <a:gd name="T9" fmla="*/ 53053 h 459"/>
                <a:gd name="T10" fmla="*/ 16987 w 765"/>
                <a:gd name="T11" fmla="*/ 50852 h 459"/>
                <a:gd name="T12" fmla="*/ 28673 w 765"/>
                <a:gd name="T13" fmla="*/ 53053 h 459"/>
                <a:gd name="T14" fmla="*/ 34311 w 765"/>
                <a:gd name="T15" fmla="*/ 51822 h 459"/>
                <a:gd name="T16" fmla="*/ 36933 w 765"/>
                <a:gd name="T17" fmla="*/ 44463 h 459"/>
                <a:gd name="T18" fmla="*/ 36868 w 765"/>
                <a:gd name="T19" fmla="*/ 18873 h 459"/>
                <a:gd name="T20" fmla="*/ 32538 w 765"/>
                <a:gd name="T21" fmla="*/ 4117 h 459"/>
                <a:gd name="T22" fmla="*/ 20841 w 765"/>
                <a:gd name="T23" fmla="*/ 1179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0" name="Line 965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1" name="Line 966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2" name="Line 967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3" name="Line 968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4" name="Line 969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5" name="Line 970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6" name="Line 971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7" name="Line 972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8" name="Line 973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79" name="Line 974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0" name="Line 975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1" name="Line 976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2" name="Line 977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3" name="Line 978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4" name="Line 979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5" name="Line 980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86" name="Line 981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87" name="Group 982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9710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1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2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3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4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5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6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7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8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19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20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21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22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23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24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725" name="Oval 998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pic>
            <p:nvPicPr>
              <p:cNvPr id="9726" name="Picture 999" descr="cell_tower_radiation_gray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9388" name="Group 1000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9701" name="Line 1001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02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03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04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705" name="Group 1005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9708" name="Freeform 100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09" name="Freeform 100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06" name="Line 1008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07" name="Line 1009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89" name="Group 1010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969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9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9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96" name="Group 101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99" name="Freeform 101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00" name="Freeform 101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97" name="Line 101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98" name="Line 101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0" name="Group 1019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968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8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8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88" name="Group 102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91" name="Freeform 102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92" name="Freeform 102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89" name="Line 102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90" name="Line 102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1" name="Group 1028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967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7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7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80" name="Group 103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83" name="Freeform 103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84" name="Freeform 103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81" name="Line 103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82" name="Line 103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2" name="Group 1037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966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7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7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72" name="Group 104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75" name="Freeform 104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76" name="Freeform 104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73" name="Line 104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74" name="Line 104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3" name="Group 1046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966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6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6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64" name="Group 105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67" name="Freeform 105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68" name="Freeform 105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65" name="Line 105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66" name="Line 105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94" name="Line 1055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95" name="Group 1056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965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5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5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56" name="Group 106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59" name="Freeform 106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60" name="Freeform 106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57" name="Line 106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58" name="Line 106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6" name="Group 1065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964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4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4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48" name="Group 106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51" name="Freeform 107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52" name="Freeform 107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49" name="Line 107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50" name="Line 107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7" name="Group 1074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963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3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3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40" name="Group 107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43" name="Freeform 107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44" name="Freeform 108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41" name="Line 108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42" name="Line 108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8" name="Group 1083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962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3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3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32" name="Group 108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35" name="Freeform 108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36" name="Freeform 108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33" name="Line 109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34" name="Line 109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399" name="Group 1092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962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2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2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24" name="Group 109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27" name="Freeform 109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28" name="Freeform 109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25" name="Line 109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26" name="Line 110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400" name="Group 1101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961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1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1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616" name="Group 110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9619" name="Freeform 110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20" name="Freeform 110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17" name="Line 110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18" name="Line 110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5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401" name="Group 1110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9599" name="Group 1111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9601" name="Freeform 1112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2" name="Freeform 1113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3" name="Freeform 1114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4" name="Freeform 1115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5" name="Freeform 1116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6" name="Freeform 1117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7" name="Freeform 1118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8" name="Freeform 1119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09" name="Freeform 1120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10" name="Freeform 1121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11" name="Freeform 1122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12" name="Freeform 1123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9600" name="Picture 1124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9402" name="Group 1125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9585" name="Group 1126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9587" name="Freeform 1127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88" name="Freeform 1128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89" name="Freeform 1129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0" name="Freeform 1130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1" name="Freeform 1131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2" name="Freeform 1132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3" name="Freeform 1133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4" name="Freeform 1134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5" name="Freeform 1135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6" name="Freeform 1136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7" name="Freeform 1137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98" name="Freeform 1138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9586" name="Picture 1139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9403" name="Line 1140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404" name="Group 1141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9583" name="Picture 114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584" name="Freeform 114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405" name="Group 1144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9581" name="Picture 11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582" name="Freeform 114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406" name="Group 1147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9579" name="Picture 114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580" name="Freeform 114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407" name="Group 1150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9577" name="Picture 115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578" name="Freeform 1152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9408" name="Picture 1153" descr="car_icon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409" name="Group 1154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9575" name="Picture 1155" descr="iphone_stylized_small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576" name="Picture 1156" descr="antenna_radiation_stylized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9410" name="Group 1157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9543" name="Freeform 115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44" name="Rectangle 1159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45" name="Freeform 116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46" name="Freeform 116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47" name="Rectangle 1162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548" name="Group 116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573" name="AutoShape 1164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74" name="AutoShape 1165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49" name="Rectangle 1166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550" name="Group 116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571" name="AutoShape 1168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72" name="AutoShape 1169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51" name="Rectangle 1170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52" name="Rectangle 1171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553" name="Group 117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569" name="AutoShape 1173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70" name="AutoShape 1174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54" name="Freeform 117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555" name="Group 117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567" name="AutoShape 117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68" name="AutoShape 1178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56" name="Rectangle 1179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57" name="Freeform 118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8" name="Freeform 118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59" name="Oval 1182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60" name="Freeform 118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61" name="AutoShape 1184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62" name="AutoShape 1185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63" name="Oval 1186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64" name="Oval 1187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65" name="Oval 1188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66" name="Rectangle 1189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9411" name="Group 1190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9511" name="Freeform 119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12" name="Rectangle 119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13" name="Freeform 119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14" name="Freeform 119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15" name="Rectangle 119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516" name="Group 119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541" name="AutoShape 119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42" name="AutoShape 119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17" name="Rectangle 119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518" name="Group 120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539" name="AutoShape 120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40" name="AutoShape 120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19" name="Rectangle 120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20" name="Rectangle 120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9521" name="Group 120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537" name="AutoShape 120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38" name="AutoShape 120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22" name="Freeform 120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523" name="Group 120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535" name="AutoShape 121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9536" name="AutoShape 121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9524" name="Rectangle 121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25" name="Freeform 121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6" name="Freeform 121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7" name="Oval 121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28" name="Freeform 121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9" name="AutoShape 121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0" name="AutoShape 121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1" name="Oval 121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2" name="Oval 122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33" name="Oval 122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534" name="Rectangle 122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9412" name="Group 1223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9488" name="Picture 1224" descr="antenna_stylized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489" name="Picture 1225" descr="laptop_keyboar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90" name="Freeform 1226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491" name="Picture 1227" descr="screen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92" name="Freeform 1228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93" name="Freeform 1229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94" name="Freeform 1230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95" name="Freeform 1231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96" name="Freeform 1232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97" name="Freeform 1233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498" name="Group 1234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9505" name="Freeform 1235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06" name="Freeform 1236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07" name="Freeform 1237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08" name="Freeform 1238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09" name="Freeform 1239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10" name="Freeform 1240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499" name="Freeform 1241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00" name="Freeform 1242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01" name="Freeform 1243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02" name="Freeform 1244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03" name="Freeform 1245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04" name="Freeform 1246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413" name="Group 1247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9465" name="Picture 1248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466" name="Picture 1249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67" name="Freeform 125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468" name="Picture 1251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69" name="Freeform 125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0" name="Freeform 125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1" name="Freeform 125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2" name="Freeform 125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3" name="Freeform 125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4" name="Freeform 125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475" name="Group 125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9482" name="Freeform 125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83" name="Freeform 126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84" name="Freeform 126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85" name="Freeform 126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86" name="Freeform 126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87" name="Freeform 126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476" name="Freeform 126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7" name="Freeform 126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8" name="Freeform 126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79" name="Freeform 126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80" name="Freeform 126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81" name="Freeform 127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414" name="Group 1271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9442" name="Picture 1272" descr="antenna_stylized"/>
              <p:cNvPicPr>
                <a:picLocks noChangeAspect="1" noChangeArrowheads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443" name="Picture 1273" descr="laptop_keyboar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44" name="Freeform 127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445" name="Picture 1275" descr="screen"/>
              <p:cNvPicPr>
                <a:picLocks noChangeAspect="1" noChangeArrowheads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46" name="Freeform 127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47" name="Freeform 127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48" name="Freeform 127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49" name="Freeform 127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0" name="Freeform 128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1" name="Freeform 128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452" name="Group 128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9459" name="Freeform 12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60" name="Freeform 12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61" name="Freeform 12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62" name="Freeform 12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63" name="Freeform 12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64" name="Freeform 12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453" name="Freeform 128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4" name="Freeform 129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5" name="Freeform 129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6" name="Freeform 129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7" name="Freeform 129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58" name="Freeform 129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415" name="Group 1295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9440" name="Picture 129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41" name="Freeform 129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416" name="Group 1298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9417" name="Picture 1299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418" name="Picture 1300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19" name="Freeform 1301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2 w 2982"/>
                  <a:gd name="T1" fmla="*/ 0 h 2442"/>
                  <a:gd name="T2" fmla="*/ 0 w 2982"/>
                  <a:gd name="T3" fmla="*/ 2 h 2442"/>
                  <a:gd name="T4" fmla="*/ 10 w 2982"/>
                  <a:gd name="T5" fmla="*/ 3 h 2442"/>
                  <a:gd name="T6" fmla="*/ 12 w 2982"/>
                  <a:gd name="T7" fmla="*/ 1 h 2442"/>
                  <a:gd name="T8" fmla="*/ 2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420" name="Picture 1302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421" name="Freeform 1303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0 w 2528"/>
                  <a:gd name="T3" fmla="*/ 1 h 455"/>
                  <a:gd name="T4" fmla="*/ 10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2" name="Freeform 1304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2 w 702"/>
                  <a:gd name="T1" fmla="*/ 0 h 1893"/>
                  <a:gd name="T2" fmla="*/ 0 w 702"/>
                  <a:gd name="T3" fmla="*/ 2 h 1893"/>
                  <a:gd name="T4" fmla="*/ 1 w 702"/>
                  <a:gd name="T5" fmla="*/ 2 h 1893"/>
                  <a:gd name="T6" fmla="*/ 3 w 702"/>
                  <a:gd name="T7" fmla="*/ 1 h 1893"/>
                  <a:gd name="T8" fmla="*/ 2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3" name="Freeform 1305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3 w 756"/>
                  <a:gd name="T1" fmla="*/ 0 h 2184"/>
                  <a:gd name="T2" fmla="*/ 1 w 756"/>
                  <a:gd name="T3" fmla="*/ 3 h 2184"/>
                  <a:gd name="T4" fmla="*/ 0 w 756"/>
                  <a:gd name="T5" fmla="*/ 3 h 2184"/>
                  <a:gd name="T6" fmla="*/ 2 w 756"/>
                  <a:gd name="T7" fmla="*/ 1 h 2184"/>
                  <a:gd name="T8" fmla="*/ 3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4" name="Freeform 1306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0 w 2773"/>
                  <a:gd name="T5" fmla="*/ 1 h 738"/>
                  <a:gd name="T6" fmla="*/ 10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5" name="Freeform 1307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8 w 637"/>
                  <a:gd name="T1" fmla="*/ 0 h 1659"/>
                  <a:gd name="T2" fmla="*/ 8 w 637"/>
                  <a:gd name="T3" fmla="*/ 0 h 1659"/>
                  <a:gd name="T4" fmla="*/ 1 w 637"/>
                  <a:gd name="T5" fmla="*/ 42 h 1659"/>
                  <a:gd name="T6" fmla="*/ 0 w 637"/>
                  <a:gd name="T7" fmla="*/ 41 h 1659"/>
                  <a:gd name="T8" fmla="*/ 8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6" name="Freeform 1308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28 w 2216"/>
                  <a:gd name="T5" fmla="*/ 14 h 550"/>
                  <a:gd name="T6" fmla="*/ 28 w 2216"/>
                  <a:gd name="T7" fmla="*/ 12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427" name="Group 1309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9434" name="Freeform 1310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35" name="Freeform 1311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36" name="Freeform 1312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37" name="Freeform 1313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38" name="Freeform 1314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39" name="Freeform 1315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428" name="Freeform 1316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6 h 792"/>
                  <a:gd name="T2" fmla="*/ 6 w 990"/>
                  <a:gd name="T3" fmla="*/ 0 h 792"/>
                  <a:gd name="T4" fmla="*/ 6 w 990"/>
                  <a:gd name="T5" fmla="*/ 1 h 792"/>
                  <a:gd name="T6" fmla="*/ 0 w 990"/>
                  <a:gd name="T7" fmla="*/ 6 h 792"/>
                  <a:gd name="T8" fmla="*/ 1 w 990"/>
                  <a:gd name="T9" fmla="*/ 6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9" name="Freeform 1317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4 w 2532"/>
                  <a:gd name="T5" fmla="*/ 6 h 723"/>
                  <a:gd name="T6" fmla="*/ 14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0" name="Freeform 1318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1" name="Freeform 1319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6 w 1176"/>
                  <a:gd name="T1" fmla="*/ 0 h 606"/>
                  <a:gd name="T2" fmla="*/ 0 w 1176"/>
                  <a:gd name="T3" fmla="*/ 5 h 606"/>
                  <a:gd name="T4" fmla="*/ 1 w 1176"/>
                  <a:gd name="T5" fmla="*/ 5 h 606"/>
                  <a:gd name="T6" fmla="*/ 6 w 1176"/>
                  <a:gd name="T7" fmla="*/ 1 h 606"/>
                  <a:gd name="T8" fmla="*/ 6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2" name="Freeform 1320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7 w 2532"/>
                  <a:gd name="T5" fmla="*/ 4 h 723"/>
                  <a:gd name="T6" fmla="*/ 7 w 2532"/>
                  <a:gd name="T7" fmla="*/ 4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3" name="Freeform 1321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6 h 723"/>
                  <a:gd name="T6" fmla="*/ 0 w 2532"/>
                  <a:gd name="T7" fmla="*/ 6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9221" name="Picture 939" descr="underline_base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936625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122238"/>
            <a:ext cx="856615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Internet transport-layer protocols</a:t>
            </a:r>
          </a:p>
        </p:txBody>
      </p:sp>
      <p:sp>
        <p:nvSpPr>
          <p:cNvPr id="92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1400175"/>
            <a:ext cx="3971925" cy="5114925"/>
          </a:xfrm>
        </p:spPr>
        <p:txBody>
          <a:bodyPr/>
          <a:lstStyle/>
          <a:p>
            <a:r>
              <a:rPr lang="en-US" altLang="en-US" smtClean="0"/>
              <a:t>reliable, in-order delivery (TCP)</a:t>
            </a:r>
          </a:p>
          <a:p>
            <a:pPr lvl="1"/>
            <a:r>
              <a:rPr lang="en-US" altLang="en-US" smtClean="0"/>
              <a:t>congestion control </a:t>
            </a:r>
          </a:p>
          <a:p>
            <a:pPr lvl="1"/>
            <a:r>
              <a:rPr lang="en-US" altLang="en-US" smtClean="0"/>
              <a:t>flow control</a:t>
            </a:r>
          </a:p>
          <a:p>
            <a:pPr lvl="1"/>
            <a:r>
              <a:rPr lang="en-US" altLang="en-US" smtClean="0"/>
              <a:t>connection setup</a:t>
            </a:r>
            <a:endParaRPr lang="en-US" altLang="en-US" sz="2800" smtClean="0"/>
          </a:p>
          <a:p>
            <a:r>
              <a:rPr lang="en-US" altLang="en-US" smtClean="0"/>
              <a:t>unreliable, unordered delivery: UDP</a:t>
            </a:r>
          </a:p>
          <a:p>
            <a:pPr lvl="1"/>
            <a:r>
              <a:rPr lang="en-US" altLang="en-US" smtClean="0"/>
              <a:t>no-frills extension of </a:t>
            </a:r>
            <a:r>
              <a:rPr lang="ja-JP" altLang="en-US" smtClean="0"/>
              <a:t>“</a:t>
            </a:r>
            <a:r>
              <a:rPr lang="en-US" altLang="ja-JP" smtClean="0"/>
              <a:t>best-effort</a:t>
            </a:r>
            <a:r>
              <a:rPr lang="ja-JP" altLang="en-US" smtClean="0"/>
              <a:t>”</a:t>
            </a:r>
            <a:r>
              <a:rPr lang="en-US" altLang="ja-JP" smtClean="0"/>
              <a:t> IP</a:t>
            </a:r>
          </a:p>
          <a:p>
            <a:r>
              <a:rPr lang="en-US" altLang="en-US" smtClean="0"/>
              <a:t>services not available: </a:t>
            </a:r>
          </a:p>
          <a:p>
            <a:pPr lvl="1"/>
            <a:r>
              <a:rPr lang="en-US" altLang="en-US" smtClean="0"/>
              <a:t>delay guarantees</a:t>
            </a:r>
          </a:p>
          <a:p>
            <a:pPr lvl="1"/>
            <a:r>
              <a:rPr lang="en-US" altLang="en-US" smtClean="0"/>
              <a:t>bandwidth guarantees</a:t>
            </a:r>
          </a:p>
        </p:txBody>
      </p:sp>
      <p:sp>
        <p:nvSpPr>
          <p:cNvPr id="9224" name="Line 677"/>
          <p:cNvSpPr>
            <a:spLocks noChangeShapeType="1"/>
          </p:cNvSpPr>
          <p:nvPr/>
        </p:nvSpPr>
        <p:spPr bwMode="auto">
          <a:xfrm>
            <a:off x="6456363" y="2490788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683"/>
          <p:cNvSpPr>
            <a:spLocks noChangeShapeType="1"/>
          </p:cNvSpPr>
          <p:nvPr/>
        </p:nvSpPr>
        <p:spPr bwMode="auto">
          <a:xfrm>
            <a:off x="7091363" y="4600575"/>
            <a:ext cx="390525" cy="1841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684"/>
          <p:cNvSpPr>
            <a:spLocks noChangeShapeType="1"/>
          </p:cNvSpPr>
          <p:nvPr/>
        </p:nvSpPr>
        <p:spPr bwMode="auto">
          <a:xfrm flipV="1">
            <a:off x="6470650" y="4587875"/>
            <a:ext cx="322263" cy="1984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704"/>
          <p:cNvSpPr>
            <a:spLocks noChangeShapeType="1"/>
          </p:cNvSpPr>
          <p:nvPr/>
        </p:nvSpPr>
        <p:spPr bwMode="auto">
          <a:xfrm flipH="1">
            <a:off x="7029450" y="2836863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28" name="Group 737"/>
          <p:cNvGrpSpPr>
            <a:grpSpLocks/>
          </p:cNvGrpSpPr>
          <p:nvPr/>
        </p:nvGrpSpPr>
        <p:grpSpPr bwMode="auto">
          <a:xfrm>
            <a:off x="6943725" y="2416175"/>
            <a:ext cx="382588" cy="171450"/>
            <a:chOff x="3855" y="1486"/>
            <a:chExt cx="241" cy="108"/>
          </a:xfrm>
        </p:grpSpPr>
        <p:sp>
          <p:nvSpPr>
            <p:cNvPr id="9342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43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44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45" name="Group 741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9348" name="Freeform 74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49" name="Freeform 74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46" name="Line 744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7" name="Line 745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9" name="Group 746"/>
          <p:cNvGrpSpPr>
            <a:grpSpLocks/>
          </p:cNvGrpSpPr>
          <p:nvPr/>
        </p:nvGrpSpPr>
        <p:grpSpPr bwMode="auto">
          <a:xfrm>
            <a:off x="6969125" y="2660650"/>
            <a:ext cx="382588" cy="171450"/>
            <a:chOff x="3855" y="1486"/>
            <a:chExt cx="241" cy="108"/>
          </a:xfrm>
        </p:grpSpPr>
        <p:sp>
          <p:nvSpPr>
            <p:cNvPr id="9334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35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36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37" name="Group 750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9340" name="Freeform 75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41" name="Freeform 75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38" name="Line 753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9" name="Line 754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0" name="Group 782"/>
          <p:cNvGrpSpPr>
            <a:grpSpLocks/>
          </p:cNvGrpSpPr>
          <p:nvPr/>
        </p:nvGrpSpPr>
        <p:grpSpPr bwMode="auto">
          <a:xfrm>
            <a:off x="6824663" y="3557588"/>
            <a:ext cx="427037" cy="177800"/>
            <a:chOff x="3855" y="1486"/>
            <a:chExt cx="241" cy="108"/>
          </a:xfrm>
        </p:grpSpPr>
        <p:sp>
          <p:nvSpPr>
            <p:cNvPr id="9326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27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28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29" name="Group 786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9332" name="Freeform 78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3" name="Freeform 78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30" name="Line 789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1" name="Line 790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1" name="Group 791"/>
          <p:cNvGrpSpPr>
            <a:grpSpLocks/>
          </p:cNvGrpSpPr>
          <p:nvPr/>
        </p:nvGrpSpPr>
        <p:grpSpPr bwMode="auto">
          <a:xfrm>
            <a:off x="7148513" y="3805238"/>
            <a:ext cx="484187" cy="196850"/>
            <a:chOff x="3855" y="1486"/>
            <a:chExt cx="241" cy="108"/>
          </a:xfrm>
        </p:grpSpPr>
        <p:sp>
          <p:nvSpPr>
            <p:cNvPr id="9318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19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20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21" name="Group 795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9324" name="Freeform 79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5" name="Freeform 79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22" name="Line 798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3" name="Line 799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2" name="Line 813"/>
          <p:cNvSpPr>
            <a:spLocks noChangeShapeType="1"/>
          </p:cNvSpPr>
          <p:nvPr/>
        </p:nvSpPr>
        <p:spPr bwMode="auto">
          <a:xfrm flipV="1">
            <a:off x="7005638" y="3978275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33" name="Group 814"/>
          <p:cNvGrpSpPr>
            <a:grpSpLocks/>
          </p:cNvGrpSpPr>
          <p:nvPr/>
        </p:nvGrpSpPr>
        <p:grpSpPr bwMode="auto">
          <a:xfrm>
            <a:off x="6653213" y="4414838"/>
            <a:ext cx="617537" cy="241300"/>
            <a:chOff x="3855" y="1486"/>
            <a:chExt cx="241" cy="108"/>
          </a:xfrm>
        </p:grpSpPr>
        <p:sp>
          <p:nvSpPr>
            <p:cNvPr id="9310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11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12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13" name="Group 818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9316" name="Freeform 81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7" name="Freeform 82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14" name="Line 821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15" name="Line 822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4" name="Group 823"/>
          <p:cNvGrpSpPr>
            <a:grpSpLocks/>
          </p:cNvGrpSpPr>
          <p:nvPr/>
        </p:nvGrpSpPr>
        <p:grpSpPr bwMode="auto">
          <a:xfrm>
            <a:off x="7307263" y="4751388"/>
            <a:ext cx="617537" cy="241300"/>
            <a:chOff x="3855" y="1486"/>
            <a:chExt cx="241" cy="108"/>
          </a:xfrm>
        </p:grpSpPr>
        <p:sp>
          <p:nvSpPr>
            <p:cNvPr id="9302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03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04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05" name="Group 827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9308" name="Freeform 82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09" name="Freeform 82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06" name="Line 830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07" name="Line 831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5" name="Group 876"/>
          <p:cNvGrpSpPr>
            <a:grpSpLocks/>
          </p:cNvGrpSpPr>
          <p:nvPr/>
        </p:nvGrpSpPr>
        <p:grpSpPr bwMode="auto">
          <a:xfrm>
            <a:off x="5359400" y="1330325"/>
            <a:ext cx="1057275" cy="957263"/>
            <a:chOff x="-153" y="1680"/>
            <a:chExt cx="666" cy="603"/>
          </a:xfrm>
        </p:grpSpPr>
        <p:grpSp>
          <p:nvGrpSpPr>
            <p:cNvPr id="9293" name="Group 877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9295" name="Rectangle 878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296" name="Rectangle 879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297" name="Rectangle 880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298" name="Text Box 881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application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chemeClr val="bg1"/>
                    </a:solidFill>
                    <a:latin typeface="Tahoma" panose="020B0604030504040204" pitchFamily="34" charset="0"/>
                  </a:rPr>
                  <a:t>transport</a:t>
                </a:r>
                <a:endParaRPr lang="en-US" altLang="en-US" sz="1000">
                  <a:latin typeface="Tahoma" panose="020B0604030504040204" pitchFamily="34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network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data link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physical</a:t>
                </a: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9299" name="Line 882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00" name="Line 883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01" name="Line 884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94" name="Freeform 885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6" name="Group 886"/>
          <p:cNvGrpSpPr>
            <a:grpSpLocks/>
          </p:cNvGrpSpPr>
          <p:nvPr/>
        </p:nvGrpSpPr>
        <p:grpSpPr bwMode="auto">
          <a:xfrm>
            <a:off x="7869238" y="4343400"/>
            <a:ext cx="1057275" cy="957263"/>
            <a:chOff x="-153" y="1680"/>
            <a:chExt cx="666" cy="603"/>
          </a:xfrm>
        </p:grpSpPr>
        <p:grpSp>
          <p:nvGrpSpPr>
            <p:cNvPr id="9284" name="Group 887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9286" name="Rectangle 888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287" name="Rectangle 889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288" name="Rectangle 890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289" name="Text Box 891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application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chemeClr val="bg1"/>
                    </a:solidFill>
                    <a:latin typeface="Tahoma" panose="020B0604030504040204" pitchFamily="34" charset="0"/>
                  </a:rPr>
                  <a:t>transport</a:t>
                </a:r>
                <a:endParaRPr lang="en-US" altLang="en-US" sz="1000">
                  <a:latin typeface="Tahoma" panose="020B0604030504040204" pitchFamily="34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network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data link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Tahoma" panose="020B0604030504040204" pitchFamily="34" charset="0"/>
                  </a:rPr>
                  <a:t>physical</a:t>
                </a: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9290" name="Line 892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1" name="Line 893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2" name="Line 894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85" name="Freeform 895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7" name="Group 661"/>
          <p:cNvGrpSpPr>
            <a:grpSpLocks/>
          </p:cNvGrpSpPr>
          <p:nvPr/>
        </p:nvGrpSpPr>
        <p:grpSpPr bwMode="auto">
          <a:xfrm>
            <a:off x="5913438" y="2057400"/>
            <a:ext cx="814387" cy="701675"/>
            <a:chOff x="2923" y="3345"/>
            <a:chExt cx="513" cy="442"/>
          </a:xfrm>
        </p:grpSpPr>
        <p:sp>
          <p:nvSpPr>
            <p:cNvPr id="9279" name="Rectangle 66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80" name="Rectangle 66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81" name="Text Box 66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82" name="Line 66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3" name="Line 66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38" name="Group 901"/>
          <p:cNvGrpSpPr>
            <a:grpSpLocks/>
          </p:cNvGrpSpPr>
          <p:nvPr/>
        </p:nvGrpSpPr>
        <p:grpSpPr bwMode="auto">
          <a:xfrm>
            <a:off x="6729413" y="2479675"/>
            <a:ext cx="814387" cy="701675"/>
            <a:chOff x="2923" y="3345"/>
            <a:chExt cx="513" cy="442"/>
          </a:xfrm>
        </p:grpSpPr>
        <p:sp>
          <p:nvSpPr>
            <p:cNvPr id="9274" name="Rectangle 90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5" name="Rectangle 90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6" name="Text Box 90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77" name="Line 90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8" name="Line 90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39" name="Group 907"/>
          <p:cNvGrpSpPr>
            <a:grpSpLocks/>
          </p:cNvGrpSpPr>
          <p:nvPr/>
        </p:nvGrpSpPr>
        <p:grpSpPr bwMode="auto">
          <a:xfrm>
            <a:off x="6738938" y="1901825"/>
            <a:ext cx="814387" cy="701675"/>
            <a:chOff x="2923" y="3345"/>
            <a:chExt cx="513" cy="442"/>
          </a:xfrm>
        </p:grpSpPr>
        <p:sp>
          <p:nvSpPr>
            <p:cNvPr id="9269" name="Rectangle 908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0" name="Rectangle 909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71" name="Text Box 910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72" name="Line 911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Line 912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40" name="Group 913"/>
          <p:cNvGrpSpPr>
            <a:grpSpLocks/>
          </p:cNvGrpSpPr>
          <p:nvPr/>
        </p:nvGrpSpPr>
        <p:grpSpPr bwMode="auto">
          <a:xfrm>
            <a:off x="6513513" y="3089275"/>
            <a:ext cx="814387" cy="701675"/>
            <a:chOff x="2923" y="3345"/>
            <a:chExt cx="513" cy="442"/>
          </a:xfrm>
        </p:grpSpPr>
        <p:sp>
          <p:nvSpPr>
            <p:cNvPr id="9264" name="Rectangle 914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5" name="Rectangle 915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6" name="Text Box 916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67" name="Line 917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8" name="Line 918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41" name="Group 919"/>
          <p:cNvGrpSpPr>
            <a:grpSpLocks/>
          </p:cNvGrpSpPr>
          <p:nvPr/>
        </p:nvGrpSpPr>
        <p:grpSpPr bwMode="auto">
          <a:xfrm>
            <a:off x="7100888" y="3594100"/>
            <a:ext cx="814387" cy="701675"/>
            <a:chOff x="2923" y="3345"/>
            <a:chExt cx="513" cy="442"/>
          </a:xfrm>
        </p:grpSpPr>
        <p:sp>
          <p:nvSpPr>
            <p:cNvPr id="9259" name="Rectangle 920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0" name="Rectangle 921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61" name="Text Box 922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62" name="Line 923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Line 924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42" name="Group 925"/>
          <p:cNvGrpSpPr>
            <a:grpSpLocks/>
          </p:cNvGrpSpPr>
          <p:nvPr/>
        </p:nvGrpSpPr>
        <p:grpSpPr bwMode="auto">
          <a:xfrm>
            <a:off x="6589713" y="4003675"/>
            <a:ext cx="814387" cy="701675"/>
            <a:chOff x="2923" y="3345"/>
            <a:chExt cx="513" cy="442"/>
          </a:xfrm>
        </p:grpSpPr>
        <p:sp>
          <p:nvSpPr>
            <p:cNvPr id="9254" name="Rectangle 926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5" name="Rectangle 927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6" name="Text Box 928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57" name="Line 929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8" name="Line 930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43" name="Group 931"/>
          <p:cNvGrpSpPr>
            <a:grpSpLocks/>
          </p:cNvGrpSpPr>
          <p:nvPr/>
        </p:nvGrpSpPr>
        <p:grpSpPr bwMode="auto">
          <a:xfrm>
            <a:off x="7237413" y="4400550"/>
            <a:ext cx="814387" cy="701675"/>
            <a:chOff x="2923" y="3345"/>
            <a:chExt cx="513" cy="442"/>
          </a:xfrm>
        </p:grpSpPr>
        <p:sp>
          <p:nvSpPr>
            <p:cNvPr id="9249" name="Rectangle 93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0" name="Rectangle 93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51" name="Text Box 93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Comic Sans MS" panose="030F0702030302020204" pitchFamily="66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network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data link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physical</a:t>
              </a: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252" name="Line 93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Line 93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44" name="Group 896"/>
          <p:cNvGrpSpPr>
            <a:grpSpLocks/>
          </p:cNvGrpSpPr>
          <p:nvPr/>
        </p:nvGrpSpPr>
        <p:grpSpPr bwMode="auto">
          <a:xfrm rot="2937887">
            <a:off x="5389563" y="2911475"/>
            <a:ext cx="3781425" cy="434975"/>
            <a:chOff x="2937" y="3579"/>
            <a:chExt cx="2382" cy="274"/>
          </a:xfrm>
        </p:grpSpPr>
        <p:sp>
          <p:nvSpPr>
            <p:cNvPr id="9245" name="Rectangle 897"/>
            <p:cNvSpPr>
              <a:spLocks noChangeArrowheads="1"/>
            </p:cNvSpPr>
            <p:nvPr/>
          </p:nvSpPr>
          <p:spPr bwMode="auto">
            <a:xfrm>
              <a:off x="3165" y="3631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6" name="Text Box 898"/>
            <p:cNvSpPr txBox="1">
              <a:spLocks noChangeArrowheads="1"/>
            </p:cNvSpPr>
            <p:nvPr/>
          </p:nvSpPr>
          <p:spPr bwMode="auto">
            <a:xfrm>
              <a:off x="3384" y="3612"/>
              <a:ext cx="15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chemeClr val="bg1"/>
                  </a:solidFill>
                  <a:latin typeface="Tahoma" panose="020B0604030504040204" pitchFamily="34" charset="0"/>
                </a:rPr>
                <a:t>logical end-end transport</a:t>
              </a: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9247" name="Freeform 899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Freeform 900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9DBC3AF-9724-4E59-8C4B-D33DCA8596A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10247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12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571CC8F-F7E1-466D-BB88-E2CECF6187D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268" name="Picture 17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93662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Freeform 157"/>
          <p:cNvSpPr>
            <a:spLocks/>
          </p:cNvSpPr>
          <p:nvPr/>
        </p:nvSpPr>
        <p:spPr bwMode="auto">
          <a:xfrm>
            <a:off x="2767013" y="3143250"/>
            <a:ext cx="552450" cy="2082800"/>
          </a:xfrm>
          <a:custGeom>
            <a:avLst/>
            <a:gdLst>
              <a:gd name="T0" fmla="*/ 0 w 348"/>
              <a:gd name="T1" fmla="*/ 2147483646 h 1312"/>
              <a:gd name="T2" fmla="*/ 2147483646 w 348"/>
              <a:gd name="T3" fmla="*/ 0 h 1312"/>
              <a:gd name="T4" fmla="*/ 2147483646 w 348"/>
              <a:gd name="T5" fmla="*/ 2147483646 h 1312"/>
              <a:gd name="T6" fmla="*/ 2147483646 w 348"/>
              <a:gd name="T7" fmla="*/ 2147483646 h 1312"/>
              <a:gd name="T8" fmla="*/ 0 w 348"/>
              <a:gd name="T9" fmla="*/ 2147483646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1428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Multiplexing/demultiplexing</a:t>
            </a:r>
          </a:p>
        </p:txBody>
      </p:sp>
      <p:sp>
        <p:nvSpPr>
          <p:cNvPr id="11271" name="Text Box 37"/>
          <p:cNvSpPr txBox="1">
            <a:spLocks noChangeArrowheads="1"/>
          </p:cNvSpPr>
          <p:nvPr/>
        </p:nvSpPr>
        <p:spPr bwMode="auto">
          <a:xfrm>
            <a:off x="8007350" y="4068763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process</a:t>
            </a:r>
          </a:p>
        </p:txBody>
      </p:sp>
      <p:sp>
        <p:nvSpPr>
          <p:cNvPr id="11272" name="Text Box 38"/>
          <p:cNvSpPr txBox="1">
            <a:spLocks noChangeArrowheads="1"/>
          </p:cNvSpPr>
          <p:nvPr/>
        </p:nvSpPr>
        <p:spPr bwMode="auto">
          <a:xfrm>
            <a:off x="7981950" y="3667125"/>
            <a:ext cx="755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socket</a:t>
            </a:r>
          </a:p>
        </p:txBody>
      </p:sp>
      <p:grpSp>
        <p:nvGrpSpPr>
          <p:cNvPr id="362673" name="Group 177"/>
          <p:cNvGrpSpPr>
            <a:grpSpLocks/>
          </p:cNvGrpSpPr>
          <p:nvPr/>
        </p:nvGrpSpPr>
        <p:grpSpPr bwMode="auto">
          <a:xfrm>
            <a:off x="4908550" y="1571625"/>
            <a:ext cx="3808413" cy="1468438"/>
            <a:chOff x="3092" y="990"/>
            <a:chExt cx="2399" cy="925"/>
          </a:xfrm>
        </p:grpSpPr>
        <p:sp>
          <p:nvSpPr>
            <p:cNvPr id="11395" name="Rectangle 41"/>
            <p:cNvSpPr>
              <a:spLocks noChangeArrowheads="1"/>
            </p:cNvSpPr>
            <p:nvPr/>
          </p:nvSpPr>
          <p:spPr bwMode="auto">
            <a:xfrm>
              <a:off x="3092" y="1163"/>
              <a:ext cx="2399" cy="752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>
                <a:lnSpc>
                  <a:spcPct val="80000"/>
                </a:lnSpc>
              </a:pPr>
              <a:r>
                <a:rPr lang="en-US" altLang="en-US" sz="2400">
                  <a:latin typeface="Gill Sans MT" panose="020B0502020104020203" pitchFamily="34" charset="0"/>
                </a:rPr>
                <a:t>use header info to deliver</a:t>
              </a:r>
            </a:p>
            <a:p>
              <a:pPr algn="l">
                <a:lnSpc>
                  <a:spcPct val="80000"/>
                </a:lnSpc>
              </a:pPr>
              <a:r>
                <a:rPr lang="en-US" altLang="en-US" sz="2400">
                  <a:latin typeface="Gill Sans MT" panose="020B0502020104020203" pitchFamily="34" charset="0"/>
                </a:rPr>
                <a:t>received segments to correct </a:t>
              </a:r>
            </a:p>
            <a:p>
              <a:pPr algn="l">
                <a:lnSpc>
                  <a:spcPct val="80000"/>
                </a:lnSpc>
              </a:pPr>
              <a:r>
                <a:rPr lang="en-US" altLang="en-US" sz="2400">
                  <a:latin typeface="Gill Sans MT" panose="020B0502020104020203" pitchFamily="34" charset="0"/>
                </a:rPr>
                <a:t>socket</a:t>
              </a:r>
            </a:p>
          </p:txBody>
        </p:sp>
        <p:grpSp>
          <p:nvGrpSpPr>
            <p:cNvPr id="11396" name="Group 42"/>
            <p:cNvGrpSpPr>
              <a:grpSpLocks/>
            </p:cNvGrpSpPr>
            <p:nvPr/>
          </p:nvGrpSpPr>
          <p:grpSpPr bwMode="auto">
            <a:xfrm>
              <a:off x="3188" y="990"/>
              <a:ext cx="1994" cy="288"/>
              <a:chOff x="1136" y="3681"/>
              <a:chExt cx="1600" cy="288"/>
            </a:xfrm>
          </p:grpSpPr>
          <p:sp>
            <p:nvSpPr>
              <p:cNvPr id="11397" name="Rectangle 43"/>
              <p:cNvSpPr>
                <a:spLocks noChangeArrowheads="1"/>
              </p:cNvSpPr>
              <p:nvPr/>
            </p:nvSpPr>
            <p:spPr bwMode="auto">
              <a:xfrm>
                <a:off x="1422" y="3732"/>
                <a:ext cx="1002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398" name="Text Box 44"/>
              <p:cNvSpPr txBox="1">
                <a:spLocks noChangeArrowheads="1"/>
              </p:cNvSpPr>
              <p:nvPr/>
            </p:nvSpPr>
            <p:spPr bwMode="auto">
              <a:xfrm>
                <a:off x="1136" y="3681"/>
                <a:ext cx="1600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solidFill>
                      <a:srgbClr val="CC0000"/>
                    </a:solidFill>
                  </a:rPr>
                  <a:t>demultiplexing at receiver:</a:t>
                </a:r>
              </a:p>
            </p:txBody>
          </p:sp>
        </p:grpSp>
      </p:grpSp>
      <p:grpSp>
        <p:nvGrpSpPr>
          <p:cNvPr id="362672" name="Group 176"/>
          <p:cNvGrpSpPr>
            <a:grpSpLocks/>
          </p:cNvGrpSpPr>
          <p:nvPr/>
        </p:nvGrpSpPr>
        <p:grpSpPr bwMode="auto">
          <a:xfrm>
            <a:off x="411163" y="1335088"/>
            <a:ext cx="4029075" cy="1466850"/>
            <a:chOff x="259" y="841"/>
            <a:chExt cx="2538" cy="924"/>
          </a:xfrm>
        </p:grpSpPr>
        <p:sp>
          <p:nvSpPr>
            <p:cNvPr id="11390" name="Text Box 45"/>
            <p:cNvSpPr txBox="1">
              <a:spLocks noChangeArrowheads="1"/>
            </p:cNvSpPr>
            <p:nvPr/>
          </p:nvSpPr>
          <p:spPr bwMode="auto">
            <a:xfrm>
              <a:off x="264" y="1068"/>
              <a:ext cx="253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handle data from multiple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sockets, add transport header (later used for demultiplexing)</a:t>
              </a:r>
            </a:p>
          </p:txBody>
        </p:sp>
        <p:sp>
          <p:nvSpPr>
            <p:cNvPr id="11391" name="Rectangle 46"/>
            <p:cNvSpPr>
              <a:spLocks noChangeArrowheads="1"/>
            </p:cNvSpPr>
            <p:nvPr/>
          </p:nvSpPr>
          <p:spPr bwMode="auto">
            <a:xfrm>
              <a:off x="259" y="1009"/>
              <a:ext cx="2479" cy="756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1392" name="Group 47"/>
            <p:cNvGrpSpPr>
              <a:grpSpLocks/>
            </p:cNvGrpSpPr>
            <p:nvPr/>
          </p:nvGrpSpPr>
          <p:grpSpPr bwMode="auto">
            <a:xfrm>
              <a:off x="332" y="841"/>
              <a:ext cx="1742" cy="288"/>
              <a:chOff x="1101" y="3681"/>
              <a:chExt cx="1673" cy="288"/>
            </a:xfrm>
          </p:grpSpPr>
          <p:sp>
            <p:nvSpPr>
              <p:cNvPr id="11393" name="Rectangle 48"/>
              <p:cNvSpPr>
                <a:spLocks noChangeArrowheads="1"/>
              </p:cNvSpPr>
              <p:nvPr/>
            </p:nvSpPr>
            <p:spPr bwMode="auto">
              <a:xfrm>
                <a:off x="1422" y="3732"/>
                <a:ext cx="1006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394" name="Text Box 49"/>
              <p:cNvSpPr txBox="1">
                <a:spLocks noChangeArrowheads="1"/>
              </p:cNvSpPr>
              <p:nvPr/>
            </p:nvSpPr>
            <p:spPr bwMode="auto">
              <a:xfrm>
                <a:off x="1101" y="3681"/>
                <a:ext cx="1673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i="1">
                    <a:solidFill>
                      <a:srgbClr val="CC0000"/>
                    </a:solidFill>
                  </a:rPr>
                  <a:t>multiplexing at sender:</a:t>
                </a:r>
              </a:p>
            </p:txBody>
          </p:sp>
        </p:grpSp>
      </p:grpSp>
      <p:grpSp>
        <p:nvGrpSpPr>
          <p:cNvPr id="11275" name="Group 57"/>
          <p:cNvGrpSpPr>
            <a:grpSpLocks/>
          </p:cNvGrpSpPr>
          <p:nvPr/>
        </p:nvGrpSpPr>
        <p:grpSpPr bwMode="auto">
          <a:xfrm>
            <a:off x="7481888" y="3741738"/>
            <a:ext cx="533400" cy="206375"/>
            <a:chOff x="344" y="1846"/>
            <a:chExt cx="336" cy="130"/>
          </a:xfrm>
        </p:grpSpPr>
        <p:sp>
          <p:nvSpPr>
            <p:cNvPr id="11386" name="Rectangle 35"/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7" name="Rectangle 54"/>
            <p:cNvSpPr>
              <a:spLocks noChangeArrowheads="1"/>
            </p:cNvSpPr>
            <p:nvPr/>
          </p:nvSpPr>
          <p:spPr bwMode="auto">
            <a:xfrm>
              <a:off x="454" y="1863"/>
              <a:ext cx="110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8" name="Rectangle 55"/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9" name="Rectangle 56"/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276" name="Rectangle 23"/>
          <p:cNvSpPr>
            <a:spLocks noChangeArrowheads="1"/>
          </p:cNvSpPr>
          <p:nvPr/>
        </p:nvSpPr>
        <p:spPr bwMode="auto">
          <a:xfrm>
            <a:off x="3314700" y="3194050"/>
            <a:ext cx="1497013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77" name="Rectangle 24"/>
          <p:cNvSpPr>
            <a:spLocks noChangeArrowheads="1"/>
          </p:cNvSpPr>
          <p:nvPr/>
        </p:nvSpPr>
        <p:spPr bwMode="auto">
          <a:xfrm>
            <a:off x="3279775" y="3248025"/>
            <a:ext cx="1473200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78" name="Line 25"/>
          <p:cNvSpPr>
            <a:spLocks noChangeShapeType="1"/>
          </p:cNvSpPr>
          <p:nvPr/>
        </p:nvSpPr>
        <p:spPr bwMode="auto">
          <a:xfrm>
            <a:off x="3286125" y="4017963"/>
            <a:ext cx="14605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Text Box 26"/>
          <p:cNvSpPr txBox="1">
            <a:spLocks noChangeArrowheads="1"/>
          </p:cNvSpPr>
          <p:nvPr/>
        </p:nvSpPr>
        <p:spPr bwMode="auto">
          <a:xfrm>
            <a:off x="3357563" y="40005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1280" name="Line 27"/>
          <p:cNvSpPr>
            <a:spLocks noChangeShapeType="1"/>
          </p:cNvSpPr>
          <p:nvPr/>
        </p:nvSpPr>
        <p:spPr bwMode="auto">
          <a:xfrm>
            <a:off x="3287713" y="4335463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Text Box 26"/>
          <p:cNvSpPr txBox="1">
            <a:spLocks noChangeArrowheads="1"/>
          </p:cNvSpPr>
          <p:nvPr/>
        </p:nvSpPr>
        <p:spPr bwMode="auto">
          <a:xfrm>
            <a:off x="3354388" y="32146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1282" name="Text Box 26"/>
          <p:cNvSpPr txBox="1">
            <a:spLocks noChangeArrowheads="1"/>
          </p:cNvSpPr>
          <p:nvPr/>
        </p:nvSpPr>
        <p:spPr bwMode="auto">
          <a:xfrm>
            <a:off x="3351213" y="49053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1283" name="Text Box 26"/>
          <p:cNvSpPr txBox="1">
            <a:spLocks noChangeArrowheads="1"/>
          </p:cNvSpPr>
          <p:nvPr/>
        </p:nvSpPr>
        <p:spPr bwMode="auto">
          <a:xfrm>
            <a:off x="3351213" y="46196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1284" name="Text Box 26"/>
          <p:cNvSpPr txBox="1">
            <a:spLocks noChangeArrowheads="1"/>
          </p:cNvSpPr>
          <p:nvPr/>
        </p:nvSpPr>
        <p:spPr bwMode="auto">
          <a:xfrm>
            <a:off x="3351213" y="43211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1285" name="Oval 120"/>
          <p:cNvSpPr>
            <a:spLocks noChangeArrowheads="1"/>
          </p:cNvSpPr>
          <p:nvPr/>
        </p:nvSpPr>
        <p:spPr bwMode="auto">
          <a:xfrm>
            <a:off x="4051300" y="35893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Comic Sans MS" panose="030F0702030302020204" pitchFamily="66" charset="0"/>
              </a:rPr>
              <a:t>P2</a:t>
            </a:r>
          </a:p>
        </p:txBody>
      </p:sp>
      <p:sp>
        <p:nvSpPr>
          <p:cNvPr id="11286" name="Line 27"/>
          <p:cNvSpPr>
            <a:spLocks noChangeShapeType="1"/>
          </p:cNvSpPr>
          <p:nvPr/>
        </p:nvSpPr>
        <p:spPr bwMode="auto">
          <a:xfrm>
            <a:off x="3284538" y="4646613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27"/>
          <p:cNvSpPr>
            <a:spLocks noChangeShapeType="1"/>
          </p:cNvSpPr>
          <p:nvPr/>
        </p:nvSpPr>
        <p:spPr bwMode="auto">
          <a:xfrm>
            <a:off x="3281363" y="4945063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Oval 128"/>
          <p:cNvSpPr>
            <a:spLocks noChangeArrowheads="1"/>
          </p:cNvSpPr>
          <p:nvPr/>
        </p:nvSpPr>
        <p:spPr bwMode="auto">
          <a:xfrm>
            <a:off x="3346450" y="35893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Comic Sans MS" panose="030F0702030302020204" pitchFamily="66" charset="0"/>
              </a:rPr>
              <a:t>P1</a:t>
            </a:r>
          </a:p>
        </p:txBody>
      </p:sp>
      <p:grpSp>
        <p:nvGrpSpPr>
          <p:cNvPr id="11289" name="Group 134"/>
          <p:cNvGrpSpPr>
            <a:grpSpLocks/>
          </p:cNvGrpSpPr>
          <p:nvPr/>
        </p:nvGrpSpPr>
        <p:grpSpPr bwMode="auto">
          <a:xfrm>
            <a:off x="4127500" y="3948113"/>
            <a:ext cx="412750" cy="158750"/>
            <a:chOff x="1383" y="2620"/>
            <a:chExt cx="260" cy="100"/>
          </a:xfrm>
        </p:grpSpPr>
        <p:sp>
          <p:nvSpPr>
            <p:cNvPr id="11382" name="Rectangle 130"/>
            <p:cNvSpPr>
              <a:spLocks noChangeArrowheads="1"/>
            </p:cNvSpPr>
            <p:nvPr/>
          </p:nvSpPr>
          <p:spPr bwMode="auto">
            <a:xfrm>
              <a:off x="1383" y="2620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3" name="Rectangle 131"/>
            <p:cNvSpPr>
              <a:spLocks noChangeArrowheads="1"/>
            </p:cNvSpPr>
            <p:nvPr/>
          </p:nvSpPr>
          <p:spPr bwMode="auto">
            <a:xfrm>
              <a:off x="1434" y="2633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4" name="Rectangle 132"/>
            <p:cNvSpPr>
              <a:spLocks noChangeArrowheads="1"/>
            </p:cNvSpPr>
            <p:nvPr/>
          </p:nvSpPr>
          <p:spPr bwMode="auto">
            <a:xfrm>
              <a:off x="1599" y="2678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5" name="Rectangle 133"/>
            <p:cNvSpPr>
              <a:spLocks noChangeArrowheads="1"/>
            </p:cNvSpPr>
            <p:nvPr/>
          </p:nvSpPr>
          <p:spPr bwMode="auto">
            <a:xfrm>
              <a:off x="1394" y="2679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1290" name="Group 135"/>
          <p:cNvGrpSpPr>
            <a:grpSpLocks/>
          </p:cNvGrpSpPr>
          <p:nvPr/>
        </p:nvGrpSpPr>
        <p:grpSpPr bwMode="auto">
          <a:xfrm>
            <a:off x="3425825" y="3940175"/>
            <a:ext cx="412750" cy="158750"/>
            <a:chOff x="1383" y="2620"/>
            <a:chExt cx="260" cy="100"/>
          </a:xfrm>
        </p:grpSpPr>
        <p:sp>
          <p:nvSpPr>
            <p:cNvPr id="11378" name="Rectangle 136"/>
            <p:cNvSpPr>
              <a:spLocks noChangeArrowheads="1"/>
            </p:cNvSpPr>
            <p:nvPr/>
          </p:nvSpPr>
          <p:spPr bwMode="auto">
            <a:xfrm>
              <a:off x="1383" y="2620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9" name="Rectangle 137"/>
            <p:cNvSpPr>
              <a:spLocks noChangeArrowheads="1"/>
            </p:cNvSpPr>
            <p:nvPr/>
          </p:nvSpPr>
          <p:spPr bwMode="auto">
            <a:xfrm>
              <a:off x="1434" y="2633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0" name="Rectangle 138"/>
            <p:cNvSpPr>
              <a:spLocks noChangeArrowheads="1"/>
            </p:cNvSpPr>
            <p:nvPr/>
          </p:nvSpPr>
          <p:spPr bwMode="auto">
            <a:xfrm>
              <a:off x="1599" y="2678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81" name="Rectangle 139"/>
            <p:cNvSpPr>
              <a:spLocks noChangeArrowheads="1"/>
            </p:cNvSpPr>
            <p:nvPr/>
          </p:nvSpPr>
          <p:spPr bwMode="auto">
            <a:xfrm>
              <a:off x="1394" y="2679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291" name="Freeform 141"/>
          <p:cNvSpPr>
            <a:spLocks/>
          </p:cNvSpPr>
          <p:nvPr/>
        </p:nvSpPr>
        <p:spPr bwMode="auto">
          <a:xfrm>
            <a:off x="1793875" y="4003675"/>
            <a:ext cx="2160588" cy="1989138"/>
          </a:xfrm>
          <a:custGeom>
            <a:avLst/>
            <a:gdLst>
              <a:gd name="T0" fmla="*/ 0 w 1361"/>
              <a:gd name="T1" fmla="*/ 2147483646 h 1253"/>
              <a:gd name="T2" fmla="*/ 2147483646 w 1361"/>
              <a:gd name="T3" fmla="*/ 2147483646 h 1253"/>
              <a:gd name="T4" fmla="*/ 2147483646 w 1361"/>
              <a:gd name="T5" fmla="*/ 2147483646 h 1253"/>
              <a:gd name="T6" fmla="*/ 2147483646 w 1361"/>
              <a:gd name="T7" fmla="*/ 2147483646 h 1253"/>
              <a:gd name="T8" fmla="*/ 2147483646 w 1361"/>
              <a:gd name="T9" fmla="*/ 2147483646 h 1253"/>
              <a:gd name="T10" fmla="*/ 2147483646 w 1361"/>
              <a:gd name="T11" fmla="*/ 0 h 12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61" h="1253">
                <a:moveTo>
                  <a:pt x="0" y="216"/>
                </a:moveTo>
                <a:lnTo>
                  <a:pt x="7" y="1252"/>
                </a:lnTo>
                <a:lnTo>
                  <a:pt x="1320" y="1253"/>
                </a:lnTo>
                <a:lnTo>
                  <a:pt x="1361" y="1252"/>
                </a:lnTo>
                <a:lnTo>
                  <a:pt x="1353" y="114"/>
                </a:lnTo>
                <a:lnTo>
                  <a:pt x="1178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92" name="Freeform 142"/>
          <p:cNvSpPr>
            <a:spLocks/>
          </p:cNvSpPr>
          <p:nvPr/>
        </p:nvSpPr>
        <p:spPr bwMode="auto">
          <a:xfrm>
            <a:off x="1857375" y="4029075"/>
            <a:ext cx="1962150" cy="1897063"/>
          </a:xfrm>
          <a:custGeom>
            <a:avLst/>
            <a:gdLst>
              <a:gd name="T0" fmla="*/ 0 w 1236"/>
              <a:gd name="T1" fmla="*/ 2147483646 h 1195"/>
              <a:gd name="T2" fmla="*/ 2147483646 w 1236"/>
              <a:gd name="T3" fmla="*/ 2147483646 h 1195"/>
              <a:gd name="T4" fmla="*/ 2147483646 w 1236"/>
              <a:gd name="T5" fmla="*/ 2147483646 h 1195"/>
              <a:gd name="T6" fmla="*/ 2147483646 w 1236"/>
              <a:gd name="T7" fmla="*/ 2147483646 h 1195"/>
              <a:gd name="T8" fmla="*/ 2147483646 w 1236"/>
              <a:gd name="T9" fmla="*/ 0 h 11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36" h="1195">
                <a:moveTo>
                  <a:pt x="0" y="202"/>
                </a:moveTo>
                <a:lnTo>
                  <a:pt x="6" y="1194"/>
                </a:lnTo>
                <a:lnTo>
                  <a:pt x="1236" y="1195"/>
                </a:lnTo>
                <a:lnTo>
                  <a:pt x="1227" y="150"/>
                </a:lnTo>
                <a:lnTo>
                  <a:pt x="1069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93" name="Rectangle 23"/>
          <p:cNvSpPr>
            <a:spLocks noChangeArrowheads="1"/>
          </p:cNvSpPr>
          <p:nvPr/>
        </p:nvSpPr>
        <p:spPr bwMode="auto">
          <a:xfrm>
            <a:off x="5576888" y="3563938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94" name="Rectangle 24"/>
          <p:cNvSpPr>
            <a:spLocks noChangeArrowheads="1"/>
          </p:cNvSpPr>
          <p:nvPr/>
        </p:nvSpPr>
        <p:spPr bwMode="auto">
          <a:xfrm>
            <a:off x="5538788" y="3617913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95" name="Line 25"/>
          <p:cNvSpPr>
            <a:spLocks noChangeShapeType="1"/>
          </p:cNvSpPr>
          <p:nvPr/>
        </p:nvSpPr>
        <p:spPr bwMode="auto">
          <a:xfrm>
            <a:off x="5548313" y="43783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6" name="Text Box 26"/>
          <p:cNvSpPr txBox="1">
            <a:spLocks noChangeArrowheads="1"/>
          </p:cNvSpPr>
          <p:nvPr/>
        </p:nvSpPr>
        <p:spPr bwMode="auto">
          <a:xfrm>
            <a:off x="5505450" y="43608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1297" name="Line 27"/>
          <p:cNvSpPr>
            <a:spLocks noChangeShapeType="1"/>
          </p:cNvSpPr>
          <p:nvPr/>
        </p:nvSpPr>
        <p:spPr bwMode="auto">
          <a:xfrm>
            <a:off x="5556250" y="4699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28"/>
          <p:cNvSpPr>
            <a:spLocks noChangeShapeType="1"/>
          </p:cNvSpPr>
          <p:nvPr/>
        </p:nvSpPr>
        <p:spPr bwMode="auto">
          <a:xfrm>
            <a:off x="5541963" y="50085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Line 29"/>
          <p:cNvSpPr>
            <a:spLocks noChangeShapeType="1"/>
          </p:cNvSpPr>
          <p:nvPr/>
        </p:nvSpPr>
        <p:spPr bwMode="auto">
          <a:xfrm>
            <a:off x="5541963" y="52943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Text Box 26"/>
          <p:cNvSpPr txBox="1">
            <a:spLocks noChangeArrowheads="1"/>
          </p:cNvSpPr>
          <p:nvPr/>
        </p:nvSpPr>
        <p:spPr bwMode="auto">
          <a:xfrm>
            <a:off x="5540375" y="36083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1301" name="Text Box 26"/>
          <p:cNvSpPr txBox="1">
            <a:spLocks noChangeArrowheads="1"/>
          </p:cNvSpPr>
          <p:nvPr/>
        </p:nvSpPr>
        <p:spPr bwMode="auto">
          <a:xfrm>
            <a:off x="5495925" y="52657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1302" name="Text Box 26"/>
          <p:cNvSpPr txBox="1">
            <a:spLocks noChangeArrowheads="1"/>
          </p:cNvSpPr>
          <p:nvPr/>
        </p:nvSpPr>
        <p:spPr bwMode="auto">
          <a:xfrm>
            <a:off x="5514975" y="49799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1303" name="Text Box 26"/>
          <p:cNvSpPr txBox="1">
            <a:spLocks noChangeArrowheads="1"/>
          </p:cNvSpPr>
          <p:nvPr/>
        </p:nvSpPr>
        <p:spPr bwMode="auto">
          <a:xfrm>
            <a:off x="5505450" y="46847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1304" name="Oval 101"/>
          <p:cNvSpPr>
            <a:spLocks noChangeArrowheads="1"/>
          </p:cNvSpPr>
          <p:nvPr/>
        </p:nvSpPr>
        <p:spPr bwMode="auto">
          <a:xfrm>
            <a:off x="5875338" y="3949700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Comic Sans MS" panose="030F0702030302020204" pitchFamily="66" charset="0"/>
              </a:rPr>
              <a:t>P4</a:t>
            </a:r>
          </a:p>
        </p:txBody>
      </p:sp>
      <p:sp>
        <p:nvSpPr>
          <p:cNvPr id="11305" name="Freeform 103"/>
          <p:cNvSpPr>
            <a:spLocks/>
          </p:cNvSpPr>
          <p:nvPr/>
        </p:nvSpPr>
        <p:spPr bwMode="auto">
          <a:xfrm>
            <a:off x="6824663" y="3595688"/>
            <a:ext cx="581025" cy="20383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6" name="Freeform 70"/>
          <p:cNvSpPr>
            <a:spLocks/>
          </p:cNvSpPr>
          <p:nvPr/>
        </p:nvSpPr>
        <p:spPr bwMode="auto">
          <a:xfrm>
            <a:off x="635000" y="3616325"/>
            <a:ext cx="552450" cy="2082800"/>
          </a:xfrm>
          <a:custGeom>
            <a:avLst/>
            <a:gdLst>
              <a:gd name="T0" fmla="*/ 0 w 348"/>
              <a:gd name="T1" fmla="*/ 2147483646 h 1312"/>
              <a:gd name="T2" fmla="*/ 2147483646 w 348"/>
              <a:gd name="T3" fmla="*/ 0 h 1312"/>
              <a:gd name="T4" fmla="*/ 2147483646 w 348"/>
              <a:gd name="T5" fmla="*/ 2147483646 h 1312"/>
              <a:gd name="T6" fmla="*/ 2147483646 w 348"/>
              <a:gd name="T7" fmla="*/ 2147483646 h 1312"/>
              <a:gd name="T8" fmla="*/ 0 w 348"/>
              <a:gd name="T9" fmla="*/ 2147483646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7" name="Rectangle 23"/>
          <p:cNvSpPr>
            <a:spLocks noChangeArrowheads="1"/>
          </p:cNvSpPr>
          <p:nvPr/>
        </p:nvSpPr>
        <p:spPr bwMode="auto">
          <a:xfrm>
            <a:off x="1231900" y="3571875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308" name="Rectangle 24"/>
          <p:cNvSpPr>
            <a:spLocks noChangeArrowheads="1"/>
          </p:cNvSpPr>
          <p:nvPr/>
        </p:nvSpPr>
        <p:spPr bwMode="auto">
          <a:xfrm>
            <a:off x="1193800" y="3625850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309" name="Line 25"/>
          <p:cNvSpPr>
            <a:spLocks noChangeShapeType="1"/>
          </p:cNvSpPr>
          <p:nvPr/>
        </p:nvSpPr>
        <p:spPr bwMode="auto">
          <a:xfrm>
            <a:off x="1203325" y="43862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0" name="Text Box 26"/>
          <p:cNvSpPr txBox="1">
            <a:spLocks noChangeArrowheads="1"/>
          </p:cNvSpPr>
          <p:nvPr/>
        </p:nvSpPr>
        <p:spPr bwMode="auto">
          <a:xfrm>
            <a:off x="1160463" y="43688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1311" name="Line 27"/>
          <p:cNvSpPr>
            <a:spLocks noChangeShapeType="1"/>
          </p:cNvSpPr>
          <p:nvPr/>
        </p:nvSpPr>
        <p:spPr bwMode="auto">
          <a:xfrm>
            <a:off x="1211263" y="4706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28"/>
          <p:cNvSpPr>
            <a:spLocks noChangeShapeType="1"/>
          </p:cNvSpPr>
          <p:nvPr/>
        </p:nvSpPr>
        <p:spPr bwMode="auto">
          <a:xfrm>
            <a:off x="1196975" y="50165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3" name="Line 29"/>
          <p:cNvSpPr>
            <a:spLocks noChangeShapeType="1"/>
          </p:cNvSpPr>
          <p:nvPr/>
        </p:nvSpPr>
        <p:spPr bwMode="auto">
          <a:xfrm>
            <a:off x="1196975" y="530225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26"/>
          <p:cNvSpPr txBox="1">
            <a:spLocks noChangeArrowheads="1"/>
          </p:cNvSpPr>
          <p:nvPr/>
        </p:nvSpPr>
        <p:spPr bwMode="auto">
          <a:xfrm>
            <a:off x="1195388" y="36163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1315" name="Text Box 26"/>
          <p:cNvSpPr txBox="1">
            <a:spLocks noChangeArrowheads="1"/>
          </p:cNvSpPr>
          <p:nvPr/>
        </p:nvSpPr>
        <p:spPr bwMode="auto">
          <a:xfrm>
            <a:off x="1150938" y="52736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1316" name="Text Box 26"/>
          <p:cNvSpPr txBox="1">
            <a:spLocks noChangeArrowheads="1"/>
          </p:cNvSpPr>
          <p:nvPr/>
        </p:nvSpPr>
        <p:spPr bwMode="auto">
          <a:xfrm>
            <a:off x="1169988" y="49879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1317" name="Text Box 26"/>
          <p:cNvSpPr txBox="1">
            <a:spLocks noChangeArrowheads="1"/>
          </p:cNvSpPr>
          <p:nvPr/>
        </p:nvSpPr>
        <p:spPr bwMode="auto">
          <a:xfrm>
            <a:off x="1160463" y="46926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1318" name="Oval 23"/>
          <p:cNvSpPr>
            <a:spLocks noChangeArrowheads="1"/>
          </p:cNvSpPr>
          <p:nvPr/>
        </p:nvSpPr>
        <p:spPr bwMode="auto">
          <a:xfrm>
            <a:off x="1530350" y="39576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Comic Sans MS" panose="030F0702030302020204" pitchFamily="66" charset="0"/>
              </a:rPr>
              <a:t>P3</a:t>
            </a:r>
          </a:p>
        </p:txBody>
      </p:sp>
      <p:grpSp>
        <p:nvGrpSpPr>
          <p:cNvPr id="11319" name="Group 149"/>
          <p:cNvGrpSpPr>
            <a:grpSpLocks/>
          </p:cNvGrpSpPr>
          <p:nvPr/>
        </p:nvGrpSpPr>
        <p:grpSpPr bwMode="auto">
          <a:xfrm>
            <a:off x="1620838" y="4295775"/>
            <a:ext cx="412750" cy="158750"/>
            <a:chOff x="1287" y="2524"/>
            <a:chExt cx="260" cy="100"/>
          </a:xfrm>
        </p:grpSpPr>
        <p:sp>
          <p:nvSpPr>
            <p:cNvPr id="11374" name="Rectangle 73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5" name="Rectangle 74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6" name="Rectangle 75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7" name="Rectangle 129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1320" name="Group 150"/>
          <p:cNvGrpSpPr>
            <a:grpSpLocks/>
          </p:cNvGrpSpPr>
          <p:nvPr/>
        </p:nvGrpSpPr>
        <p:grpSpPr bwMode="auto">
          <a:xfrm>
            <a:off x="5961063" y="4294188"/>
            <a:ext cx="412750" cy="158750"/>
            <a:chOff x="1287" y="2524"/>
            <a:chExt cx="260" cy="100"/>
          </a:xfrm>
        </p:grpSpPr>
        <p:sp>
          <p:nvSpPr>
            <p:cNvPr id="11370" name="Rectangle 151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1" name="Rectangle 152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2" name="Rectangle 153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73" name="Rectangle 154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321" name="Freeform 146"/>
          <p:cNvSpPr>
            <a:spLocks/>
          </p:cNvSpPr>
          <p:nvPr/>
        </p:nvSpPr>
        <p:spPr bwMode="auto">
          <a:xfrm>
            <a:off x="4008438" y="3995738"/>
            <a:ext cx="2173287" cy="1989137"/>
          </a:xfrm>
          <a:custGeom>
            <a:avLst/>
            <a:gdLst>
              <a:gd name="T0" fmla="*/ 2147483646 w 1369"/>
              <a:gd name="T1" fmla="*/ 2147483646 h 1253"/>
              <a:gd name="T2" fmla="*/ 2147483646 w 1369"/>
              <a:gd name="T3" fmla="*/ 2147483646 h 1253"/>
              <a:gd name="T4" fmla="*/ 2147483646 w 1369"/>
              <a:gd name="T5" fmla="*/ 2147483646 h 1253"/>
              <a:gd name="T6" fmla="*/ 0 w 1369"/>
              <a:gd name="T7" fmla="*/ 2147483646 h 1253"/>
              <a:gd name="T8" fmla="*/ 2147483646 w 1369"/>
              <a:gd name="T9" fmla="*/ 0 h 1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69" h="1253">
                <a:moveTo>
                  <a:pt x="1369" y="216"/>
                </a:moveTo>
                <a:lnTo>
                  <a:pt x="1362" y="1252"/>
                </a:lnTo>
                <a:lnTo>
                  <a:pt x="16" y="1253"/>
                </a:lnTo>
                <a:lnTo>
                  <a:pt x="0" y="121"/>
                </a:lnTo>
                <a:lnTo>
                  <a:pt x="191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22" name="Freeform 147"/>
          <p:cNvSpPr>
            <a:spLocks/>
          </p:cNvSpPr>
          <p:nvPr/>
        </p:nvSpPr>
        <p:spPr bwMode="auto">
          <a:xfrm>
            <a:off x="4127500" y="4027488"/>
            <a:ext cx="1984375" cy="1876425"/>
          </a:xfrm>
          <a:custGeom>
            <a:avLst/>
            <a:gdLst>
              <a:gd name="T0" fmla="*/ 2147483646 w 1250"/>
              <a:gd name="T1" fmla="*/ 2147483646 h 1182"/>
              <a:gd name="T2" fmla="*/ 2147483646 w 1250"/>
              <a:gd name="T3" fmla="*/ 2147483646 h 1182"/>
              <a:gd name="T4" fmla="*/ 2147483646 w 1250"/>
              <a:gd name="T5" fmla="*/ 2147483646 h 1182"/>
              <a:gd name="T6" fmla="*/ 0 w 1250"/>
              <a:gd name="T7" fmla="*/ 2147483646 h 1182"/>
              <a:gd name="T8" fmla="*/ 2147483646 w 1250"/>
              <a:gd name="T9" fmla="*/ 0 h 11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50" h="1182">
                <a:moveTo>
                  <a:pt x="1250" y="190"/>
                </a:moveTo>
                <a:lnTo>
                  <a:pt x="1244" y="1182"/>
                </a:lnTo>
                <a:lnTo>
                  <a:pt x="19" y="1181"/>
                </a:lnTo>
                <a:lnTo>
                  <a:pt x="0" y="155"/>
                </a:lnTo>
                <a:lnTo>
                  <a:pt x="171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23" name="Oval 36"/>
          <p:cNvSpPr>
            <a:spLocks noChangeArrowheads="1"/>
          </p:cNvSpPr>
          <p:nvPr/>
        </p:nvSpPr>
        <p:spPr bwMode="auto">
          <a:xfrm>
            <a:off x="7467600" y="4106863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Comic Sans MS" panose="030F0702030302020204" pitchFamily="66" charset="0"/>
            </a:endParaRPr>
          </a:p>
        </p:txBody>
      </p:sp>
      <p:grpSp>
        <p:nvGrpSpPr>
          <p:cNvPr id="362665" name="Group 169"/>
          <p:cNvGrpSpPr>
            <a:grpSpLocks/>
          </p:cNvGrpSpPr>
          <p:nvPr/>
        </p:nvGrpSpPr>
        <p:grpSpPr bwMode="auto">
          <a:xfrm>
            <a:off x="2962275" y="2854325"/>
            <a:ext cx="1292225" cy="1454150"/>
            <a:chOff x="1868" y="1796"/>
            <a:chExt cx="814" cy="916"/>
          </a:xfrm>
        </p:grpSpPr>
        <p:sp>
          <p:nvSpPr>
            <p:cNvPr id="11367" name="Oval 166"/>
            <p:cNvSpPr>
              <a:spLocks noChangeArrowheads="1"/>
            </p:cNvSpPr>
            <p:nvPr/>
          </p:nvSpPr>
          <p:spPr bwMode="auto">
            <a:xfrm>
              <a:off x="2318" y="2668"/>
              <a:ext cx="124" cy="44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8" name="Oval 167"/>
            <p:cNvSpPr>
              <a:spLocks noChangeArrowheads="1"/>
            </p:cNvSpPr>
            <p:nvPr/>
          </p:nvSpPr>
          <p:spPr bwMode="auto">
            <a:xfrm>
              <a:off x="2558" y="2668"/>
              <a:ext cx="124" cy="44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9" name="Freeform 168"/>
            <p:cNvSpPr>
              <a:spLocks/>
            </p:cNvSpPr>
            <p:nvPr/>
          </p:nvSpPr>
          <p:spPr bwMode="auto">
            <a:xfrm>
              <a:off x="1868" y="1796"/>
              <a:ext cx="434" cy="904"/>
            </a:xfrm>
            <a:custGeom>
              <a:avLst/>
              <a:gdLst>
                <a:gd name="T0" fmla="*/ 434 w 434"/>
                <a:gd name="T1" fmla="*/ 904 h 904"/>
                <a:gd name="T2" fmla="*/ 2 w 434"/>
                <a:gd name="T3" fmla="*/ 902 h 904"/>
                <a:gd name="T4" fmla="*/ 0 w 434"/>
                <a:gd name="T5" fmla="*/ 0 h 90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4" h="904">
                  <a:moveTo>
                    <a:pt x="434" y="904"/>
                  </a:moveTo>
                  <a:lnTo>
                    <a:pt x="2" y="90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2668" name="Group 172"/>
          <p:cNvGrpSpPr>
            <a:grpSpLocks/>
          </p:cNvGrpSpPr>
          <p:nvPr/>
        </p:nvGrpSpPr>
        <p:grpSpPr bwMode="auto">
          <a:xfrm>
            <a:off x="3870325" y="2809875"/>
            <a:ext cx="1047750" cy="1441450"/>
            <a:chOff x="2432" y="1758"/>
            <a:chExt cx="660" cy="908"/>
          </a:xfrm>
        </p:grpSpPr>
        <p:sp>
          <p:nvSpPr>
            <p:cNvPr id="11365" name="Oval 170"/>
            <p:cNvSpPr>
              <a:spLocks noChangeArrowheads="1"/>
            </p:cNvSpPr>
            <p:nvPr/>
          </p:nvSpPr>
          <p:spPr bwMode="auto">
            <a:xfrm>
              <a:off x="2432" y="2564"/>
              <a:ext cx="144" cy="102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66" name="Freeform 171"/>
            <p:cNvSpPr>
              <a:spLocks/>
            </p:cNvSpPr>
            <p:nvPr/>
          </p:nvSpPr>
          <p:spPr bwMode="auto">
            <a:xfrm>
              <a:off x="2506" y="1758"/>
              <a:ext cx="586" cy="810"/>
            </a:xfrm>
            <a:custGeom>
              <a:avLst/>
              <a:gdLst>
                <a:gd name="T0" fmla="*/ 0 w 586"/>
                <a:gd name="T1" fmla="*/ 810 h 810"/>
                <a:gd name="T2" fmla="*/ 2 w 586"/>
                <a:gd name="T3" fmla="*/ 808 h 810"/>
                <a:gd name="T4" fmla="*/ 2 w 586"/>
                <a:gd name="T5" fmla="*/ 170 h 810"/>
                <a:gd name="T6" fmla="*/ 586 w 586"/>
                <a:gd name="T7" fmla="*/ 0 h 8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6" h="810">
                  <a:moveTo>
                    <a:pt x="0" y="810"/>
                  </a:moveTo>
                  <a:lnTo>
                    <a:pt x="2" y="808"/>
                  </a:lnTo>
                  <a:lnTo>
                    <a:pt x="2" y="170"/>
                  </a:lnTo>
                  <a:lnTo>
                    <a:pt x="586" y="0"/>
                  </a:lnTo>
                </a:path>
              </a:pathLst>
            </a:custGeom>
            <a:noFill/>
            <a:ln w="1270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326" name="Group 179"/>
          <p:cNvGrpSpPr>
            <a:grpSpLocks/>
          </p:cNvGrpSpPr>
          <p:nvPr/>
        </p:nvGrpSpPr>
        <p:grpSpPr bwMode="auto">
          <a:xfrm>
            <a:off x="169863" y="5126038"/>
            <a:ext cx="800100" cy="828675"/>
            <a:chOff x="-44" y="1473"/>
            <a:chExt cx="981" cy="1105"/>
          </a:xfrm>
        </p:grpSpPr>
        <p:pic>
          <p:nvPicPr>
            <p:cNvPr id="11363" name="Picture 18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4" name="Freeform 18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327" name="Group 182"/>
          <p:cNvGrpSpPr>
            <a:grpSpLocks/>
          </p:cNvGrpSpPr>
          <p:nvPr/>
        </p:nvGrpSpPr>
        <p:grpSpPr bwMode="auto">
          <a:xfrm flipH="1">
            <a:off x="7151688" y="5040313"/>
            <a:ext cx="788987" cy="782637"/>
            <a:chOff x="-44" y="1473"/>
            <a:chExt cx="981" cy="1105"/>
          </a:xfrm>
        </p:grpSpPr>
        <p:pic>
          <p:nvPicPr>
            <p:cNvPr id="11361" name="Picture 18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2" name="Freeform 18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328" name="Group 185"/>
          <p:cNvGrpSpPr>
            <a:grpSpLocks/>
          </p:cNvGrpSpPr>
          <p:nvPr/>
        </p:nvGrpSpPr>
        <p:grpSpPr bwMode="auto">
          <a:xfrm>
            <a:off x="2741613" y="4625975"/>
            <a:ext cx="358775" cy="704850"/>
            <a:chOff x="4140" y="429"/>
            <a:chExt cx="1425" cy="2396"/>
          </a:xfrm>
        </p:grpSpPr>
        <p:sp>
          <p:nvSpPr>
            <p:cNvPr id="11329" name="Freeform 18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0" name="Rectangle 187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31" name="Freeform 18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2" name="Freeform 18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3" name="Rectangle 190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1334" name="Group 19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359" name="AutoShape 192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360" name="AutoShape 193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1335" name="Rectangle 194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1336" name="Group 19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357" name="AutoShape 196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6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358" name="AutoShape 19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1337" name="Rectangle 198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38" name="Rectangle 199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1339" name="Group 20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355" name="AutoShape 201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356" name="AutoShape 202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1340" name="Freeform 20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41" name="Group 20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353" name="AutoShape 205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354" name="AutoShape 206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1342" name="Rectangle 207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43" name="Freeform 20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4" name="Freeform 20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210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46" name="Freeform 21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7" name="AutoShape 212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48" name="AutoShape 213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49" name="Oval 214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50" name="Oval 215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51" name="Oval 216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52" name="Rectangle 217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8979BC3D-8F94-4D89-A29E-3F5936D34FB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2292" name="Picture 8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10223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75"/>
          <p:cNvSpPr>
            <a:spLocks noChangeArrowheads="1"/>
          </p:cNvSpPr>
          <p:nvPr/>
        </p:nvSpPr>
        <p:spPr bwMode="auto">
          <a:xfrm>
            <a:off x="5343525" y="2000250"/>
            <a:ext cx="3324225" cy="3200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2294" name="Rectangle 65"/>
          <p:cNvSpPr>
            <a:spLocks noChangeArrowheads="1"/>
          </p:cNvSpPr>
          <p:nvPr/>
        </p:nvSpPr>
        <p:spPr bwMode="auto">
          <a:xfrm>
            <a:off x="5267325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223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How demultiplexing works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9224" name="Rectangle 23"/>
          <p:cNvSpPr>
            <a:spLocks noGrp="1" noChangeArrowheads="1"/>
          </p:cNvSpPr>
          <p:nvPr>
            <p:ph type="body" sz="half" idx="1"/>
          </p:nvPr>
        </p:nvSpPr>
        <p:spPr>
          <a:xfrm>
            <a:off x="485775" y="1595438"/>
            <a:ext cx="4438650" cy="27908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host receives IP datagrams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each datagram has source IP address, destination IP address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each datagram carries one transport-layer segment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each segment has source, destination port number 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host uses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IP addresses &amp; port numbers</a:t>
            </a:r>
            <a:r>
              <a:rPr lang="en-US">
                <a:ea typeface="ＭＳ Ｐゴシック" charset="0"/>
                <a:cs typeface="+mn-cs"/>
              </a:rPr>
              <a:t> to direct segment to appropriate socket</a:t>
            </a:r>
          </a:p>
        </p:txBody>
      </p:sp>
      <p:sp>
        <p:nvSpPr>
          <p:cNvPr id="12297" name="Text Box 63"/>
          <p:cNvSpPr txBox="1">
            <a:spLocks noChangeArrowheads="1"/>
          </p:cNvSpPr>
          <p:nvPr/>
        </p:nvSpPr>
        <p:spPr bwMode="auto">
          <a:xfrm>
            <a:off x="5307013" y="2108200"/>
            <a:ext cx="1563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source port #</a:t>
            </a:r>
            <a:endParaRPr lang="en-US" altLang="en-US" sz="24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sp>
        <p:nvSpPr>
          <p:cNvPr id="12298" name="Text Box 64"/>
          <p:cNvSpPr txBox="1">
            <a:spLocks noChangeArrowheads="1"/>
          </p:cNvSpPr>
          <p:nvPr/>
        </p:nvSpPr>
        <p:spPr bwMode="auto">
          <a:xfrm>
            <a:off x="7092950" y="2108200"/>
            <a:ext cx="1328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CC0000"/>
                </a:solidFill>
                <a:latin typeface="Tahoma" panose="020B0604030504040204" pitchFamily="34" charset="0"/>
              </a:rPr>
              <a:t>dest port #</a:t>
            </a:r>
            <a:endParaRPr lang="en-US" altLang="en-US" sz="24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  <p:sp>
        <p:nvSpPr>
          <p:cNvPr id="12299" name="Line 66"/>
          <p:cNvSpPr>
            <a:spLocks noChangeShapeType="1"/>
          </p:cNvSpPr>
          <p:nvPr/>
        </p:nvSpPr>
        <p:spPr bwMode="auto">
          <a:xfrm flipV="1">
            <a:off x="5257800" y="2495550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68"/>
          <p:cNvSpPr>
            <a:spLocks noChangeShapeType="1"/>
          </p:cNvSpPr>
          <p:nvPr/>
        </p:nvSpPr>
        <p:spPr bwMode="auto">
          <a:xfrm flipV="1">
            <a:off x="5267325" y="348615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69"/>
          <p:cNvSpPr>
            <a:spLocks noChangeShapeType="1"/>
          </p:cNvSpPr>
          <p:nvPr/>
        </p:nvSpPr>
        <p:spPr bwMode="auto">
          <a:xfrm flipV="1">
            <a:off x="6905625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Text Box 70"/>
          <p:cNvSpPr txBox="1">
            <a:spLocks noChangeArrowheads="1"/>
          </p:cNvSpPr>
          <p:nvPr/>
        </p:nvSpPr>
        <p:spPr bwMode="auto">
          <a:xfrm>
            <a:off x="6450013" y="1655763"/>
            <a:ext cx="86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32 bits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2303" name="Line 71"/>
          <p:cNvSpPr>
            <a:spLocks noChangeShapeType="1"/>
          </p:cNvSpPr>
          <p:nvPr/>
        </p:nvSpPr>
        <p:spPr bwMode="auto">
          <a:xfrm>
            <a:off x="736282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72"/>
          <p:cNvSpPr>
            <a:spLocks noChangeShapeType="1"/>
          </p:cNvSpPr>
          <p:nvPr/>
        </p:nvSpPr>
        <p:spPr bwMode="auto">
          <a:xfrm rot="10800000">
            <a:off x="525303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Text Box 73"/>
          <p:cNvSpPr txBox="1">
            <a:spLocks noChangeArrowheads="1"/>
          </p:cNvSpPr>
          <p:nvPr/>
        </p:nvSpPr>
        <p:spPr bwMode="auto">
          <a:xfrm>
            <a:off x="6161088" y="3816350"/>
            <a:ext cx="13890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application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data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(payload)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2306" name="Text Box 74"/>
          <p:cNvSpPr txBox="1">
            <a:spLocks noChangeArrowheads="1"/>
          </p:cNvSpPr>
          <p:nvPr/>
        </p:nvSpPr>
        <p:spPr bwMode="auto">
          <a:xfrm>
            <a:off x="5776913" y="2849563"/>
            <a:ext cx="22907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other header fields</a:t>
            </a: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2307" name="Text Box 76"/>
          <p:cNvSpPr txBox="1">
            <a:spLocks noChangeArrowheads="1"/>
          </p:cNvSpPr>
          <p:nvPr/>
        </p:nvSpPr>
        <p:spPr bwMode="auto">
          <a:xfrm>
            <a:off x="5480050" y="5380038"/>
            <a:ext cx="3060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TCP/UDP segment format</a:t>
            </a:r>
            <a:endParaRPr lang="en-US" altLang="en-US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</a:ln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17725</TotalTime>
  <Words>1549</Words>
  <Application>Microsoft Office PowerPoint</Application>
  <PresentationFormat>On-screen Show (4:3)</PresentationFormat>
  <Paragraphs>399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Tahoma</vt:lpstr>
      <vt:lpstr>MS PGothic</vt:lpstr>
      <vt:lpstr>Arial</vt:lpstr>
      <vt:lpstr>Gill Sans MT</vt:lpstr>
      <vt:lpstr>Wingdings</vt:lpstr>
      <vt:lpstr>Times New Roman</vt:lpstr>
      <vt:lpstr>Comic Sans MS</vt:lpstr>
      <vt:lpstr>Courier New</vt:lpstr>
      <vt:lpstr>Symbol</vt:lpstr>
      <vt:lpstr>Arial Narrow</vt:lpstr>
      <vt:lpstr>Wingdings 3</vt:lpstr>
      <vt:lpstr>MS Mincho</vt:lpstr>
      <vt:lpstr>Default Design</vt:lpstr>
      <vt:lpstr>PowerPoint Presentation</vt:lpstr>
      <vt:lpstr>Chapter 3: Transport Layer</vt:lpstr>
      <vt:lpstr>Chapter 3 outline</vt:lpstr>
      <vt:lpstr>Transport services and protocols</vt:lpstr>
      <vt:lpstr>Transport vs. network layer</vt:lpstr>
      <vt:lpstr>Internet transport-layer protocols</vt:lpstr>
      <vt:lpstr>Chapter 3 outline</vt:lpstr>
      <vt:lpstr>Multiplexing/demultiplexing</vt:lpstr>
      <vt:lpstr>How demultiplexing works</vt:lpstr>
      <vt:lpstr>Connectionless demultiplexing</vt:lpstr>
      <vt:lpstr>Connectionless demux: example</vt:lpstr>
      <vt:lpstr>Connection-oriented demux</vt:lpstr>
      <vt:lpstr>Connection-oriented demux: example</vt:lpstr>
      <vt:lpstr>Connection-oriented demux: example</vt:lpstr>
      <vt:lpstr>Chapter 3 outline</vt:lpstr>
      <vt:lpstr>UDP: User Datagram Protocol [RFC 768]</vt:lpstr>
      <vt:lpstr>UDP: segment header</vt:lpstr>
      <vt:lpstr>UDP checksum</vt:lpstr>
      <vt:lpstr>Internet checksum: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3</dc:title>
  <dc:creator>Jim Kurose &amp; Keith Ross</dc:creator>
  <cp:lastModifiedBy>John Magee IV</cp:lastModifiedBy>
  <cp:revision>286</cp:revision>
  <cp:lastPrinted>2000-04-27T09:23:27Z</cp:lastPrinted>
  <dcterms:created xsi:type="dcterms:W3CDTF">1999-10-08T19:08:27Z</dcterms:created>
  <dcterms:modified xsi:type="dcterms:W3CDTF">2016-10-12T20:16:16Z</dcterms:modified>
</cp:coreProperties>
</file>