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1"/>
  </p:notesMasterIdLst>
  <p:handoutMasterIdLst>
    <p:handoutMasterId r:id="rId92"/>
  </p:handoutMasterIdLst>
  <p:sldIdLst>
    <p:sldId id="875" r:id="rId2"/>
    <p:sldId id="779" r:id="rId3"/>
    <p:sldId id="780" r:id="rId4"/>
    <p:sldId id="781" r:id="rId5"/>
    <p:sldId id="782" r:id="rId6"/>
    <p:sldId id="783" r:id="rId7"/>
    <p:sldId id="784" r:id="rId8"/>
    <p:sldId id="785" r:id="rId9"/>
    <p:sldId id="786" r:id="rId10"/>
    <p:sldId id="787" r:id="rId11"/>
    <p:sldId id="788" r:id="rId12"/>
    <p:sldId id="789" r:id="rId13"/>
    <p:sldId id="790" r:id="rId14"/>
    <p:sldId id="791" r:id="rId15"/>
    <p:sldId id="792" r:id="rId16"/>
    <p:sldId id="793" r:id="rId17"/>
    <p:sldId id="794" r:id="rId18"/>
    <p:sldId id="795" r:id="rId19"/>
    <p:sldId id="796" r:id="rId20"/>
    <p:sldId id="797" r:id="rId21"/>
    <p:sldId id="798" r:id="rId22"/>
    <p:sldId id="799" r:id="rId23"/>
    <p:sldId id="800" r:id="rId24"/>
    <p:sldId id="801" r:id="rId25"/>
    <p:sldId id="802" r:id="rId26"/>
    <p:sldId id="803" r:id="rId27"/>
    <p:sldId id="804" r:id="rId28"/>
    <p:sldId id="805" r:id="rId29"/>
    <p:sldId id="806" r:id="rId30"/>
    <p:sldId id="807" r:id="rId31"/>
    <p:sldId id="808" r:id="rId32"/>
    <p:sldId id="809" r:id="rId33"/>
    <p:sldId id="810" r:id="rId34"/>
    <p:sldId id="811" r:id="rId35"/>
    <p:sldId id="812" r:id="rId36"/>
    <p:sldId id="813" r:id="rId37"/>
    <p:sldId id="814" r:id="rId38"/>
    <p:sldId id="815" r:id="rId39"/>
    <p:sldId id="816" r:id="rId40"/>
    <p:sldId id="817" r:id="rId41"/>
    <p:sldId id="818" r:id="rId42"/>
    <p:sldId id="819" r:id="rId43"/>
    <p:sldId id="820" r:id="rId44"/>
    <p:sldId id="821" r:id="rId45"/>
    <p:sldId id="822" r:id="rId46"/>
    <p:sldId id="823" r:id="rId47"/>
    <p:sldId id="876" r:id="rId48"/>
    <p:sldId id="824" r:id="rId49"/>
    <p:sldId id="825" r:id="rId50"/>
    <p:sldId id="826" r:id="rId51"/>
    <p:sldId id="827" r:id="rId52"/>
    <p:sldId id="828" r:id="rId53"/>
    <p:sldId id="829" r:id="rId54"/>
    <p:sldId id="830" r:id="rId55"/>
    <p:sldId id="831" r:id="rId56"/>
    <p:sldId id="832" r:id="rId57"/>
    <p:sldId id="833" r:id="rId58"/>
    <p:sldId id="834" r:id="rId59"/>
    <p:sldId id="835" r:id="rId60"/>
    <p:sldId id="836" r:id="rId61"/>
    <p:sldId id="837" r:id="rId62"/>
    <p:sldId id="838" r:id="rId63"/>
    <p:sldId id="839" r:id="rId64"/>
    <p:sldId id="840" r:id="rId65"/>
    <p:sldId id="841" r:id="rId66"/>
    <p:sldId id="842" r:id="rId67"/>
    <p:sldId id="843" r:id="rId68"/>
    <p:sldId id="844" r:id="rId69"/>
    <p:sldId id="845" r:id="rId70"/>
    <p:sldId id="846" r:id="rId71"/>
    <p:sldId id="847" r:id="rId72"/>
    <p:sldId id="848" r:id="rId73"/>
    <p:sldId id="849" r:id="rId74"/>
    <p:sldId id="850" r:id="rId75"/>
    <p:sldId id="851" r:id="rId76"/>
    <p:sldId id="852" r:id="rId77"/>
    <p:sldId id="853" r:id="rId78"/>
    <p:sldId id="854" r:id="rId79"/>
    <p:sldId id="855" r:id="rId80"/>
    <p:sldId id="856" r:id="rId81"/>
    <p:sldId id="857" r:id="rId82"/>
    <p:sldId id="858" r:id="rId83"/>
    <p:sldId id="859" r:id="rId84"/>
    <p:sldId id="860" r:id="rId85"/>
    <p:sldId id="861" r:id="rId86"/>
    <p:sldId id="862" r:id="rId87"/>
    <p:sldId id="863" r:id="rId88"/>
    <p:sldId id="873" r:id="rId89"/>
    <p:sldId id="874" r:id="rId9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481" autoAdjust="0"/>
  </p:normalViewPr>
  <p:slideViewPr>
    <p:cSldViewPr snapToGrid="0">
      <p:cViewPr varScale="1">
        <p:scale>
          <a:sx n="91" d="100"/>
          <a:sy n="91" d="100"/>
        </p:scale>
        <p:origin x="218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17550" indent="-274638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03313" indent="-220663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544638" indent="-220663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1987550" indent="-220663" defTabSz="9334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444750" indent="-220663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01950" indent="-220663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359150" indent="-220663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16350" indent="-220663" defTabSz="933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C2B0B1D-A1E9-45B1-9C35-D920AAA897AF}" type="slidenum">
              <a:rPr lang="en-US" altLang="en-US" sz="1300">
                <a:latin typeface="Arial" panose="020B0604020202020204" pitchFamily="34" charset="0"/>
              </a:rPr>
              <a:pPr eaLnBrk="1" hangingPunct="1"/>
              <a:t>1</a:t>
            </a:fld>
            <a:endParaRPr lang="en-US" altLang="en-US" sz="1300">
              <a:latin typeface="Arial" panose="020B0604020202020204" pitchFamily="34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88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40C7D90-CF53-894C-BF5D-C9831E50B051}" type="slidenum">
              <a:rPr lang="en-US" i="0" smtClean="0">
                <a:latin typeface="Times New Roman" charset="0"/>
              </a:rPr>
              <a:pPr>
                <a:defRPr/>
              </a:pPr>
              <a:t>10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99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9B448-324E-F547-9651-770BB6BE014E}" type="slidenum">
              <a:rPr lang="en-US" i="0" smtClean="0">
                <a:latin typeface="Times New Roman" charset="0"/>
              </a:rPr>
              <a:pPr>
                <a:defRPr/>
              </a:pPr>
              <a:t>11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84294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69BEC7-9E5C-604D-9916-AF2A74B9F274}" type="slidenum">
              <a:rPr lang="en-US" i="0" smtClean="0">
                <a:latin typeface="Times New Roman" charset="0"/>
              </a:rPr>
              <a:pPr>
                <a:defRPr/>
              </a:pPr>
              <a:t>12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580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48CD503-2045-024B-8E01-05BD3C804D49}" type="slidenum">
              <a:rPr lang="en-US" i="0" smtClean="0">
                <a:latin typeface="Times New Roman" charset="0"/>
              </a:rPr>
              <a:pPr>
                <a:defRPr/>
              </a:pPr>
              <a:t>13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9234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90A2FE3-3F71-0D4D-913A-D62E4D4158B9}" type="slidenum">
              <a:rPr lang="en-US" i="0" smtClean="0">
                <a:latin typeface="Times New Roman" charset="0"/>
              </a:rPr>
              <a:pPr>
                <a:defRPr/>
              </a:pPr>
              <a:t>14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0221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BE824D3-1A6E-5741-A1BB-55D02918ED2B}" type="slidenum">
              <a:rPr lang="en-US" i="0" smtClean="0">
                <a:latin typeface="Times New Roman" charset="0"/>
              </a:rPr>
              <a:pPr>
                <a:defRPr/>
              </a:pPr>
              <a:t>15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454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5461FAE-6E72-474B-9891-F4008A428872}" type="slidenum">
              <a:rPr lang="en-US" i="0" smtClean="0">
                <a:latin typeface="Times New Roman" charset="0"/>
              </a:rPr>
              <a:pPr>
                <a:defRPr/>
              </a:pPr>
              <a:t>16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4855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750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CEB1B82-11B0-7E4D-8D78-B8E843132015}" type="slidenum">
              <a:rPr lang="en-US" i="0" smtClean="0">
                <a:latin typeface="Times New Roman" charset="0"/>
              </a:rPr>
              <a:pPr>
                <a:defRPr/>
              </a:pPr>
              <a:t>18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995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5F772E-C619-AA41-87FA-66524F210512}" type="slidenum">
              <a:rPr lang="en-US" i="0" smtClean="0">
                <a:latin typeface="Times New Roman" charset="0"/>
              </a:rPr>
              <a:pPr>
                <a:defRPr/>
              </a:pPr>
              <a:t>19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903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3C97A68-011F-3241-A5A6-6EAD0C86B7D6}" type="slidenum">
              <a:rPr lang="en-US" i="0" smtClean="0">
                <a:latin typeface="Times New Roman" charset="0"/>
              </a:rPr>
              <a:pPr>
                <a:defRPr/>
              </a:pPr>
              <a:t>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6686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1DFFBCA-CF51-8C4C-90C0-C10013314852}" type="slidenum">
              <a:rPr lang="en-US" i="0" smtClean="0">
                <a:latin typeface="Times New Roman" charset="0"/>
              </a:rPr>
              <a:pPr>
                <a:defRPr/>
              </a:pPr>
              <a:t>20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5628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9EA52E9-146D-8E49-BEC5-237E611F9B44}" type="slidenum">
              <a:rPr lang="en-US" i="0" smtClean="0">
                <a:latin typeface="Times New Roman" charset="0"/>
              </a:rPr>
              <a:pPr>
                <a:defRPr/>
              </a:pPr>
              <a:t>21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48486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B7099E6-1531-3943-8BFA-88B507B11539}" type="slidenum">
              <a:rPr lang="en-US" i="0" smtClean="0">
                <a:latin typeface="Times New Roman" charset="0"/>
              </a:rPr>
              <a:pPr>
                <a:defRPr/>
              </a:pPr>
              <a:t>22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751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A9C1EC7-E903-DF46-A0F2-890A589B5677}" type="slidenum">
              <a:rPr lang="en-US" i="0" smtClean="0">
                <a:latin typeface="Times New Roman" charset="0"/>
              </a:rPr>
              <a:pPr>
                <a:defRPr/>
              </a:pPr>
              <a:t>23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1570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69983E0-9854-FD4B-8953-2A3C8DAEAEAB}" type="slidenum">
              <a:rPr lang="en-US" i="0" smtClean="0">
                <a:latin typeface="Times New Roman" charset="0"/>
              </a:rPr>
              <a:pPr>
                <a:defRPr/>
              </a:pPr>
              <a:t>24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7665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3A56F32-873F-4741-82C3-DC84FF9C65B1}" type="slidenum">
              <a:rPr lang="en-US" i="0" smtClean="0">
                <a:latin typeface="Times New Roman" charset="0"/>
              </a:rPr>
              <a:pPr>
                <a:defRPr/>
              </a:pPr>
              <a:t>25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6941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F274F58-47D7-D746-8362-E5F0BB518567}" type="slidenum">
              <a:rPr lang="en-US" i="0" smtClean="0">
                <a:latin typeface="Times New Roman" charset="0"/>
              </a:rPr>
              <a:pPr>
                <a:defRPr/>
              </a:pPr>
              <a:t>26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7275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61AA2AC-99CC-3A4A-B8E8-FAB41F82BBCA}" type="slidenum">
              <a:rPr lang="en-US" i="0" smtClean="0">
                <a:latin typeface="Times New Roman" charset="0"/>
              </a:rPr>
              <a:pPr>
                <a:defRPr/>
              </a:pPr>
              <a:t>27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28776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E8A598-DF58-E64E-87FA-BBB91CA30A18}" type="slidenum">
              <a:rPr lang="en-US" i="0" smtClean="0">
                <a:latin typeface="Times New Roman" charset="0"/>
              </a:rPr>
              <a:pPr>
                <a:defRPr/>
              </a:pPr>
              <a:t>28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385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7F188CC-4460-E043-B180-95C5ACF8D312}" type="slidenum">
              <a:rPr lang="en-US" i="0" smtClean="0">
                <a:latin typeface="Times New Roman" charset="0"/>
              </a:rPr>
              <a:pPr>
                <a:defRPr/>
              </a:pPr>
              <a:t>29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821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F9E464-6231-2A46-B6B9-94540F70FC6D}" type="slidenum">
              <a:rPr lang="en-US" i="0" smtClean="0">
                <a:latin typeface="Times New Roman" charset="0"/>
              </a:rPr>
              <a:pPr>
                <a:defRPr/>
              </a:pPr>
              <a:t>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61551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195A4D9-D9A3-9D42-8C21-61B5EC1E1BB0}" type="slidenum">
              <a:rPr lang="en-US" i="0" smtClean="0">
                <a:latin typeface="Times New Roman" charset="0"/>
              </a:rPr>
              <a:pPr>
                <a:defRPr/>
              </a:pPr>
              <a:t>30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3182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99DADF4-4B2E-B644-9BDA-D41F6D2BAA32}" type="slidenum">
              <a:rPr lang="en-US" i="0" smtClean="0">
                <a:latin typeface="Times New Roman" charset="0"/>
              </a:rPr>
              <a:pPr>
                <a:defRPr/>
              </a:pPr>
              <a:t>31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97671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D67B076-01A6-BF41-ABA5-655018180054}" type="slidenum">
              <a:rPr lang="en-US" i="0" smtClean="0">
                <a:latin typeface="Times New Roman" charset="0"/>
              </a:rPr>
              <a:pPr>
                <a:defRPr/>
              </a:pPr>
              <a:t>32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318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1839DD2-90A2-2247-9684-E72B53E0F17D}" type="slidenum">
              <a:rPr lang="en-US" i="0" smtClean="0">
                <a:latin typeface="Times New Roman" charset="0"/>
              </a:rPr>
              <a:pPr>
                <a:defRPr/>
              </a:pPr>
              <a:t>33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20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A88163C-4FEA-FC48-BFDA-B7EEC0814B16}" type="slidenum">
              <a:rPr lang="en-US" i="0" smtClean="0">
                <a:latin typeface="Times New Roman" charset="0"/>
              </a:rPr>
              <a:pPr>
                <a:defRPr/>
              </a:pPr>
              <a:t>34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2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0910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5DE8D7C-8E55-264E-BB09-7996957FAD63}" type="slidenum">
              <a:rPr lang="en-US" i="0" smtClean="0">
                <a:latin typeface="Times New Roman" charset="0"/>
              </a:rPr>
              <a:pPr>
                <a:defRPr/>
              </a:pPr>
              <a:t>35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3306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A0023F9-7F73-6F45-8A3B-F6442733AA12}" type="slidenum">
              <a:rPr lang="en-US" i="0" smtClean="0">
                <a:latin typeface="Times New Roman" charset="0"/>
              </a:rPr>
              <a:pPr>
                <a:defRPr/>
              </a:pPr>
              <a:t>36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40280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5E476F6-027F-C548-B0EB-110C5BD65377}" type="slidenum">
              <a:rPr lang="en-US" i="0" smtClean="0">
                <a:latin typeface="Times New Roman" charset="0"/>
              </a:rPr>
              <a:pPr>
                <a:defRPr/>
              </a:pPr>
              <a:t>37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226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0DB9EFD-2C56-304B-9FF9-80BAF6A94A18}" type="slidenum">
              <a:rPr lang="en-US" i="0" smtClean="0">
                <a:latin typeface="Times New Roman" charset="0"/>
              </a:rPr>
              <a:pPr>
                <a:defRPr/>
              </a:pPr>
              <a:t>40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0418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5D8AFE1-5C1D-B844-AF97-3AD4EA9342E3}" type="slidenum">
              <a:rPr lang="en-US" i="0" smtClean="0">
                <a:latin typeface="Times New Roman" charset="0"/>
              </a:rPr>
              <a:pPr>
                <a:defRPr/>
              </a:pPr>
              <a:t>41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570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7F61FD0-FAF2-4545-8D3A-10FB997685FF}" type="slidenum">
              <a:rPr lang="en-US" i="0" smtClean="0">
                <a:latin typeface="Times New Roman" charset="0"/>
              </a:rPr>
              <a:pPr>
                <a:defRPr/>
              </a:pPr>
              <a:t>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440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DC36F2B-1838-7D43-A1F0-2700684F567E}" type="slidenum">
              <a:rPr lang="en-US" i="0" smtClean="0">
                <a:latin typeface="Times New Roman" charset="0"/>
              </a:rPr>
              <a:pPr>
                <a:defRPr/>
              </a:pPr>
              <a:t>42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5659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993F18A6-DDE2-554F-A5B0-9BC3DAAE2CDF}" type="slidenum">
              <a:rPr lang="en-US" i="0" smtClean="0">
                <a:latin typeface="Times New Roman" charset="0"/>
              </a:rPr>
              <a:pPr>
                <a:defRPr/>
              </a:pPr>
              <a:t>43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54688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10934A6-469E-5846-AA37-F91A0F6B127C}" type="slidenum">
              <a:rPr lang="en-US" i="0" smtClean="0">
                <a:latin typeface="Times New Roman" charset="0"/>
              </a:rPr>
              <a:pPr>
                <a:defRPr/>
              </a:pPr>
              <a:t>44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74606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CCFCE89-56C3-414D-BFB3-B0D9ACE8FC6D}" type="slidenum">
              <a:rPr lang="en-US" i="0" smtClean="0">
                <a:latin typeface="Times New Roman" charset="0"/>
              </a:rPr>
              <a:pPr>
                <a:defRPr/>
              </a:pPr>
              <a:t>45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1329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FBDDC76-7329-B84A-8E56-FF1317E0AB5F}" type="slidenum">
              <a:rPr lang="en-US" i="0" smtClean="0">
                <a:latin typeface="Times New Roman" charset="0"/>
              </a:rPr>
              <a:pPr>
                <a:defRPr/>
              </a:pPr>
              <a:t>46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0123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87D3B6C-C169-0741-98AD-F565A816F2E9}" type="slidenum">
              <a:rPr lang="en-US" i="0" smtClean="0">
                <a:latin typeface="Times New Roman" charset="0"/>
              </a:rPr>
              <a:pPr>
                <a:defRPr/>
              </a:pPr>
              <a:t>48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6588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C6E3BF-3995-EA4B-8E4D-B37DD4BAD334}" type="slidenum">
              <a:rPr lang="en-US" i="0" smtClean="0">
                <a:latin typeface="Times New Roman" charset="0"/>
              </a:rPr>
              <a:pPr>
                <a:defRPr/>
              </a:pPr>
              <a:t>49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600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0CA0556-2E55-7E49-9536-F0455F7DC450}" type="slidenum">
              <a:rPr lang="en-US" i="0" smtClean="0">
                <a:latin typeface="Times New Roman" charset="0"/>
              </a:rPr>
              <a:pPr>
                <a:defRPr/>
              </a:pPr>
              <a:t>50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70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EB62942-464A-BE4C-976A-09A7C59A25EA}" type="slidenum">
              <a:rPr lang="en-US" i="0" smtClean="0">
                <a:latin typeface="Times New Roman" charset="0"/>
              </a:rPr>
              <a:pPr>
                <a:defRPr/>
              </a:pPr>
              <a:t>51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84053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99BDC0E-1826-674A-906D-54708681E955}" type="slidenum">
              <a:rPr lang="en-US" i="0" smtClean="0">
                <a:latin typeface="Times New Roman" charset="0"/>
              </a:rPr>
              <a:pPr>
                <a:defRPr/>
              </a:pPr>
              <a:t>52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2299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F620C57-5F31-6443-8544-E81A27D767F3}" type="slidenum">
              <a:rPr lang="en-US" i="0" smtClean="0">
                <a:latin typeface="Times New Roman" charset="0"/>
              </a:rPr>
              <a:pPr>
                <a:defRPr/>
              </a:pPr>
              <a:t>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8192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CD8A2B-4DCF-D14C-840D-0D433CEF9CD4}" type="slidenum">
              <a:rPr lang="en-US" i="0" smtClean="0">
                <a:latin typeface="Times New Roman" charset="0"/>
              </a:rPr>
              <a:pPr>
                <a:defRPr/>
              </a:pPr>
              <a:t>53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76086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6368E5B-3379-0245-93F9-05C5621CBCC5}" type="slidenum">
              <a:rPr lang="en-US" i="0" smtClean="0">
                <a:latin typeface="Times New Roman" charset="0"/>
              </a:rPr>
              <a:pPr>
                <a:defRPr/>
              </a:pPr>
              <a:t>54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32216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4BF121E-9906-AC41-BFFB-85364A968541}" type="slidenum">
              <a:rPr lang="en-US" i="0" smtClean="0">
                <a:latin typeface="Times New Roman" charset="0"/>
              </a:rPr>
              <a:pPr>
                <a:defRPr/>
              </a:pPr>
              <a:t>55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6066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C4DF883-D50D-014F-AA3F-58F969D03B5E}" type="slidenum">
              <a:rPr lang="en-US" i="0" smtClean="0">
                <a:latin typeface="Times New Roman" charset="0"/>
              </a:rPr>
              <a:pPr>
                <a:defRPr/>
              </a:pPr>
              <a:t>56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314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D44080-A1C1-6D48-9090-593E79365BAF}" type="slidenum">
              <a:rPr lang="en-US" i="0" smtClean="0">
                <a:latin typeface="Times New Roman" charset="0"/>
              </a:rPr>
              <a:pPr>
                <a:defRPr/>
              </a:pPr>
              <a:t>57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81612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EFE8A98-A037-0E46-97CD-719E6DC48C9A}" type="slidenum">
              <a:rPr lang="en-US" i="0" smtClean="0">
                <a:latin typeface="Times New Roman" charset="0"/>
              </a:rPr>
              <a:pPr>
                <a:defRPr/>
              </a:pPr>
              <a:t>58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3454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43D48F-8711-C346-AC55-69781208CC1B}" type="slidenum">
              <a:rPr lang="en-US" i="0" smtClean="0">
                <a:latin typeface="Times New Roman" charset="0"/>
              </a:rPr>
              <a:pPr>
                <a:defRPr/>
              </a:pPr>
              <a:t>59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34523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795F41B-3CEF-8149-ABBA-878664839912}" type="slidenum">
              <a:rPr lang="en-US" i="0" smtClean="0">
                <a:latin typeface="Times New Roman" charset="0"/>
              </a:rPr>
              <a:pPr>
                <a:defRPr/>
              </a:pPr>
              <a:t>60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3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724367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6954268-D528-7442-800B-9664DDD7601B}" type="slidenum">
              <a:rPr lang="en-US" i="0" smtClean="0">
                <a:latin typeface="Times New Roman" charset="0"/>
              </a:rPr>
              <a:pPr>
                <a:defRPr/>
              </a:pPr>
              <a:t>61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624524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4433DD6-D70A-8E47-B310-554B6E789C8D}" type="slidenum">
              <a:rPr lang="en-US" i="0" smtClean="0">
                <a:latin typeface="Times New Roman" charset="0"/>
              </a:rPr>
              <a:pPr>
                <a:defRPr/>
              </a:pPr>
              <a:t>62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47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D8AA7049-8658-2C4B-A161-18F367F0585E}" type="slidenum">
              <a:rPr lang="en-US" i="0" smtClean="0">
                <a:latin typeface="Times New Roman" charset="0"/>
              </a:rPr>
              <a:pPr>
                <a:defRPr/>
              </a:pPr>
              <a:t>6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900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33626DD-24C9-E94F-AE99-A71BBB1A5D74}" type="slidenum">
              <a:rPr lang="en-US" i="0" smtClean="0">
                <a:latin typeface="Times New Roman" charset="0"/>
              </a:rPr>
              <a:pPr>
                <a:defRPr/>
              </a:pPr>
              <a:t>63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15875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8CC6F2D1-A888-7345-8BF4-5577B25D9EB8}" type="slidenum">
              <a:rPr lang="en-US" i="0" smtClean="0">
                <a:latin typeface="Times New Roman" charset="0"/>
              </a:rPr>
              <a:pPr>
                <a:defRPr/>
              </a:pPr>
              <a:t>64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52850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899F814-C6BF-1141-85EA-78252609599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936158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6E67162-D420-CA40-8110-1AA35398323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66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27647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04905453-E051-BC4D-8DD5-BD2AF7AD00B3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67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73791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561E5BF8-A926-074D-815E-F2F393FDB4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04869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65E8E46-FAA0-DA4A-9B36-C2794ABD15BF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69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91228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CA331A-DC94-1B42-A2A9-C17C57FED14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986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0263EC-9FC8-3E46-A8F2-77E357E79E36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20178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CDA285F-6A09-5D4C-A322-7D1EDA26E0ED}" type="slidenum">
              <a:rPr lang="en-US" i="0" smtClean="0">
                <a:latin typeface="Times New Roman" charset="0"/>
              </a:rPr>
              <a:pPr>
                <a:defRPr/>
              </a:pPr>
              <a:t>77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58843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DB44EAB-FE29-FA45-963B-6DA8F6A2E717}" type="slidenum">
              <a:rPr lang="en-US" i="0" smtClean="0">
                <a:latin typeface="Times New Roman" charset="0"/>
              </a:rPr>
              <a:pPr>
                <a:defRPr/>
              </a:pPr>
              <a:t>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13292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A723D779-C292-7C49-8148-AB3AD59111C2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51283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E9600B93-8034-F447-85CE-88E355B6FAD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79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965573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15827C07-B323-1E43-831B-E2E6BCD1176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80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519170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2EE596BD-79B8-F24D-A916-5F2104E87CBB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81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7249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FC438215-D38C-0D48-ABD0-3AFB4629475D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82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462655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25487E6-1209-1B44-8A6B-79DCC9D55604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83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31121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636EC43F-D216-5A49-9D19-ED7984D96B3C}" type="slidenum">
              <a:rPr lang="en-US" i="0" smtClean="0">
                <a:latin typeface="Times New Roman" charset="0"/>
              </a:rPr>
              <a:pPr>
                <a:defRPr/>
              </a:pPr>
              <a:t>84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65545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4C815FD5-B57F-A44A-87F2-BF696E2DEF6E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85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27467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7DB61159-EE09-2745-B91D-BC465D8E6509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88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518356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BCB891A-1F10-6C4C-8EDC-2A2224A69238}" type="slidenum">
              <a:rPr lang="en-US" i="0" smtClean="0">
                <a:solidFill>
                  <a:srgbClr val="000000"/>
                </a:solidFill>
                <a:latin typeface="Times New Roman" charset="0"/>
              </a:rPr>
              <a:pPr>
                <a:defRPr/>
              </a:pPr>
              <a:t>89</a:t>
            </a:fld>
            <a:endParaRPr lang="en-US" i="0" dirty="0" smtClean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624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CAB2606F-C1DD-AB42-91E2-4D2AE510B66F}" type="slidenum">
              <a:rPr lang="en-US" i="0" smtClean="0">
                <a:latin typeface="Times New Roman" charset="0"/>
              </a:rPr>
              <a:pPr>
                <a:defRPr/>
              </a:pPr>
              <a:t>8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01898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3EFBD828-11F8-6948-B056-D1F77BF7AC02}" type="slidenum">
              <a:rPr lang="en-US" i="0" smtClean="0">
                <a:latin typeface="Times New Roman" charset="0"/>
              </a:rPr>
              <a:pPr>
                <a:defRPr/>
              </a:pPr>
              <a:t>9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110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9AB7E571-4613-BD47-B8AF-E4769FE4B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070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D0626857-DD43-9D46-91D4-DEBFBA1258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14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81975" y="6486525"/>
            <a:ext cx="676275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5-</a:t>
            </a:r>
            <a:fld id="{B3616EB6-F471-2047-976B-63D7811A01E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757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576888" y="6445250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Transport</a:t>
            </a:r>
            <a:r>
              <a:rPr lang="en-US" sz="1400"/>
              <a:t> </a:t>
            </a:r>
            <a:r>
              <a:rPr lang="en-US"/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3-</a:t>
            </a:r>
            <a:fld id="{2FB5A293-339A-4811-B6D7-5229D3384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19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10" Type="http://schemas.openxmlformats.org/officeDocument/2006/relationships/image" Target="../media/image13.png"/><Relationship Id="rId4" Type="http://schemas.openxmlformats.org/officeDocument/2006/relationships/image" Target="../media/image41.gif"/><Relationship Id="rId9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9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emf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image" Target="../media/image3.png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5" Type="http://schemas.openxmlformats.org/officeDocument/2006/relationships/image" Target="../media/image72.png"/><Relationship Id="rId4" Type="http://schemas.openxmlformats.org/officeDocument/2006/relationships/image" Target="../media/image6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2.png"/><Relationship Id="rId5" Type="http://schemas.openxmlformats.org/officeDocument/2006/relationships/image" Target="../media/image78.png"/><Relationship Id="rId4" Type="http://schemas.openxmlformats.org/officeDocument/2006/relationships/image" Target="../media/image8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5.png"/><Relationship Id="rId4" Type="http://schemas.openxmlformats.org/officeDocument/2006/relationships/image" Target="../media/image8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6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1pPr>
            <a:lvl2pPr marL="742950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fld id="{93CB4BCC-F881-4E55-B5B5-E503AD8EF0D4}" type="slidenum">
              <a:rPr lang="en-US" altLang="en-US" sz="1400">
                <a:latin typeface="Times New Roman" panose="02020603050405020304" pitchFamily="18" charset="0"/>
              </a:rPr>
              <a:pPr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07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533400" y="4038600"/>
            <a:ext cx="7772400" cy="2286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John Magee</a:t>
            </a:r>
            <a:br>
              <a:rPr lang="en-US" altLang="en-US" sz="36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en-US" sz="2400" dirty="0" smtClean="0">
                <a:latin typeface="Tahoma" pitchFamily="34" charset="0"/>
                <a:cs typeface="Tahoma" pitchFamily="34" charset="0"/>
              </a:rPr>
              <a:t>28</a:t>
            </a:r>
            <a:r>
              <a:rPr lang="en-US" altLang="en-US" sz="240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 November 2016</a:t>
            </a:r>
            <a:endParaRPr lang="en-US" altLang="en-US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838200"/>
            <a:ext cx="6858000" cy="25622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CS 280: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smtClean="0">
                <a:latin typeface="Tahoma" pitchFamily="34" charset="0"/>
                <a:cs typeface="Tahoma" pitchFamily="34" charset="0"/>
              </a:rPr>
              <a:t>Link Layer and LANs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 smtClean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sz="1600" dirty="0" smtClean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333375" y="6135688"/>
            <a:ext cx="55086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>
              <a:defRPr/>
            </a:pPr>
            <a:r>
              <a:rPr lang="en-US" altLang="en-US" sz="1200" dirty="0">
                <a:latin typeface="+mn-lt"/>
              </a:rPr>
              <a:t>Most slides adapted from Kurose and Ross, Computer Networking 7</a:t>
            </a:r>
            <a:r>
              <a:rPr lang="en-US" altLang="en-US" sz="1200" dirty="0" smtClean="0">
                <a:latin typeface="+mn-lt"/>
              </a:rPr>
              <a:t>/e </a:t>
            </a:r>
            <a:endParaRPr lang="en-US" altLang="en-US" sz="1200" dirty="0">
              <a:latin typeface="+mn-lt"/>
            </a:endParaRPr>
          </a:p>
          <a:p>
            <a:pPr algn="ctr">
              <a:defRPr/>
            </a:pPr>
            <a:r>
              <a:rPr lang="en-US" altLang="en-US" sz="1200" dirty="0">
                <a:latin typeface="+mn-lt"/>
              </a:rPr>
              <a:t>Source material copyright </a:t>
            </a:r>
            <a:r>
              <a:rPr lang="en-US" altLang="en-US" sz="1200" dirty="0" smtClean="0">
                <a:latin typeface="+mn-lt"/>
              </a:rPr>
              <a:t>1996-2016</a:t>
            </a:r>
            <a:endParaRPr lang="en-US" altLang="en-US" sz="1200" dirty="0">
              <a:latin typeface="+mn-lt"/>
            </a:endParaRPr>
          </a:p>
          <a:p>
            <a:pPr algn="ctr">
              <a:defRPr/>
            </a:pPr>
            <a:r>
              <a:rPr lang="en-US" altLang="en-US" sz="1200" dirty="0">
                <a:latin typeface="+mn-lt"/>
              </a:rPr>
              <a:t>J.F Kurose and K.W. Ross</a:t>
            </a:r>
          </a:p>
        </p:txBody>
      </p:sp>
    </p:spTree>
    <p:extLst>
      <p:ext uri="{BB962C8B-B14F-4D97-AF65-F5344CB8AC3E}">
        <p14:creationId xmlns:p14="http://schemas.microsoft.com/office/powerpoint/2010/main" val="98720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6.2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6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Error detection</a:t>
            </a:r>
          </a:p>
        </p:txBody>
      </p:sp>
      <p:pic>
        <p:nvPicPr>
          <p:cNvPr id="60420" name="Picture 3" descr="521 Error Detecti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dirty="0" smtClean="0">
                <a:latin typeface="Arial" charset="0"/>
                <a:cs typeface="+mn-cs"/>
              </a:rPr>
            </a:br>
            <a:endParaRPr lang="en-US" sz="2000" i="0" dirty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60424" name="Picture 7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71165"/>
            <a:ext cx="3737081" cy="17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53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Picture 1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Parity checking</a:t>
            </a:r>
          </a:p>
        </p:txBody>
      </p:sp>
      <p:pic>
        <p:nvPicPr>
          <p:cNvPr id="62469" name="Picture 3" descr="522 Single Bit Parit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dirty="0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latin typeface="Arial" charset="0"/>
                <a:cs typeface="+mn-cs"/>
              </a:rPr>
              <a:t>d</a:t>
            </a:r>
            <a:r>
              <a:rPr lang="en-US" sz="2000" i="0" dirty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62471" name="Picture 5" descr="523 Double Bit Parit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48421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 marL="342900" indent="-3429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2475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62476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 dirty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7204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Internet checksum </a:t>
            </a:r>
            <a:r>
              <a:rPr lang="en-US" sz="3600" dirty="0">
                <a:latin typeface="Gill Sans MT" charset="0"/>
                <a:cs typeface="+mj-cs"/>
              </a:rPr>
              <a:t>(review)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sender: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treat segment contents as sequence of 16-bit integers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checksum: addition (1</a:t>
            </a:r>
            <a:r>
              <a:rPr lang="ja-JP" altLang="en-US" sz="240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complement sum) of segment contents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lnSpc>
                <a:spcPct val="75000"/>
              </a:lnSpc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receiver: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compute checksum of received segment</a:t>
            </a:r>
          </a:p>
          <a:p>
            <a:pPr>
              <a:lnSpc>
                <a:spcPct val="75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YES - no error detected. </a:t>
            </a:r>
            <a:r>
              <a:rPr lang="en-US" i="1" dirty="0">
                <a:latin typeface="Gill Sans MT" charset="0"/>
              </a:rPr>
              <a:t>But maybe errors nonetheless?</a:t>
            </a:r>
            <a:r>
              <a:rPr lang="en-US" dirty="0">
                <a:latin typeface="Gill Sans MT" charset="0"/>
              </a:rPr>
              <a:t> 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goal:</a:t>
            </a:r>
            <a:r>
              <a:rPr lang="en-US" sz="2400" i="0" dirty="0">
                <a:latin typeface="Gill Sans MT" charset="0"/>
                <a:cs typeface="+mn-cs"/>
              </a:rPr>
              <a:t> detect </a:t>
            </a:r>
            <a:r>
              <a:rPr lang="ja-JP" altLang="en-US" sz="2400" i="0">
                <a:latin typeface="Gill Sans MT" charset="0"/>
                <a:cs typeface="+mn-cs"/>
              </a:rPr>
              <a:t>“</a:t>
            </a:r>
            <a:r>
              <a:rPr lang="en-US" sz="2400" i="0" dirty="0">
                <a:latin typeface="Gill Sans MT" charset="0"/>
                <a:cs typeface="+mn-cs"/>
              </a:rPr>
              <a:t>errors</a:t>
            </a:r>
            <a:r>
              <a:rPr lang="ja-JP" altLang="en-US" sz="2400" i="0">
                <a:latin typeface="Gill Sans MT" charset="0"/>
                <a:cs typeface="+mn-cs"/>
              </a:rPr>
              <a:t>”</a:t>
            </a:r>
            <a:r>
              <a:rPr lang="en-US" sz="2400" i="0" dirty="0">
                <a:latin typeface="Gill Sans MT" charset="0"/>
                <a:cs typeface="+mn-cs"/>
              </a:rPr>
              <a:t> (e.g., flipped bits) in transmitted packet (note: used at transport layer</a:t>
            </a:r>
            <a:r>
              <a:rPr lang="en-US" sz="2400" dirty="0">
                <a:latin typeface="Gill Sans MT" charset="0"/>
                <a:cs typeface="+mn-cs"/>
              </a:rPr>
              <a:t> only</a:t>
            </a:r>
            <a:r>
              <a:rPr lang="en-US" sz="2400" i="0" dirty="0">
                <a:latin typeface="Gill Sans MT" charset="0"/>
                <a:cs typeface="+mn-cs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i="0" dirty="0">
              <a:latin typeface="Gill Sans MT" charset="0"/>
              <a:cs typeface="+mn-cs"/>
            </a:endParaRPr>
          </a:p>
        </p:txBody>
      </p:sp>
      <p:pic>
        <p:nvPicPr>
          <p:cNvPr id="64519" name="Picture 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4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Cyclic redundancy check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view data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</a:t>
            </a:r>
            <a:r>
              <a:rPr lang="en-US" sz="2400" dirty="0">
                <a:latin typeface="Gill Sans MT" charset="0"/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choose r+1 bit pattern (generator),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G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goal: choose r CRC bits,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dirty="0">
                <a:latin typeface="Gill Sans MT" charset="0"/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 &lt;D,R&gt; exactly divisible by G (modulo 2)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can detect all burst errors less than r+1 bits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widely used in practice (Ethernet, 802.11 WiFi, ATM)</a:t>
            </a:r>
          </a:p>
        </p:txBody>
      </p:sp>
      <p:pic>
        <p:nvPicPr>
          <p:cNvPr id="66566" name="Picture 4" descr="524 CRC cod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0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CRC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1536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want: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endParaRPr lang="en-US" sz="3200" dirty="0">
              <a:solidFill>
                <a:srgbClr val="000099"/>
              </a:solidFill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buFont typeface="Wingdings" charset="0"/>
              <a:buNone/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baseline="26000" dirty="0">
                <a:latin typeface="Gill Sans MT" charset="0"/>
              </a:rPr>
              <a:t>.</a:t>
            </a:r>
            <a:r>
              <a:rPr lang="en-US" sz="2800" dirty="0">
                <a:latin typeface="Gill Sans MT" charset="0"/>
              </a:rPr>
              <a:t>2</a:t>
            </a:r>
            <a:r>
              <a:rPr lang="en-US" sz="2800" baseline="30000" dirty="0">
                <a:latin typeface="Gill Sans MT" charset="0"/>
              </a:rPr>
              <a:t>r</a:t>
            </a:r>
            <a:r>
              <a:rPr lang="en-US" sz="2800" dirty="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000099"/>
                </a:solidFill>
                <a:latin typeface="Gill Sans MT" charset="0"/>
                <a:cs typeface="+mn-cs"/>
              </a:rPr>
              <a:t>equivalently:</a:t>
            </a:r>
            <a:r>
              <a:rPr lang="en-US" dirty="0">
                <a:latin typeface="Gill Sans MT" charset="0"/>
                <a:cs typeface="+mn-cs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    if we divide D</a:t>
            </a:r>
            <a:r>
              <a:rPr lang="en-US" baseline="26000" dirty="0">
                <a:latin typeface="Gill Sans MT" charset="0"/>
                <a:cs typeface="+mn-cs"/>
              </a:rPr>
              <a:t>.</a:t>
            </a:r>
            <a:r>
              <a:rPr lang="en-US" dirty="0">
                <a:latin typeface="Gill Sans MT" charset="0"/>
                <a:cs typeface="+mn-cs"/>
              </a:rPr>
              <a:t>2</a:t>
            </a:r>
            <a:r>
              <a:rPr lang="en-US" baseline="30000" dirty="0">
                <a:latin typeface="Gill Sans MT" charset="0"/>
                <a:cs typeface="+mn-cs"/>
              </a:rPr>
              <a:t>r</a:t>
            </a:r>
            <a:r>
              <a:rPr lang="en-US" dirty="0">
                <a:latin typeface="Gill Sans MT" charset="0"/>
                <a:cs typeface="+mn-cs"/>
              </a:rPr>
              <a:t> by G, want remainder R to satisfy: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latin typeface="Arial" charset="0"/>
                <a:cs typeface="+mn-cs"/>
              </a:rPr>
              <a:t>R</a:t>
            </a:r>
            <a:r>
              <a:rPr lang="en-US" dirty="0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D</a:t>
            </a:r>
            <a:r>
              <a:rPr lang="en-US" sz="2400" baseline="26000" dirty="0" smtClean="0">
                <a:latin typeface="Arial" charset="0"/>
                <a:cs typeface="+mn-cs"/>
              </a:rPr>
              <a:t>.</a:t>
            </a:r>
            <a:r>
              <a:rPr lang="en-US" sz="2400" dirty="0" smtClean="0">
                <a:latin typeface="Arial" charset="0"/>
                <a:cs typeface="+mn-cs"/>
              </a:rPr>
              <a:t>2</a:t>
            </a:r>
            <a:r>
              <a:rPr lang="en-US" sz="2400" baseline="30000" dirty="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dirty="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8617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988" y="1028700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299479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9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6.3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909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473753" y="5700713"/>
            <a:ext cx="2116285" cy="641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trike="sngStrike" dirty="0" smtClean="0">
                <a:solidFill>
                  <a:srgbClr val="C00000"/>
                </a:solidFill>
                <a:latin typeface="Arial" charset="0"/>
                <a:cs typeface="+mn-cs"/>
              </a:rPr>
              <a:t>Clark Keg</a:t>
            </a:r>
            <a:r>
              <a:rPr lang="en-US" sz="1400" i="0" dirty="0" smtClean="0">
                <a:latin typeface="Arial" charset="0"/>
                <a:cs typeface="+mn-cs"/>
              </a:rPr>
              <a:t> </a:t>
            </a:r>
            <a:r>
              <a:rPr lang="en-US" sz="1400" i="0" dirty="0" smtClean="0">
                <a:solidFill>
                  <a:srgbClr val="00B050"/>
                </a:solidFill>
                <a:latin typeface="Arial" charset="0"/>
                <a:cs typeface="+mn-cs"/>
              </a:rPr>
              <a:t>cocktail</a:t>
            </a:r>
            <a:r>
              <a:rPr lang="en-US" sz="1400" i="0" dirty="0" smtClean="0">
                <a:latin typeface="Arial" charset="0"/>
                <a:cs typeface="+mn-cs"/>
              </a:rPr>
              <a:t>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7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Multiple access protocols</a:t>
            </a:r>
          </a:p>
        </p:txBody>
      </p:sp>
      <p:sp>
        <p:nvSpPr>
          <p:cNvPr id="184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shared broadcast channel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two or more simultaneous transmissions by nodes: interference </a:t>
            </a:r>
          </a:p>
          <a:p>
            <a:pPr lvl="1"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 dirty="0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  <a:defRPr/>
            </a:pPr>
            <a:endParaRPr lang="en-US" sz="2400" i="1" u="sng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multiple access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distributed algorithm that determines how nodes share channel, i.e., determine when node can transmit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about channel sharing must use channel itself!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 out-of-band channel for </a:t>
            </a:r>
            <a:r>
              <a:rPr lang="en-US" sz="2000" dirty="0" smtClean="0">
                <a:latin typeface="Gill Sans MT" charset="0"/>
              </a:rPr>
              <a:t>coordination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given: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3. fully decentralized: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special node to coordinate transmissions</a:t>
            </a:r>
          </a:p>
          <a:p>
            <a:pPr lvl="2">
              <a:defRPr/>
            </a:pPr>
            <a:r>
              <a:rPr lang="en-US" sz="2400" dirty="0">
                <a:latin typeface="Gill Sans MT" charset="0"/>
              </a:rPr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4. simple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8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2" y="1039813"/>
            <a:ext cx="7187487" cy="18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Link </a:t>
            </a:r>
            <a:r>
              <a:rPr lang="en-US" dirty="0" smtClean="0">
                <a:latin typeface="Gill Sans MT" charset="0"/>
                <a:cs typeface="+mj-cs"/>
              </a:rPr>
              <a:t>layer and LANs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990033"/>
                </a:solidFill>
                <a:latin typeface="Gill Sans MT" charset="0"/>
                <a:cs typeface="+mn-cs"/>
              </a:rPr>
              <a:t>our goals:</a:t>
            </a:r>
            <a:r>
              <a:rPr lang="en-US" sz="3200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understand principles behind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local area networks: Ethernet, VLANs</a:t>
            </a:r>
            <a:endParaRPr lang="en-US" dirty="0">
              <a:solidFill>
                <a:srgbClr val="000099"/>
              </a:solidFill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instantiation, implementation of various link layer technologies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6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1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 protocols: taxonomy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three broad classes: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(time slots, frequency, code)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allocate piece to node for exclusive use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channel not divided, allow collisions</a:t>
            </a:r>
          </a:p>
          <a:p>
            <a:pPr lvl="1">
              <a:defRPr/>
            </a:pPr>
            <a:r>
              <a:rPr lang="ja-JP" altLang="en-US" sz="2000">
                <a:latin typeface="Gill Sans MT" charset="0"/>
              </a:rPr>
              <a:t>“</a:t>
            </a:r>
            <a:r>
              <a:rPr lang="en-US" sz="2000" dirty="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sz="2000" dirty="0">
                <a:latin typeface="Gill Sans MT" charset="0"/>
              </a:rPr>
              <a:t> from collisions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nodes take turns, but nodes with more to send can take longer turns</a:t>
            </a:r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00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TDMA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15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TDMA: time division multiple access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access to channel in "rounds"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each station gets fixed length slot (length = </a:t>
            </a:r>
            <a:r>
              <a:rPr lang="en-US" dirty="0" smtClean="0">
                <a:latin typeface="Gill Sans MT" charset="0"/>
                <a:cs typeface="+mn-cs"/>
              </a:rPr>
              <a:t>packet transmission </a:t>
            </a:r>
            <a:r>
              <a:rPr lang="en-US" dirty="0">
                <a:latin typeface="Gill Sans MT" charset="0"/>
                <a:cs typeface="+mn-cs"/>
              </a:rPr>
              <a:t>time) in each round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unused slots go idle 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example: 6-station LAN, 1,3,4 </a:t>
            </a:r>
            <a:r>
              <a:rPr lang="en-US" dirty="0" smtClean="0">
                <a:latin typeface="Gill Sans MT" charset="0"/>
                <a:cs typeface="+mn-cs"/>
              </a:rPr>
              <a:t>have packets to send, </a:t>
            </a:r>
            <a:r>
              <a:rPr lang="en-US" dirty="0">
                <a:latin typeface="Gill Sans MT" charset="0"/>
                <a:cs typeface="+mn-cs"/>
              </a:rPr>
              <a:t>slots 2,5,6 idle </a:t>
            </a: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dirty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5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FDMA: frequency division multiple access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channel spectrum divided into frequency bands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station assigned fixed frequency band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unused transmission time in frequency bands go idle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example: 6-station LAN, 1,3,4 have </a:t>
            </a:r>
            <a:r>
              <a:rPr lang="en-US" sz="2400" dirty="0" smtClean="0">
                <a:latin typeface="Gill Sans MT" charset="0"/>
                <a:cs typeface="+mn-cs"/>
              </a:rPr>
              <a:t>packet to send, </a:t>
            </a:r>
            <a:r>
              <a:rPr lang="en-US" sz="2400" dirty="0">
                <a:latin typeface="Gill Sans MT" charset="0"/>
                <a:cs typeface="+mn-cs"/>
              </a:rPr>
              <a:t>frequency bands 2,5,6 idle 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5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82959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77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82964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3175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82965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2966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7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968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82970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Channel partitioning MAC protocols: FDMA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05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no </a:t>
            </a:r>
            <a:r>
              <a:rPr lang="en-US" i="1" dirty="0">
                <a:latin typeface="Gill Sans MT" charset="0"/>
              </a:rPr>
              <a:t>a priori</a:t>
            </a:r>
            <a:r>
              <a:rPr lang="en-US" dirty="0">
                <a:latin typeface="Gill Sans MT" charset="0"/>
              </a:rPr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two or more transmitting nodes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</a:t>
            </a:r>
            <a:r>
              <a:rPr lang="ja-JP" altLang="en-US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collision</a:t>
            </a:r>
            <a:r>
              <a:rPr lang="ja-JP" altLang="en-US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random access MAC protocol</a:t>
            </a:r>
            <a:r>
              <a:rPr lang="en-US" dirty="0">
                <a:latin typeface="Gill Sans MT" charset="0"/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CSMA, CSMA/CD, CSMA/CA</a:t>
            </a:r>
          </a:p>
        </p:txBody>
      </p:sp>
      <p:pic>
        <p:nvPicPr>
          <p:cNvPr id="84997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43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assumptions: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all frames same size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time divided into equal size slots (time to transmit 1 frame)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start to transmit only slot beginning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nodes are synchronized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no collision:</a:t>
            </a:r>
            <a:r>
              <a:rPr lang="en-US" dirty="0">
                <a:latin typeface="Gill Sans MT" charset="0"/>
              </a:rPr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>
                <a:latin typeface="Gill Sans MT" charset="0"/>
              </a:rPr>
              <a:t>if collision:</a:t>
            </a:r>
            <a:r>
              <a:rPr lang="en-US" dirty="0">
                <a:latin typeface="Gill Sans MT" charset="0"/>
              </a:rPr>
              <a:t> node retransmits frame in each subsequent slot with prob. p until success</a:t>
            </a:r>
          </a:p>
        </p:txBody>
      </p:sp>
      <p:pic>
        <p:nvPicPr>
          <p:cNvPr id="87046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930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Pros: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single active node can continuously transmit at full rate of channel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highly decentralized: only slots in nodes need to be in sync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pic>
        <p:nvPicPr>
          <p:cNvPr id="89094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9095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9096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7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8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099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9100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1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2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3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9104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9105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008000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dirty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dirty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dirty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12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4188" y="3297238"/>
            <a:ext cx="3810000" cy="3128962"/>
          </a:xfrm>
        </p:spPr>
        <p:txBody>
          <a:bodyPr/>
          <a:lstStyle/>
          <a:p>
            <a:pPr>
              <a:defRPr/>
            </a:pPr>
            <a:r>
              <a:rPr lang="en-US" sz="2400" i="1" dirty="0">
                <a:latin typeface="Gill Sans MT" charset="0"/>
                <a:cs typeface="+mn-cs"/>
              </a:rPr>
              <a:t>suppose: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nodes with many frames to send, each transmits in slot with probability </a:t>
            </a:r>
            <a:r>
              <a:rPr lang="en-US" sz="2400" i="1" dirty="0">
                <a:latin typeface="Gill Sans MT" charset="0"/>
                <a:cs typeface="+mn-cs"/>
              </a:rPr>
              <a:t>p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given node has success in a slot  = </a:t>
            </a:r>
            <a:r>
              <a:rPr lang="en-US" sz="2400" i="1" dirty="0">
                <a:latin typeface="Gill Sans MT" charset="0"/>
                <a:cs typeface="+mn-cs"/>
              </a:rPr>
              <a:t>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prob that </a:t>
            </a:r>
            <a:r>
              <a:rPr lang="en-US" sz="2400" i="1" dirty="0">
                <a:latin typeface="Gill Sans MT" charset="0"/>
                <a:cs typeface="+mn-cs"/>
              </a:rPr>
              <a:t>any</a:t>
            </a:r>
            <a:r>
              <a:rPr lang="en-US" sz="2400" dirty="0">
                <a:latin typeface="Gill Sans MT" charset="0"/>
                <a:cs typeface="+mn-cs"/>
              </a:rPr>
              <a:t> node has a success = </a:t>
            </a: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endParaRPr lang="en-US" sz="2400" i="1" dirty="0">
              <a:latin typeface="Gill Sans MT" charset="0"/>
              <a:cs typeface="+mn-cs"/>
            </a:endParaRP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978400" y="1647825"/>
            <a:ext cx="3810000" cy="32385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max efficiency: find </a:t>
            </a:r>
            <a:r>
              <a:rPr lang="en-US" sz="2400" i="1" dirty="0">
                <a:latin typeface="Gill Sans MT" charset="0"/>
                <a:cs typeface="+mn-cs"/>
              </a:rPr>
              <a:t>p* </a:t>
            </a:r>
            <a:r>
              <a:rPr lang="en-US" sz="2400" dirty="0">
                <a:latin typeface="Gill Sans MT" charset="0"/>
                <a:cs typeface="+mn-cs"/>
              </a:rPr>
              <a:t>that maximizes </a:t>
            </a:r>
            <a:br>
              <a:rPr lang="en-US" sz="2400" dirty="0">
                <a:latin typeface="Gill Sans MT" charset="0"/>
                <a:cs typeface="+mn-cs"/>
              </a:rPr>
            </a:br>
            <a:r>
              <a:rPr lang="en-US" sz="2400" i="1" dirty="0">
                <a:latin typeface="Gill Sans MT" charset="0"/>
                <a:cs typeface="+mn-cs"/>
              </a:rPr>
              <a:t>Np(1-p)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for many nodes, take limit of </a:t>
            </a:r>
            <a:r>
              <a:rPr lang="en-US" sz="2400" i="1" dirty="0">
                <a:latin typeface="Gill Sans MT" charset="0"/>
                <a:cs typeface="+mn-cs"/>
              </a:rPr>
              <a:t>Np*(1-p*)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</a:t>
            </a:r>
            <a:r>
              <a:rPr lang="en-US" sz="2400" dirty="0">
                <a:latin typeface="Gill Sans MT" charset="0"/>
                <a:cs typeface="+mn-cs"/>
              </a:rPr>
              <a:t>as </a:t>
            </a:r>
            <a:r>
              <a:rPr lang="en-US" sz="2400" i="1" dirty="0">
                <a:latin typeface="Gill Sans MT" charset="0"/>
                <a:cs typeface="+mn-cs"/>
              </a:rPr>
              <a:t>N</a:t>
            </a:r>
            <a:r>
              <a:rPr lang="en-US" sz="2400" dirty="0">
                <a:latin typeface="Gill Sans MT" charset="0"/>
                <a:cs typeface="+mn-cs"/>
              </a:rPr>
              <a:t> goes to infinity, gives: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max efficiency = 1/e = .37</a:t>
            </a:r>
            <a:endParaRPr lang="en-US" sz="2400" b="1" i="1" baseline="30000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595313" y="1687513"/>
            <a:ext cx="3554412" cy="1414462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efficiency</a:t>
            </a:r>
            <a:r>
              <a:rPr lang="en-US" sz="2400" i="0" dirty="0" smtClean="0">
                <a:latin typeface="Gill Sans MT" charset="0"/>
                <a:cs typeface="+mn-cs"/>
              </a:rPr>
              <a:t>: long-run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fraction of successful slots </a:t>
            </a:r>
            <a:br>
              <a:rPr lang="en-US" sz="2400" i="0" dirty="0" smtClean="0">
                <a:latin typeface="Gill Sans MT" charset="0"/>
                <a:cs typeface="+mn-cs"/>
              </a:rPr>
            </a:br>
            <a:r>
              <a:rPr lang="en-US" sz="2400" i="0" dirty="0" smtClean="0">
                <a:latin typeface="Gill Sans MT" charset="0"/>
                <a:cs typeface="+mn-cs"/>
              </a:rPr>
              <a:t>(many nodes, all with many frames to send)</a:t>
            </a:r>
          </a:p>
        </p:txBody>
      </p:sp>
      <p:sp>
        <p:nvSpPr>
          <p:cNvPr id="26631" name="Text Box 10"/>
          <p:cNvSpPr txBox="1">
            <a:spLocks noChangeArrowheads="1"/>
          </p:cNvSpPr>
          <p:nvPr/>
        </p:nvSpPr>
        <p:spPr bwMode="auto">
          <a:xfrm>
            <a:off x="5407025" y="4529138"/>
            <a:ext cx="2568575" cy="141446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at best:</a:t>
            </a:r>
            <a:r>
              <a:rPr lang="en-US" sz="2400" i="0" dirty="0" smtClean="0">
                <a:latin typeface="Gill Sans MT" charset="0"/>
                <a:cs typeface="+mn-cs"/>
              </a:rPr>
              <a:t> channel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used for useful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transmissions 37%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of time!</a:t>
            </a:r>
          </a:p>
        </p:txBody>
      </p:sp>
      <p:sp>
        <p:nvSpPr>
          <p:cNvPr id="26632" name="Text Box 11"/>
          <p:cNvSpPr txBox="1">
            <a:spLocks noChangeArrowheads="1"/>
          </p:cNvSpPr>
          <p:nvPr/>
        </p:nvSpPr>
        <p:spPr bwMode="auto">
          <a:xfrm>
            <a:off x="8048625" y="4402138"/>
            <a:ext cx="4889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96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!</a:t>
            </a:r>
          </a:p>
        </p:txBody>
      </p:sp>
      <p:sp>
        <p:nvSpPr>
          <p:cNvPr id="26633" name="Rectangle 17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7602538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Slotted </a:t>
            </a:r>
            <a:r>
              <a:rPr lang="en-US" sz="4000" dirty="0">
                <a:latin typeface="Gill Sans MT" charset="0"/>
                <a:cs typeface="+mj-cs"/>
              </a:rPr>
              <a:t>ALOHA: efficiency</a:t>
            </a:r>
          </a:p>
        </p:txBody>
      </p:sp>
      <p:pic>
        <p:nvPicPr>
          <p:cNvPr id="91145" name="Picture 18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577056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9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9509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(unslotted)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</a:p>
        </p:txBody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83439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unslotted Aloha: simpler, no synchronization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when frame first arrives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transmit immediately 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collision probability increases: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frame sent at 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 collides with other frames sent in [t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-1,t</a:t>
            </a:r>
            <a:r>
              <a:rPr lang="en-US" baseline="-25000" dirty="0">
                <a:latin typeface="Gill Sans MT" charset="0"/>
              </a:rPr>
              <a:t>0</a:t>
            </a:r>
            <a:r>
              <a:rPr lang="en-US" dirty="0">
                <a:latin typeface="Gill Sans MT" charset="0"/>
              </a:rPr>
              <a:t>+1]</a:t>
            </a:r>
          </a:p>
        </p:txBody>
      </p:sp>
      <p:pic>
        <p:nvPicPr>
          <p:cNvPr id="93190" name="Picture 4" descr="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3871913"/>
            <a:ext cx="62801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0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5" name="Picture 6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857250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53988"/>
            <a:ext cx="7772400" cy="9620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Pure </a:t>
            </a:r>
            <a:r>
              <a:rPr lang="en-US" sz="4000" dirty="0">
                <a:latin typeface="Gill Sans MT" charset="0"/>
                <a:cs typeface="+mj-cs"/>
              </a:rPr>
              <a:t>ALOHA</a:t>
            </a:r>
            <a:r>
              <a:rPr lang="en-US" dirty="0">
                <a:latin typeface="Gill Sans MT" charset="0"/>
                <a:cs typeface="+mj-cs"/>
              </a:rPr>
              <a:t> efficiency</a:t>
            </a:r>
          </a:p>
        </p:txBody>
      </p:sp>
      <p:sp>
        <p:nvSpPr>
          <p:cNvPr id="286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28738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P(success by given node) = P(node transmits)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  <a:r>
              <a:rPr lang="en-US" sz="2000" baseline="16000" dirty="0">
                <a:latin typeface="Gill Sans MT" charset="0"/>
                <a:cs typeface="+mn-cs"/>
              </a:rPr>
              <a:t>.</a:t>
            </a:r>
            <a:endParaRPr lang="en-US" sz="2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        P(no other node transmits in [t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-1,t</a:t>
            </a:r>
            <a:r>
              <a:rPr lang="en-US" sz="2000" baseline="-25000" dirty="0">
                <a:latin typeface="Gill Sans MT" charset="0"/>
                <a:cs typeface="+mn-cs"/>
              </a:rPr>
              <a:t>0</a:t>
            </a:r>
            <a:r>
              <a:rPr lang="en-US" sz="2000" dirty="0">
                <a:latin typeface="Gill Sans MT" charset="0"/>
                <a:cs typeface="+mn-cs"/>
              </a:rPr>
              <a:t>] </a:t>
            </a:r>
          </a:p>
          <a:p>
            <a:pPr>
              <a:buFont typeface="Wingdings" charset="0"/>
              <a:buNone/>
              <a:defRPr/>
            </a:pPr>
            <a:r>
              <a:rPr lang="en-US" sz="2000" dirty="0">
                <a:latin typeface="Gill Sans MT" charset="0"/>
                <a:cs typeface="+mn-cs"/>
              </a:rPr>
              <a:t>                                      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                                    </a:t>
            </a:r>
            <a:r>
              <a:rPr lang="en-US" sz="2400" i="1" dirty="0">
                <a:latin typeface="Gill Sans MT" charset="0"/>
                <a:cs typeface="+mn-cs"/>
              </a:rPr>
              <a:t>  = 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</a:t>
            </a:r>
            <a:r>
              <a:rPr lang="en-US" sz="2400" i="1" baseline="16000" dirty="0">
                <a:latin typeface="Gill Sans MT" charset="0"/>
                <a:cs typeface="+mn-cs"/>
              </a:rPr>
              <a:t> 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N-1  </a:t>
            </a:r>
          </a:p>
          <a:p>
            <a:pPr>
              <a:buFont typeface="Wingdings" charset="0"/>
              <a:buNone/>
              <a:defRPr/>
            </a:pPr>
            <a:r>
              <a:rPr lang="en-US" sz="2400" b="1" baseline="30000" dirty="0">
                <a:latin typeface="Gill Sans MT" charset="0"/>
                <a:cs typeface="+mn-cs"/>
              </a:rPr>
              <a:t>                                                    </a:t>
            </a:r>
            <a:r>
              <a:rPr lang="en-US" sz="2400" b="1" i="1" baseline="30000" dirty="0">
                <a:latin typeface="Gill Sans MT" charset="0"/>
                <a:cs typeface="+mn-cs"/>
              </a:rPr>
              <a:t>     </a:t>
            </a:r>
            <a:r>
              <a:rPr lang="en-US" sz="2400" i="1" dirty="0">
                <a:latin typeface="Gill Sans MT" charset="0"/>
                <a:cs typeface="+mn-cs"/>
              </a:rPr>
              <a:t>=</a:t>
            </a:r>
            <a:r>
              <a:rPr lang="en-US" sz="2400" b="1" i="1" dirty="0">
                <a:latin typeface="Gill Sans MT" charset="0"/>
                <a:cs typeface="+mn-cs"/>
              </a:rPr>
              <a:t> </a:t>
            </a:r>
            <a:r>
              <a:rPr lang="en-US" sz="2400" i="1" dirty="0">
                <a:latin typeface="Gill Sans MT" charset="0"/>
                <a:cs typeface="+mn-cs"/>
              </a:rPr>
              <a:t>p </a:t>
            </a:r>
            <a:r>
              <a:rPr lang="en-US" sz="2400" i="1" baseline="16000" dirty="0">
                <a:latin typeface="Gill Sans MT" charset="0"/>
                <a:cs typeface="+mn-cs"/>
              </a:rPr>
              <a:t>. </a:t>
            </a:r>
            <a:r>
              <a:rPr lang="en-US" sz="2400" i="1" dirty="0">
                <a:latin typeface="Gill Sans MT" charset="0"/>
                <a:cs typeface="+mn-cs"/>
              </a:rPr>
              <a:t>(1-p)</a:t>
            </a:r>
            <a:r>
              <a:rPr lang="en-US" sz="2400" b="1" i="1" baseline="30000" dirty="0">
                <a:latin typeface="Gill Sans MT" charset="0"/>
                <a:cs typeface="+mn-cs"/>
              </a:rPr>
              <a:t>2(N-1)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endParaRPr lang="en-US" sz="2000" i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baseline="160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… choosing optimum p and then letting </a:t>
            </a:r>
            <a:r>
              <a:rPr lang="en-US" i="1" baseline="16000" dirty="0">
                <a:latin typeface="Gill Sans MT" charset="0"/>
                <a:cs typeface="+mn-cs"/>
              </a:rPr>
              <a:t>n</a:t>
            </a:r>
            <a:r>
              <a:rPr lang="en-US" baseline="16000" dirty="0"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None/>
              <a:defRPr/>
            </a:pPr>
            <a:r>
              <a:rPr lang="en-US" baseline="16000" dirty="0">
                <a:latin typeface="Gill Sans MT" charset="0"/>
                <a:cs typeface="+mn-cs"/>
              </a:rPr>
              <a:t>                                        </a:t>
            </a:r>
            <a:r>
              <a:rPr lang="en-US" i="1" baseline="16000" dirty="0">
                <a:latin typeface="Gill Sans MT" charset="0"/>
                <a:cs typeface="+mn-cs"/>
              </a:rPr>
              <a:t>         </a:t>
            </a:r>
            <a:r>
              <a:rPr lang="en-US" sz="2400" i="1" dirty="0">
                <a:latin typeface="Gill Sans MT" charset="0"/>
                <a:cs typeface="+mn-cs"/>
              </a:rPr>
              <a:t>= 1/(2e) = .18</a:t>
            </a:r>
            <a:r>
              <a:rPr lang="en-US" i="1" baseline="16000" dirty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	</a:t>
            </a:r>
            <a:endParaRPr lang="en-US" b="1" i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28679" name="Text Box 4"/>
          <p:cNvSpPr txBox="1">
            <a:spLocks noChangeArrowheads="1"/>
          </p:cNvSpPr>
          <p:nvPr/>
        </p:nvSpPr>
        <p:spPr bwMode="auto">
          <a:xfrm>
            <a:off x="2222500" y="5175250"/>
            <a:ext cx="458628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even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worse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 than slotted Aloha!</a:t>
            </a:r>
          </a:p>
        </p:txBody>
      </p:sp>
      <p:grpSp>
        <p:nvGrpSpPr>
          <p:cNvPr id="95239" name="Group 10"/>
          <p:cNvGrpSpPr>
            <a:grpSpLocks/>
          </p:cNvGrpSpPr>
          <p:nvPr/>
        </p:nvGrpSpPr>
        <p:grpSpPr bwMode="auto">
          <a:xfrm>
            <a:off x="6664312" y="3739362"/>
            <a:ext cx="736600" cy="90487"/>
            <a:chOff x="3242" y="3679"/>
            <a:chExt cx="464" cy="57"/>
          </a:xfrm>
        </p:grpSpPr>
        <p:sp>
          <p:nvSpPr>
            <p:cNvPr id="28681" name="Line 7"/>
            <p:cNvSpPr>
              <a:spLocks noChangeShapeType="1"/>
            </p:cNvSpPr>
            <p:nvPr/>
          </p:nvSpPr>
          <p:spPr bwMode="auto">
            <a:xfrm>
              <a:off x="3242" y="3711"/>
              <a:ext cx="20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2" name="Oval 8"/>
            <p:cNvSpPr>
              <a:spLocks noChangeArrowheads="1"/>
            </p:cNvSpPr>
            <p:nvPr/>
          </p:nvSpPr>
          <p:spPr bwMode="auto">
            <a:xfrm>
              <a:off x="3494" y="3680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28683" name="Oval 9"/>
            <p:cNvSpPr>
              <a:spLocks noChangeArrowheads="1"/>
            </p:cNvSpPr>
            <p:nvPr/>
          </p:nvSpPr>
          <p:spPr bwMode="auto">
            <a:xfrm>
              <a:off x="3599" y="3679"/>
              <a:ext cx="107" cy="5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24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CSMA (carrier sense multiple access)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600" i="1" dirty="0">
                <a:solidFill>
                  <a:srgbClr val="CC0000"/>
                </a:solidFill>
                <a:cs typeface="+mn-cs"/>
              </a:rPr>
              <a:t>CSMA</a:t>
            </a:r>
            <a:r>
              <a:rPr lang="en-US" sz="3600" dirty="0">
                <a:solidFill>
                  <a:srgbClr val="FF0000"/>
                </a:solidFill>
                <a:cs typeface="+mn-cs"/>
              </a:rPr>
              <a:t>:</a:t>
            </a:r>
            <a:r>
              <a:rPr lang="en-US" sz="3200" dirty="0">
                <a:cs typeface="+mn-cs"/>
              </a:rPr>
              <a:t> listen before transmit: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idle:</a:t>
            </a:r>
            <a:r>
              <a:rPr lang="en-US" dirty="0">
                <a:cs typeface="+mn-cs"/>
              </a:rPr>
              <a:t> transmit entire frame</a:t>
            </a:r>
          </a:p>
          <a:p>
            <a:pPr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if channel sensed busy</a:t>
            </a:r>
            <a:r>
              <a:rPr lang="en-US" dirty="0">
                <a:cs typeface="+mn-cs"/>
              </a:rPr>
              <a:t>, defer transmission </a:t>
            </a:r>
            <a:br>
              <a:rPr lang="en-US" dirty="0">
                <a:cs typeface="+mn-cs"/>
              </a:rPr>
            </a:br>
            <a:r>
              <a:rPr lang="en-US" dirty="0">
                <a:cs typeface="+mn-cs"/>
              </a:rPr>
              <a:t/>
            </a:r>
            <a:br>
              <a:rPr lang="en-US" dirty="0">
                <a:cs typeface="+mn-cs"/>
              </a:rPr>
            </a:b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>
                <a:cs typeface="+mn-cs"/>
              </a:rPr>
              <a:t>human analogy: don</a:t>
            </a:r>
            <a:r>
              <a:rPr lang="ja-JP" altLang="en-US" dirty="0">
                <a:cs typeface="+mn-cs"/>
              </a:rPr>
              <a:t>’</a:t>
            </a:r>
            <a:r>
              <a:rPr lang="en-US" dirty="0">
                <a:cs typeface="+mn-cs"/>
              </a:rPr>
              <a:t>t interrupt others</a:t>
            </a:r>
            <a:r>
              <a:rPr lang="en-US" dirty="0" smtClean="0">
                <a:cs typeface="+mn-cs"/>
              </a:rPr>
              <a:t>!</a:t>
            </a:r>
          </a:p>
          <a:p>
            <a:pPr>
              <a:defRPr/>
            </a:pPr>
            <a:endParaRPr lang="en-US" dirty="0">
              <a:cs typeface="+mn-cs"/>
            </a:endParaRPr>
          </a:p>
          <a:p>
            <a:pPr marL="457200" lvl="1" indent="0">
              <a:buNone/>
              <a:defRPr/>
            </a:pPr>
            <a:r>
              <a:rPr lang="en-US" dirty="0" smtClean="0">
                <a:cs typeface="+mn-cs"/>
              </a:rPr>
              <a:t>You’re at a </a:t>
            </a:r>
            <a:r>
              <a:rPr lang="en-US" strike="sngStrike" dirty="0" smtClean="0">
                <a:solidFill>
                  <a:srgbClr val="C00000"/>
                </a:solidFill>
                <a:cs typeface="+mn-cs"/>
              </a:rPr>
              <a:t>Clark Keg Party </a:t>
            </a:r>
            <a:r>
              <a:rPr lang="en-US" dirty="0" smtClean="0">
                <a:solidFill>
                  <a:srgbClr val="92D050"/>
                </a:solidFill>
                <a:cs typeface="+mn-cs"/>
              </a:rPr>
              <a:t>polite cocktail party. </a:t>
            </a:r>
            <a:r>
              <a:rPr lang="en-US" dirty="0" smtClean="0">
                <a:cs typeface="+mn-cs"/>
              </a:rPr>
              <a:t>You join a group discussing politics. You wait for a break in the conversation to insert your opinion. 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11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6.1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latin typeface="Gill Sans MT" charset="0"/>
                <a:cs typeface="+mn-cs"/>
              </a:rPr>
              <a:t> LANs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39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 collisions</a:t>
            </a:r>
          </a:p>
        </p:txBody>
      </p:sp>
      <p:sp>
        <p:nvSpPr>
          <p:cNvPr id="3072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can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still occur: </a:t>
            </a:r>
            <a:r>
              <a:rPr lang="en-US" sz="2400" dirty="0">
                <a:latin typeface="Gill Sans MT" charset="0"/>
                <a:cs typeface="+mn-cs"/>
              </a:rPr>
              <a:t>propagation delay means  two nodes may not hear each other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s transmission</a:t>
            </a:r>
          </a:p>
          <a:p>
            <a:pPr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collision: </a:t>
            </a:r>
            <a:r>
              <a:rPr lang="en-US" sz="2400" dirty="0">
                <a:latin typeface="Gill Sans MT" charset="0"/>
                <a:cs typeface="+mn-cs"/>
              </a:rPr>
              <a:t>entire packet transmission time wasted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distance &amp; propagation delay play role in in determining collision probability</a:t>
            </a:r>
          </a:p>
          <a:p>
            <a:pPr lvl="1">
              <a:defRPr/>
            </a:pPr>
            <a:endParaRPr lang="en-US" sz="2000" dirty="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99334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pic>
        <p:nvPicPr>
          <p:cNvPr id="99336" name="Picture 8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99342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99343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99358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9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4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99356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7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5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99354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5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99346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99352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353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1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collisions </a:t>
            </a:r>
            <a:r>
              <a:rPr lang="en-US" i="1" dirty="0">
                <a:latin typeface="Gill Sans MT" charset="0"/>
              </a:rPr>
              <a:t>detected</a:t>
            </a:r>
            <a:r>
              <a:rPr lang="en-US" dirty="0">
                <a:latin typeface="Gill Sans MT" charset="0"/>
              </a:rPr>
              <a:t> within short time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collision detection: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difficult in wireless LANs: received signal strength overwhelmed by local transmission strength </a:t>
            </a:r>
          </a:p>
          <a:p>
            <a:pPr marL="0" indent="0"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human analogy: the polite conversationalist </a:t>
            </a:r>
            <a:endParaRPr lang="en-US" dirty="0" smtClean="0">
              <a:latin typeface="Gill Sans MT" charset="0"/>
              <a:cs typeface="+mn-cs"/>
            </a:endParaRPr>
          </a:p>
          <a:p>
            <a:pPr marL="0" indent="0">
              <a:buNone/>
              <a:defRPr/>
            </a:pPr>
            <a:r>
              <a:rPr lang="en-US" strike="sngStrike" dirty="0" smtClean="0">
                <a:solidFill>
                  <a:srgbClr val="C00000"/>
                </a:solidFill>
                <a:latin typeface="Gill Sans MT" charset="0"/>
                <a:cs typeface="+mn-cs"/>
              </a:rPr>
              <a:t>Clark Keg Party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B050"/>
                </a:solidFill>
                <a:latin typeface="Gill Sans MT" charset="0"/>
                <a:cs typeface="+mn-cs"/>
              </a:rPr>
              <a:t>Polite cocktail party</a:t>
            </a:r>
            <a:r>
              <a:rPr lang="en-US" dirty="0" smtClean="0">
                <a:latin typeface="Gill Sans MT" charset="0"/>
                <a:cs typeface="+mn-cs"/>
              </a:rPr>
              <a:t>:</a:t>
            </a:r>
            <a:endParaRPr lang="en-US" dirty="0">
              <a:latin typeface="Gill Sans MT" charset="0"/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After waiting for a break in the conversation to speak, two people start speaking.  </a:t>
            </a:r>
            <a:r>
              <a:rPr lang="en-US" strike="sngStrike" dirty="0" smtClean="0">
                <a:solidFill>
                  <a:srgbClr val="C00000"/>
                </a:solidFill>
                <a:latin typeface="Gill Sans MT" charset="0"/>
                <a:cs typeface="+mn-cs"/>
              </a:rPr>
              <a:t>You speak louder to win. </a:t>
            </a:r>
            <a:r>
              <a:rPr lang="en-US" dirty="0" smtClean="0">
                <a:solidFill>
                  <a:srgbClr val="00B050"/>
                </a:solidFill>
                <a:latin typeface="Gill Sans MT" charset="0"/>
                <a:cs typeface="+mn-cs"/>
              </a:rPr>
              <a:t>You both back off speaking and try again later.</a:t>
            </a:r>
            <a:endParaRPr lang="en-US" dirty="0">
              <a:solidFill>
                <a:srgbClr val="00B050"/>
              </a:solidFill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98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8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</a:t>
            </a:r>
            <a:r>
              <a:rPr lang="en-US" sz="4000" dirty="0">
                <a:latin typeface="Gill Sans MT" charset="0"/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i="0" dirty="0">
                <a:latin typeface="Arial" charset="0"/>
                <a:cs typeface="+mn-cs"/>
              </a:rPr>
              <a:t>spatial layout of nodes </a:t>
            </a:r>
            <a:endParaRPr lang="en-US" sz="2000" i="0" dirty="0">
              <a:latin typeface="Arial" charset="0"/>
              <a:cs typeface="+mn-cs"/>
            </a:endParaRPr>
          </a:p>
        </p:txBody>
      </p:sp>
      <p:grpSp>
        <p:nvGrpSpPr>
          <p:cNvPr id="103432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03433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103443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4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4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103441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2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5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103439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40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03436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103437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438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53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CSMA/CD algorithm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1. </a:t>
            </a:r>
            <a:r>
              <a:rPr lang="en-US" sz="2600" dirty="0">
                <a:latin typeface="Gill Sans MT" charset="0"/>
                <a:cs typeface="+mn-cs"/>
              </a:rPr>
              <a:t>NIC receives datagram from network layer, creates frame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2. </a:t>
            </a:r>
            <a:r>
              <a:rPr lang="en-US" sz="2600" dirty="0">
                <a:latin typeface="Gill Sans MT" charset="0"/>
                <a:cs typeface="+mn-cs"/>
              </a:rPr>
              <a:t>If NIC senses channel idle, starts frame </a:t>
            </a:r>
            <a:r>
              <a:rPr lang="en-US" sz="2600" dirty="0" smtClean="0">
                <a:latin typeface="Gill Sans MT" charset="0"/>
                <a:cs typeface="+mn-cs"/>
              </a:rPr>
              <a:t>transmission. </a:t>
            </a:r>
            <a:r>
              <a:rPr lang="en-US" sz="2600" dirty="0">
                <a:latin typeface="Gill Sans MT" charset="0"/>
                <a:cs typeface="+mn-cs"/>
              </a:rPr>
              <a:t>If NIC senses channel busy, waits until channel idle, then </a:t>
            </a:r>
            <a:r>
              <a:rPr lang="en-US" sz="2600" dirty="0" smtClean="0">
                <a:latin typeface="Gill Sans MT" charset="0"/>
                <a:cs typeface="+mn-cs"/>
              </a:rPr>
              <a:t>transmits.</a:t>
            </a:r>
            <a:endParaRPr lang="en-US" sz="2600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3. </a:t>
            </a:r>
            <a:r>
              <a:rPr lang="en-US" sz="2600" dirty="0">
                <a:latin typeface="Gill Sans MT" charset="0"/>
                <a:cs typeface="+mn-cs"/>
              </a:rPr>
              <a:t>If NIC transmits entire frame without detecting another transmission, NIC is done with frame !</a:t>
            </a: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4. </a:t>
            </a:r>
            <a:r>
              <a:rPr lang="en-US" sz="2600" dirty="0">
                <a:latin typeface="Gill Sans MT" charset="0"/>
                <a:cs typeface="+mn-cs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solidFill>
                  <a:srgbClr val="000099"/>
                </a:solidFill>
                <a:latin typeface="Gill Sans MT" charset="0"/>
                <a:cs typeface="+mn-cs"/>
              </a:rPr>
              <a:t>5. </a:t>
            </a:r>
            <a:r>
              <a:rPr lang="en-US" sz="2600" dirty="0">
                <a:latin typeface="Gill Sans MT" charset="0"/>
                <a:cs typeface="+mn-cs"/>
              </a:rPr>
              <a:t>After aborting, NIC enters </a:t>
            </a:r>
            <a:r>
              <a:rPr lang="en-US" sz="26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binary (exponential) </a:t>
            </a:r>
            <a:r>
              <a:rPr lang="en-US" sz="2600" i="1" dirty="0">
                <a:solidFill>
                  <a:srgbClr val="CC0000"/>
                </a:solidFill>
                <a:latin typeface="Gill Sans MT" charset="0"/>
                <a:cs typeface="+mn-cs"/>
              </a:rPr>
              <a:t>backoff: </a:t>
            </a:r>
            <a:endParaRPr lang="en-US" sz="26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after </a:t>
            </a:r>
            <a:r>
              <a:rPr lang="en-US" i="1" dirty="0">
                <a:latin typeface="Gill Sans MT" charset="0"/>
              </a:rPr>
              <a:t>m</a:t>
            </a:r>
            <a:r>
              <a:rPr lang="en-US" dirty="0">
                <a:latin typeface="Gill Sans MT" charset="0"/>
              </a:rPr>
              <a:t>th collision, NIC chooses </a:t>
            </a:r>
            <a:r>
              <a:rPr lang="en-US" i="1" dirty="0">
                <a:latin typeface="Gill Sans MT" charset="0"/>
              </a:rPr>
              <a:t>K </a:t>
            </a:r>
            <a:r>
              <a:rPr lang="en-US" dirty="0">
                <a:latin typeface="Gill Sans MT" charset="0"/>
              </a:rPr>
              <a:t>at random from </a:t>
            </a:r>
            <a:r>
              <a:rPr lang="en-US" i="1" dirty="0" smtClean="0">
                <a:latin typeface="Gill Sans MT" charset="0"/>
              </a:rPr>
              <a:t>{</a:t>
            </a:r>
            <a:r>
              <a:rPr lang="en-US" i="1" dirty="0">
                <a:latin typeface="Gill Sans MT" charset="0"/>
              </a:rPr>
              <a:t>0,1,2</a:t>
            </a:r>
            <a:r>
              <a:rPr lang="en-US" i="1" dirty="0" smtClean="0">
                <a:latin typeface="Gill Sans MT" charset="0"/>
              </a:rPr>
              <a:t>, …, 2</a:t>
            </a:r>
            <a:r>
              <a:rPr lang="en-US" b="1" i="1" baseline="30000" dirty="0" smtClean="0">
                <a:latin typeface="Gill Sans MT" charset="0"/>
              </a:rPr>
              <a:t>m</a:t>
            </a:r>
            <a:r>
              <a:rPr lang="en-US" i="1" dirty="0">
                <a:latin typeface="Gill Sans MT" charset="0"/>
              </a:rPr>
              <a:t>-1}</a:t>
            </a:r>
            <a:r>
              <a:rPr lang="en-US" dirty="0">
                <a:latin typeface="Gill Sans MT" charset="0"/>
              </a:rPr>
              <a:t>. NIC waits K</a:t>
            </a:r>
            <a:r>
              <a:rPr lang="el-GR" dirty="0">
                <a:latin typeface="Gill Sans MT" charset="0"/>
              </a:rPr>
              <a:t>·</a:t>
            </a:r>
            <a:r>
              <a:rPr lang="en-US" dirty="0">
                <a:latin typeface="Gill Sans MT" charset="0"/>
              </a:rPr>
              <a:t>512 </a:t>
            </a:r>
            <a:r>
              <a:rPr lang="en-US" dirty="0" smtClean="0">
                <a:latin typeface="Gill Sans MT" charset="0"/>
              </a:rPr>
              <a:t>bit times</a:t>
            </a:r>
            <a:r>
              <a:rPr lang="en-US" dirty="0">
                <a:latin typeface="Gill Sans MT" charset="0"/>
              </a:rPr>
              <a:t>, returns to Step </a:t>
            </a:r>
            <a:r>
              <a:rPr lang="en-US" dirty="0" smtClean="0">
                <a:latin typeface="Gill Sans MT" charset="0"/>
              </a:rPr>
              <a:t>2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longer backoff interval with more collisions</a:t>
            </a:r>
            <a:endParaRPr lang="en-US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r>
              <a:rPr lang="en-US" sz="2600" dirty="0">
                <a:latin typeface="Gill Sans MT" charset="0"/>
                <a:cs typeface="+mn-cs"/>
              </a:rPr>
              <a:t>  </a:t>
            </a:r>
          </a:p>
        </p:txBody>
      </p:sp>
      <p:pic>
        <p:nvPicPr>
          <p:cNvPr id="105478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CSMA/CD efficiency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1684338"/>
          </a:xfrm>
        </p:spPr>
        <p:txBody>
          <a:bodyPr/>
          <a:lstStyle/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prop</a:t>
            </a:r>
            <a:r>
              <a:rPr lang="en-US" sz="2400" dirty="0">
                <a:latin typeface="Gill Sans MT" charset="0"/>
                <a:cs typeface="+mn-cs"/>
              </a:rPr>
              <a:t> = max prop delay between 2 nodes in LAN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</a:t>
            </a:r>
            <a:r>
              <a:rPr lang="en-US" sz="2400" baseline="-25000" dirty="0">
                <a:latin typeface="Gill Sans MT" charset="0"/>
                <a:cs typeface="+mn-cs"/>
              </a:rPr>
              <a:t>trans</a:t>
            </a:r>
            <a:r>
              <a:rPr lang="en-US" sz="2400" dirty="0">
                <a:latin typeface="Gill Sans MT" charset="0"/>
                <a:cs typeface="+mn-cs"/>
              </a:rPr>
              <a:t> = time to transmit max-size frame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efficiency goes to 1 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prop</a:t>
            </a:r>
            <a:r>
              <a:rPr lang="en-US" dirty="0">
                <a:latin typeface="Gill Sans MT" charset="0"/>
              </a:rPr>
              <a:t> goes to 0</a:t>
            </a:r>
          </a:p>
          <a:p>
            <a:pPr marL="695325" lvl="1" indent="-238125">
              <a:defRPr/>
            </a:pPr>
            <a:r>
              <a:rPr lang="en-US" dirty="0">
                <a:latin typeface="Gill Sans MT" charset="0"/>
              </a:rPr>
              <a:t>as </a:t>
            </a:r>
            <a:r>
              <a:rPr lang="en-US" i="1" dirty="0">
                <a:latin typeface="Gill Sans MT" charset="0"/>
              </a:rPr>
              <a:t>t</a:t>
            </a:r>
            <a:r>
              <a:rPr lang="en-US" i="1" baseline="-25000" dirty="0">
                <a:latin typeface="Gill Sans MT" charset="0"/>
              </a:rPr>
              <a:t>trans</a:t>
            </a:r>
            <a:r>
              <a:rPr lang="en-US" dirty="0">
                <a:latin typeface="Gill Sans MT" charset="0"/>
              </a:rPr>
              <a:t> goes to infinity</a:t>
            </a:r>
          </a:p>
          <a:p>
            <a:pPr marL="277813" indent="-277813">
              <a:defRPr/>
            </a:pPr>
            <a:r>
              <a:rPr lang="en-US" sz="2400" dirty="0">
                <a:latin typeface="Gill Sans MT" charset="0"/>
                <a:cs typeface="+mn-cs"/>
              </a:rPr>
              <a:t>better performance than ALOHA: and simple, cheap, decentralized</a:t>
            </a:r>
            <a:r>
              <a:rPr lang="en-US" dirty="0">
                <a:latin typeface="Gill Sans MT" charset="0"/>
                <a:cs typeface="+mn-cs"/>
              </a:rPr>
              <a:t>!</a:t>
            </a:r>
          </a:p>
        </p:txBody>
      </p:sp>
      <p:graphicFrame>
        <p:nvGraphicFramePr>
          <p:cNvPr id="107525" name="Object 4"/>
          <p:cNvGraphicFramePr>
            <a:graphicFrameLocks noChangeAspect="1"/>
          </p:cNvGraphicFramePr>
          <p:nvPr/>
        </p:nvGraphicFramePr>
        <p:xfrm>
          <a:off x="2795588" y="2859088"/>
          <a:ext cx="3570287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7" name="Equation" r:id="rId4" imgW="1422400" imgH="393700" progId="Equation.3">
                  <p:embed/>
                </p:oleObj>
              </mc:Choice>
              <mc:Fallback>
                <p:oleObj name="Equation" r:id="rId4" imgW="14224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8" y="2859088"/>
                        <a:ext cx="3570287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526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" y="103346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5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channel partitioning MAC protocols: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share channel </a:t>
            </a:r>
            <a:r>
              <a:rPr lang="en-US" i="1" dirty="0">
                <a:latin typeface="Gill Sans MT" charset="0"/>
              </a:rPr>
              <a:t>efficiently</a:t>
            </a:r>
            <a:r>
              <a:rPr lang="en-US" dirty="0">
                <a:latin typeface="Gill Sans MT" charset="0"/>
              </a:rPr>
              <a:t> and </a:t>
            </a:r>
            <a:r>
              <a:rPr lang="en-US" i="1" dirty="0">
                <a:latin typeface="Gill Sans MT" charset="0"/>
              </a:rPr>
              <a:t>fairly</a:t>
            </a:r>
            <a:r>
              <a:rPr lang="en-US" dirty="0">
                <a:latin typeface="Gill Sans MT" charset="0"/>
              </a:rPr>
              <a:t> at high load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n-cs"/>
              </a:rPr>
              <a:t>random access MAC protocols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efficient at low load: single node can fully utilize channel</a:t>
            </a:r>
          </a:p>
          <a:p>
            <a:pPr lvl="1">
              <a:buFont typeface="Wingdings" charset="2"/>
              <a:buChar char="§"/>
              <a:defRPr/>
            </a:pPr>
            <a:r>
              <a:rPr lang="en-US" dirty="0">
                <a:latin typeface="Gill Sans MT" charset="0"/>
              </a:rPr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latin typeface="Gill Sans MT" charset="0"/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look for best of both worlds!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896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11165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11165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5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11164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11164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162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11164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64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latin typeface="Gill Sans MT" charset="0"/>
                <a:cs typeface="+mn-cs"/>
              </a:rPr>
              <a:t>polling:</a:t>
            </a:r>
            <a:r>
              <a:rPr lang="en-US" sz="3200" b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endParaRPr lang="en-US" sz="3200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master node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invites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nodes to transmit in turn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typically used with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dumb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slave devices</a:t>
            </a:r>
          </a:p>
          <a:p>
            <a:pPr marL="238125" indent="-238125">
              <a:defRPr/>
            </a:pPr>
            <a:r>
              <a:rPr lang="en-US" sz="2400" dirty="0">
                <a:latin typeface="Gill Sans MT" charset="0"/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polling overhead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latency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dirty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184364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18436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18436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11163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8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4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66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11368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11368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6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11368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1367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11367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68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 dirty="0">
                <a:solidFill>
                  <a:srgbClr val="CC0000"/>
                </a:solidFill>
                <a:latin typeface="Gill Sans MT" charset="0"/>
                <a:cs typeface="+mn-cs"/>
              </a:rPr>
              <a:t>token passing:</a:t>
            </a:r>
            <a:endParaRPr lang="en-US" sz="3200" b="1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control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 dirty="0">
                <a:latin typeface="Gill Sans MT" charset="0"/>
                <a:cs typeface="+mn-cs"/>
              </a:rPr>
              <a:t> </a:t>
            </a:r>
            <a:r>
              <a:rPr lang="en-US" sz="2400" i="0" dirty="0">
                <a:latin typeface="Gill Sans MT" charset="0"/>
                <a:cs typeface="+mn-cs"/>
              </a:rPr>
              <a:t>passed from one node to next sequentially.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message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  <a:endParaRPr lang="en-US" sz="2800" i="0" dirty="0" smtClean="0">
              <a:latin typeface="Gill Sans MT" charset="0"/>
              <a:cs typeface="+mn-cs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00B050"/>
                </a:solidFill>
                <a:latin typeface="Gill Sans MT" charset="0"/>
                <a:cs typeface="+mn-cs"/>
              </a:rPr>
              <a:t>Like the “spirit stick” in a cheerleader movie.</a:t>
            </a:r>
            <a:endParaRPr lang="en-US" sz="2800" i="0" dirty="0">
              <a:solidFill>
                <a:srgbClr val="00B050"/>
              </a:solidFill>
              <a:latin typeface="Gill Sans MT" charset="0"/>
              <a:cs typeface="+mn-cs"/>
            </a:endParaRP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i="0" dirty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11367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Gill Sans MT" charset="0"/>
                <a:cs typeface="+mj-cs"/>
              </a:rPr>
              <a:t>“</a:t>
            </a:r>
            <a:r>
              <a:rPr lang="en-US" dirty="0">
                <a:latin typeface="Gill Sans MT" charset="0"/>
                <a:cs typeface="+mj-cs"/>
              </a:rPr>
              <a:t>Taking turns</a:t>
            </a:r>
            <a:r>
              <a:rPr lang="ja-JP" altLang="en-US">
                <a:latin typeface="Gill Sans MT" charset="0"/>
                <a:cs typeface="+mj-cs"/>
              </a:rPr>
              <a:t>”</a:t>
            </a:r>
            <a:r>
              <a:rPr lang="en-US" dirty="0">
                <a:latin typeface="Gill Sans MT" charset="0"/>
                <a:cs typeface="+mj-cs"/>
              </a:rPr>
              <a:t> MAC protocols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131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44"/>
          <p:cNvSpPr>
            <a:spLocks noChangeArrowheads="1"/>
          </p:cNvSpPr>
          <p:nvPr/>
        </p:nvSpPr>
        <p:spPr bwMode="auto">
          <a:xfrm>
            <a:off x="1184275" y="2614613"/>
            <a:ext cx="955675" cy="70008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5714" name="Text Box 45"/>
          <p:cNvSpPr txBox="1">
            <a:spLocks noChangeArrowheads="1"/>
          </p:cNvSpPr>
          <p:nvPr/>
        </p:nvSpPr>
        <p:spPr bwMode="auto">
          <a:xfrm>
            <a:off x="623888" y="2073275"/>
            <a:ext cx="1925637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1600" i="0" dirty="0">
                <a:solidFill>
                  <a:srgbClr val="000000"/>
                </a:solidFill>
                <a:latin typeface="Arial" charset="0"/>
              </a:rPr>
              <a:t>cable headend</a:t>
            </a:r>
          </a:p>
        </p:txBody>
      </p:sp>
      <p:sp>
        <p:nvSpPr>
          <p:cNvPr id="22562" name="Text Box 126"/>
          <p:cNvSpPr txBox="1">
            <a:spLocks noChangeArrowheads="1"/>
          </p:cNvSpPr>
          <p:nvPr/>
        </p:nvSpPr>
        <p:spPr bwMode="auto">
          <a:xfrm>
            <a:off x="1049338" y="2584450"/>
            <a:ext cx="950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</a:rPr>
              <a:t>CMTS</a:t>
            </a:r>
          </a:p>
        </p:txBody>
      </p:sp>
      <p:sp>
        <p:nvSpPr>
          <p:cNvPr id="22563" name="AutoShape 127"/>
          <p:cNvSpPr>
            <a:spLocks noChangeArrowheads="1"/>
          </p:cNvSpPr>
          <p:nvPr/>
        </p:nvSpPr>
        <p:spPr bwMode="auto">
          <a:xfrm>
            <a:off x="1089025" y="2351088"/>
            <a:ext cx="1206500" cy="261937"/>
          </a:xfrm>
          <a:prstGeom prst="triangle">
            <a:avLst>
              <a:gd name="adj" fmla="val 50000"/>
            </a:avLst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15717" name="Group 128"/>
          <p:cNvGrpSpPr>
            <a:grpSpLocks/>
          </p:cNvGrpSpPr>
          <p:nvPr/>
        </p:nvGrpSpPr>
        <p:grpSpPr bwMode="auto">
          <a:xfrm>
            <a:off x="481013" y="3727450"/>
            <a:ext cx="2000250" cy="811213"/>
            <a:chOff x="3240" y="1830"/>
            <a:chExt cx="1372" cy="723"/>
          </a:xfrm>
        </p:grpSpPr>
        <p:sp>
          <p:nvSpPr>
            <p:cNvPr id="115848" name="Freeform 129"/>
            <p:cNvSpPr>
              <a:spLocks/>
            </p:cNvSpPr>
            <p:nvPr/>
          </p:nvSpPr>
          <p:spPr bwMode="auto">
            <a:xfrm>
              <a:off x="3240" y="1830"/>
              <a:ext cx="1372" cy="723"/>
            </a:xfrm>
            <a:custGeom>
              <a:avLst/>
              <a:gdLst>
                <a:gd name="T0" fmla="*/ 145855 w 765"/>
                <a:gd name="T1" fmla="*/ 931 h 459"/>
                <a:gd name="T2" fmla="*/ 99268 w 765"/>
                <a:gd name="T3" fmla="*/ 6562 h 459"/>
                <a:gd name="T4" fmla="*/ 32950 w 765"/>
                <a:gd name="T5" fmla="*/ 9426 h 459"/>
                <a:gd name="T6" fmla="*/ 4821 w 765"/>
                <a:gd name="T7" fmla="*/ 31576 h 459"/>
                <a:gd name="T8" fmla="*/ 61950 w 765"/>
                <a:gd name="T9" fmla="*/ 41713 h 459"/>
                <a:gd name="T10" fmla="*/ 119240 w 765"/>
                <a:gd name="T11" fmla="*/ 40071 h 459"/>
                <a:gd name="T12" fmla="*/ 201010 w 765"/>
                <a:gd name="T13" fmla="*/ 41713 h 459"/>
                <a:gd name="T14" fmla="*/ 240274 w 765"/>
                <a:gd name="T15" fmla="*/ 40797 h 459"/>
                <a:gd name="T16" fmla="*/ 258901 w 765"/>
                <a:gd name="T17" fmla="*/ 34980 h 459"/>
                <a:gd name="T18" fmla="*/ 258196 w 765"/>
                <a:gd name="T19" fmla="*/ 14847 h 459"/>
                <a:gd name="T20" fmla="*/ 227858 w 765"/>
                <a:gd name="T21" fmla="*/ 3221 h 459"/>
                <a:gd name="T22" fmla="*/ 145855 w 765"/>
                <a:gd name="T23" fmla="*/ 931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77" name="Line 130"/>
            <p:cNvSpPr>
              <a:spLocks noChangeShapeType="1"/>
            </p:cNvSpPr>
            <p:nvPr/>
          </p:nvSpPr>
          <p:spPr bwMode="auto">
            <a:xfrm flipV="1">
              <a:off x="3763" y="2054"/>
              <a:ext cx="108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8" name="Line 131"/>
            <p:cNvSpPr>
              <a:spLocks noChangeShapeType="1"/>
            </p:cNvSpPr>
            <p:nvPr/>
          </p:nvSpPr>
          <p:spPr bwMode="auto">
            <a:xfrm>
              <a:off x="3616" y="2204"/>
              <a:ext cx="0" cy="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79" name="Line 132"/>
            <p:cNvSpPr>
              <a:spLocks noChangeShapeType="1"/>
            </p:cNvSpPr>
            <p:nvPr/>
          </p:nvSpPr>
          <p:spPr bwMode="auto">
            <a:xfrm flipV="1">
              <a:off x="3763" y="2114"/>
              <a:ext cx="226" cy="2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0" name="Line 133"/>
            <p:cNvSpPr>
              <a:spLocks noChangeShapeType="1"/>
            </p:cNvSpPr>
            <p:nvPr/>
          </p:nvSpPr>
          <p:spPr bwMode="auto">
            <a:xfrm>
              <a:off x="4076" y="2113"/>
              <a:ext cx="0" cy="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1" name="Line 134"/>
            <p:cNvSpPr>
              <a:spLocks noChangeShapeType="1"/>
            </p:cNvSpPr>
            <p:nvPr/>
          </p:nvSpPr>
          <p:spPr bwMode="auto">
            <a:xfrm>
              <a:off x="3779" y="2380"/>
              <a:ext cx="1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82" name="Line 135"/>
            <p:cNvSpPr>
              <a:spLocks noChangeShapeType="1"/>
            </p:cNvSpPr>
            <p:nvPr/>
          </p:nvSpPr>
          <p:spPr bwMode="auto">
            <a:xfrm>
              <a:off x="4255" y="2372"/>
              <a:ext cx="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855" name="Group 136"/>
            <p:cNvGrpSpPr>
              <a:grpSpLocks/>
            </p:cNvGrpSpPr>
            <p:nvPr/>
          </p:nvGrpSpPr>
          <p:grpSpPr bwMode="auto">
            <a:xfrm>
              <a:off x="3860" y="1969"/>
              <a:ext cx="335" cy="148"/>
              <a:chOff x="4650" y="1129"/>
              <a:chExt cx="246" cy="95"/>
            </a:xfrm>
          </p:grpSpPr>
          <p:sp>
            <p:nvSpPr>
              <p:cNvPr id="115885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6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87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8" name="Group 140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91" name="Freeform 14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92" name="Freeform 14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17" name="Line 143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8" name="Line 144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6" name="Group 145"/>
            <p:cNvGrpSpPr>
              <a:grpSpLocks/>
            </p:cNvGrpSpPr>
            <p:nvPr/>
          </p:nvGrpSpPr>
          <p:grpSpPr bwMode="auto">
            <a:xfrm>
              <a:off x="3922" y="2284"/>
              <a:ext cx="336" cy="154"/>
              <a:chOff x="4650" y="1129"/>
              <a:chExt cx="246" cy="95"/>
            </a:xfrm>
          </p:grpSpPr>
          <p:sp>
            <p:nvSpPr>
              <p:cNvPr id="115877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8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9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80" name="Group 14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83" name="Freeform 15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84" name="Freeform 15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9" name="Line 15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10" name="Line 153"/>
              <p:cNvSpPr>
                <a:spLocks noChangeShapeType="1"/>
              </p:cNvSpPr>
              <p:nvPr/>
            </p:nvSpPr>
            <p:spPr bwMode="auto">
              <a:xfrm>
                <a:off x="4894" y="1161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7" name="Group 154"/>
            <p:cNvGrpSpPr>
              <a:grpSpLocks/>
            </p:cNvGrpSpPr>
            <p:nvPr/>
          </p:nvGrpSpPr>
          <p:grpSpPr bwMode="auto">
            <a:xfrm>
              <a:off x="3443" y="2054"/>
              <a:ext cx="335" cy="149"/>
              <a:chOff x="4650" y="1129"/>
              <a:chExt cx="246" cy="95"/>
            </a:xfrm>
          </p:grpSpPr>
          <p:sp>
            <p:nvSpPr>
              <p:cNvPr id="115869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0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71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72" name="Group 158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75" name="Freeform 15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76" name="Freeform 16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601" name="Line 161"/>
              <p:cNvSpPr>
                <a:spLocks noChangeShapeType="1"/>
              </p:cNvSpPr>
              <p:nvPr/>
            </p:nvSpPr>
            <p:spPr bwMode="auto">
              <a:xfrm>
                <a:off x="4650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602" name="Line 162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858" name="Group 163"/>
            <p:cNvGrpSpPr>
              <a:grpSpLocks/>
            </p:cNvGrpSpPr>
            <p:nvPr/>
          </p:nvGrpSpPr>
          <p:grpSpPr bwMode="auto">
            <a:xfrm>
              <a:off x="3452" y="2284"/>
              <a:ext cx="336" cy="148"/>
              <a:chOff x="4650" y="1129"/>
              <a:chExt cx="246" cy="95"/>
            </a:xfrm>
          </p:grpSpPr>
          <p:sp>
            <p:nvSpPr>
              <p:cNvPr id="115861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2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15863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grpSp>
            <p:nvGrpSpPr>
              <p:cNvPr id="115864" name="Group 167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15867" name="Freeform 16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868" name="Freeform 16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22593" name="Line 170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94" name="Line 171"/>
              <p:cNvSpPr>
                <a:spLocks noChangeShapeType="1"/>
              </p:cNvSpPr>
              <p:nvPr/>
            </p:nvSpPr>
            <p:spPr bwMode="auto">
              <a:xfrm>
                <a:off x="4893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2587" name="Line 172"/>
            <p:cNvSpPr>
              <a:spLocks noChangeShapeType="1"/>
            </p:cNvSpPr>
            <p:nvPr/>
          </p:nvSpPr>
          <p:spPr bwMode="auto">
            <a:xfrm>
              <a:off x="4423" y="2370"/>
              <a:ext cx="15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60" name="Text Box 580"/>
            <p:cNvSpPr txBox="1">
              <a:spLocks noChangeArrowheads="1"/>
            </p:cNvSpPr>
            <p:nvPr/>
          </p:nvSpPr>
          <p:spPr bwMode="auto">
            <a:xfrm>
              <a:off x="4231" y="1988"/>
              <a:ext cx="3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ISP</a:t>
              </a:r>
            </a:p>
          </p:txBody>
        </p:sp>
      </p:grpSp>
      <p:sp>
        <p:nvSpPr>
          <p:cNvPr id="115718" name="Freeform 174"/>
          <p:cNvSpPr>
            <a:spLocks/>
          </p:cNvSpPr>
          <p:nvPr/>
        </p:nvSpPr>
        <p:spPr bwMode="auto">
          <a:xfrm flipH="1">
            <a:off x="1563688" y="3040063"/>
            <a:ext cx="163512" cy="927100"/>
          </a:xfrm>
          <a:custGeom>
            <a:avLst/>
            <a:gdLst>
              <a:gd name="T0" fmla="*/ 0 w 130"/>
              <a:gd name="T1" fmla="*/ 0 h 584"/>
              <a:gd name="T2" fmla="*/ 2147483647 w 130"/>
              <a:gd name="T3" fmla="*/ 0 h 584"/>
              <a:gd name="T4" fmla="*/ 2147483647 w 130"/>
              <a:gd name="T5" fmla="*/ 2147483647 h 58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0" h="584">
                <a:moveTo>
                  <a:pt x="0" y="0"/>
                </a:moveTo>
                <a:lnTo>
                  <a:pt x="130" y="0"/>
                </a:lnTo>
                <a:lnTo>
                  <a:pt x="130" y="58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2574" name="Line 176"/>
          <p:cNvSpPr>
            <a:spLocks noChangeShapeType="1"/>
          </p:cNvSpPr>
          <p:nvPr/>
        </p:nvSpPr>
        <p:spPr bwMode="auto">
          <a:xfrm flipH="1" flipV="1">
            <a:off x="1903413" y="3163888"/>
            <a:ext cx="452437" cy="3810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75" name="Text Box 177"/>
          <p:cNvSpPr txBox="1">
            <a:spLocks noChangeArrowheads="1"/>
          </p:cNvSpPr>
          <p:nvPr/>
        </p:nvSpPr>
        <p:spPr bwMode="auto">
          <a:xfrm>
            <a:off x="1885950" y="3370263"/>
            <a:ext cx="174148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cable modem</a:t>
            </a:r>
          </a:p>
          <a:p>
            <a:pPr algn="r">
              <a:lnSpc>
                <a:spcPct val="85000"/>
              </a:lnSpc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termination system</a:t>
            </a:r>
          </a:p>
        </p:txBody>
      </p:sp>
      <p:sp>
        <p:nvSpPr>
          <p:cNvPr id="57382" name="Rectangle 3"/>
          <p:cNvSpPr>
            <a:spLocks noChangeArrowheads="1"/>
          </p:cNvSpPr>
          <p:nvPr/>
        </p:nvSpPr>
        <p:spPr bwMode="auto">
          <a:xfrm>
            <a:off x="569913" y="4814888"/>
            <a:ext cx="8401050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40Mbps downstream (broadcast) channels</a:t>
            </a:r>
          </a:p>
          <a:p>
            <a:pPr marL="800100" lvl="1" indent="-342900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single CMTS transmits into channels</a:t>
            </a:r>
          </a:p>
          <a:p>
            <a:pPr marL="231775" indent="-231775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30 Mbps upstream channels</a:t>
            </a:r>
          </a:p>
          <a:p>
            <a:pPr marL="681038" lvl="1" indent="-223838" eaLnBrk="1" hangingPunct="1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0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multiple access: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</a:rPr>
              <a:t>all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</a:rPr>
              <a:t>users contend for certain upstream channel time slots (others assigned)</a:t>
            </a:r>
            <a:endParaRPr lang="en-US" sz="2000" i="0" dirty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115722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5723" name="Picture 18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5724" name="Group 2"/>
          <p:cNvGrpSpPr>
            <a:grpSpLocks/>
          </p:cNvGrpSpPr>
          <p:nvPr/>
        </p:nvGrpSpPr>
        <p:grpSpPr bwMode="auto">
          <a:xfrm>
            <a:off x="6440488" y="2089150"/>
            <a:ext cx="2268537" cy="1457325"/>
            <a:chOff x="419100" y="1239838"/>
            <a:chExt cx="2268538" cy="1456437"/>
          </a:xfrm>
        </p:grpSpPr>
        <p:sp>
          <p:nvSpPr>
            <p:cNvPr id="22532" name="Rectangle 9"/>
            <p:cNvSpPr>
              <a:spLocks noChangeArrowheads="1"/>
            </p:cNvSpPr>
            <p:nvPr/>
          </p:nvSpPr>
          <p:spPr bwMode="auto">
            <a:xfrm>
              <a:off x="657225" y="1650750"/>
              <a:ext cx="1793876" cy="926535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0" name="Line 7"/>
            <p:cNvSpPr>
              <a:spLocks noChangeShapeType="1"/>
            </p:cNvSpPr>
            <p:nvPr/>
          </p:nvSpPr>
          <p:spPr bwMode="auto">
            <a:xfrm flipV="1">
              <a:off x="958850" y="2201863"/>
              <a:ext cx="365125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15831" name="Text Box 39"/>
            <p:cNvSpPr txBox="1">
              <a:spLocks noChangeArrowheads="1"/>
            </p:cNvSpPr>
            <p:nvPr/>
          </p:nvSpPr>
          <p:spPr bwMode="auto">
            <a:xfrm>
              <a:off x="1237199" y="2264475"/>
              <a:ext cx="774700" cy="431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cable</a:t>
              </a:r>
            </a:p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modem</a:t>
              </a:r>
            </a:p>
          </p:txBody>
        </p:sp>
        <p:sp>
          <p:nvSpPr>
            <p:cNvPr id="115832" name="Text Box 41"/>
            <p:cNvSpPr txBox="1">
              <a:spLocks noChangeArrowheads="1"/>
            </p:cNvSpPr>
            <p:nvPr/>
          </p:nvSpPr>
          <p:spPr bwMode="auto">
            <a:xfrm>
              <a:off x="608202" y="2331583"/>
              <a:ext cx="706438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400" i="0" dirty="0">
                  <a:solidFill>
                    <a:srgbClr val="000000"/>
                  </a:solidFill>
                  <a:latin typeface="Arial" charset="0"/>
                </a:rPr>
                <a:t>splitter</a:t>
              </a:r>
            </a:p>
          </p:txBody>
        </p:sp>
        <p:grpSp>
          <p:nvGrpSpPr>
            <p:cNvPr id="115833" name="Group 13"/>
            <p:cNvGrpSpPr>
              <a:grpSpLocks/>
            </p:cNvGrpSpPr>
            <p:nvPr/>
          </p:nvGrpSpPr>
          <p:grpSpPr bwMode="auto">
            <a:xfrm>
              <a:off x="1304925" y="2078038"/>
              <a:ext cx="614363" cy="220662"/>
              <a:chOff x="322" y="890"/>
              <a:chExt cx="872" cy="339"/>
            </a:xfrm>
          </p:grpSpPr>
          <p:sp>
            <p:nvSpPr>
              <p:cNvPr id="22701" name="Rectangle 14"/>
              <p:cNvSpPr>
                <a:spLocks noChangeArrowheads="1"/>
              </p:cNvSpPr>
              <p:nvPr/>
            </p:nvSpPr>
            <p:spPr bwMode="auto">
              <a:xfrm>
                <a:off x="322" y="1004"/>
                <a:ext cx="872" cy="224"/>
              </a:xfrm>
              <a:prstGeom prst="rect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2" name="Rectangle 15"/>
              <p:cNvSpPr>
                <a:spLocks noChangeArrowheads="1"/>
              </p:cNvSpPr>
              <p:nvPr/>
            </p:nvSpPr>
            <p:spPr bwMode="auto">
              <a:xfrm>
                <a:off x="394" y="1072"/>
                <a:ext cx="54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3" name="Rectangle 16"/>
              <p:cNvSpPr>
                <a:spLocks noChangeArrowheads="1"/>
              </p:cNvSpPr>
              <p:nvPr/>
            </p:nvSpPr>
            <p:spPr bwMode="auto">
              <a:xfrm>
                <a:off x="466" y="1072"/>
                <a:ext cx="56" cy="56"/>
              </a:xfrm>
              <a:prstGeom prst="rect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4" name="Rectangle 17"/>
              <p:cNvSpPr>
                <a:spLocks noChangeArrowheads="1"/>
              </p:cNvSpPr>
              <p:nvPr/>
            </p:nvSpPr>
            <p:spPr bwMode="auto">
              <a:xfrm>
                <a:off x="541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705" name="Rectangle 18"/>
              <p:cNvSpPr>
                <a:spLocks noChangeArrowheads="1"/>
              </p:cNvSpPr>
              <p:nvPr/>
            </p:nvSpPr>
            <p:spPr bwMode="auto">
              <a:xfrm>
                <a:off x="615" y="1070"/>
                <a:ext cx="56" cy="5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15847" name="AutoShape 19"/>
              <p:cNvSpPr>
                <a:spLocks noChangeArrowheads="1"/>
              </p:cNvSpPr>
              <p:nvPr/>
            </p:nvSpPr>
            <p:spPr bwMode="auto">
              <a:xfrm rot="10800000" flipH="1">
                <a:off x="322" y="890"/>
                <a:ext cx="859" cy="1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1 w 21600"/>
                  <a:gd name="T13" fmla="*/ 4516 h 21600"/>
                  <a:gd name="T14" fmla="*/ 17099 w 21600"/>
                  <a:gd name="T15" fmla="*/ 1708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2537" name="AutoShape 21"/>
            <p:cNvSpPr>
              <a:spLocks noChangeArrowheads="1"/>
            </p:cNvSpPr>
            <p:nvPr/>
          </p:nvSpPr>
          <p:spPr bwMode="auto">
            <a:xfrm>
              <a:off x="419100" y="1239838"/>
              <a:ext cx="2268538" cy="468028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538" name="Rectangle 22"/>
            <p:cNvSpPr>
              <a:spLocks noChangeArrowheads="1"/>
            </p:cNvSpPr>
            <p:nvPr/>
          </p:nvSpPr>
          <p:spPr bwMode="auto">
            <a:xfrm>
              <a:off x="906462" y="2133056"/>
              <a:ext cx="166688" cy="14437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5836" name="Freeform 23"/>
            <p:cNvSpPr>
              <a:spLocks/>
            </p:cNvSpPr>
            <p:nvPr/>
          </p:nvSpPr>
          <p:spPr bwMode="auto">
            <a:xfrm flipH="1">
              <a:off x="970845" y="1691922"/>
              <a:ext cx="479425" cy="434975"/>
            </a:xfrm>
            <a:custGeom>
              <a:avLst/>
              <a:gdLst>
                <a:gd name="T0" fmla="*/ 2147483647 w 381"/>
                <a:gd name="T1" fmla="*/ 2147483647 h 274"/>
                <a:gd name="T2" fmla="*/ 2147483647 w 381"/>
                <a:gd name="T3" fmla="*/ 2147483647 h 274"/>
                <a:gd name="T4" fmla="*/ 0 w 381"/>
                <a:gd name="T5" fmla="*/ 0 h 27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81" h="274">
                  <a:moveTo>
                    <a:pt x="381" y="274"/>
                  </a:moveTo>
                  <a:lnTo>
                    <a:pt x="381" y="130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540" name="Line 24"/>
            <p:cNvSpPr>
              <a:spLocks noChangeShapeType="1"/>
            </p:cNvSpPr>
            <p:nvPr/>
          </p:nvSpPr>
          <p:spPr bwMode="auto">
            <a:xfrm flipH="1">
              <a:off x="1917701" y="2215556"/>
              <a:ext cx="2397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115838" name="Picture 25" descr="tv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4844" y="1355725"/>
              <a:ext cx="755650" cy="674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5839" name="Group 181"/>
            <p:cNvGrpSpPr>
              <a:grpSpLocks/>
            </p:cNvGrpSpPr>
            <p:nvPr/>
          </p:nvGrpSpPr>
          <p:grpSpPr bwMode="auto">
            <a:xfrm>
              <a:off x="1854097" y="1780738"/>
              <a:ext cx="609600" cy="609600"/>
              <a:chOff x="-44" y="1473"/>
              <a:chExt cx="981" cy="1105"/>
            </a:xfrm>
          </p:grpSpPr>
          <p:pic>
            <p:nvPicPr>
              <p:cNvPr id="115840" name="Picture 18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841" name="Freeform 18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15725" name="Group 8"/>
          <p:cNvGrpSpPr>
            <a:grpSpLocks/>
          </p:cNvGrpSpPr>
          <p:nvPr/>
        </p:nvGrpSpPr>
        <p:grpSpPr bwMode="auto">
          <a:xfrm>
            <a:off x="1998663" y="2298700"/>
            <a:ext cx="4938712" cy="1389063"/>
            <a:chOff x="4327270" y="1745934"/>
            <a:chExt cx="4938730" cy="1388847"/>
          </a:xfrm>
        </p:grpSpPr>
        <p:sp>
          <p:nvSpPr>
            <p:cNvPr id="22546" name="Line 94"/>
            <p:cNvSpPr>
              <a:spLocks noChangeShapeType="1"/>
            </p:cNvSpPr>
            <p:nvPr/>
          </p:nvSpPr>
          <p:spPr bwMode="auto">
            <a:xfrm>
              <a:off x="4327270" y="2504641"/>
              <a:ext cx="493873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15734" name="Group 7"/>
            <p:cNvGrpSpPr>
              <a:grpSpLocks/>
            </p:cNvGrpSpPr>
            <p:nvPr/>
          </p:nvGrpSpPr>
          <p:grpSpPr bwMode="auto">
            <a:xfrm flipH="1">
              <a:off x="5534163" y="1745934"/>
              <a:ext cx="2894013" cy="752475"/>
              <a:chOff x="5534163" y="1745934"/>
              <a:chExt cx="2894013" cy="752475"/>
            </a:xfrm>
          </p:grpSpPr>
          <p:grpSp>
            <p:nvGrpSpPr>
              <p:cNvPr id="115774" name="Group 26"/>
              <p:cNvGrpSpPr>
                <a:grpSpLocks/>
              </p:cNvGrpSpPr>
              <p:nvPr/>
            </p:nvGrpSpPr>
            <p:grpSpPr bwMode="auto">
              <a:xfrm>
                <a:off x="5534163" y="1752284"/>
                <a:ext cx="850900" cy="527050"/>
                <a:chOff x="-490" y="1664"/>
                <a:chExt cx="1429" cy="842"/>
              </a:xfrm>
            </p:grpSpPr>
            <p:sp>
              <p:nvSpPr>
                <p:cNvPr id="22685" name="AutoShape 27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814" name="Group 28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87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16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17" name="Group 31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95" name="Rectangle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6" name="Rectangle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7" name="Rectangle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8" name="Rectangl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99" name="Rectangl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28" name="AutoShape 37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18" name="Picture 38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91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20" name="Freeform 40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93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22" name="Picture 42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5" name="Group 43"/>
              <p:cNvGrpSpPr>
                <a:grpSpLocks/>
              </p:cNvGrpSpPr>
              <p:nvPr/>
            </p:nvGrpSpPr>
            <p:grpSpPr bwMode="auto">
              <a:xfrm>
                <a:off x="6435863" y="1745934"/>
                <a:ext cx="850900" cy="527050"/>
                <a:chOff x="-490" y="1664"/>
                <a:chExt cx="1429" cy="842"/>
              </a:xfrm>
            </p:grpSpPr>
            <p:sp>
              <p:nvSpPr>
                <p:cNvPr id="22669" name="AutoShape 44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98" name="Group 45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71" name="Rectangle 46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0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801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79" name="Rectangle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0" name="Rectangle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1" name="Rectangle 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2" name="Rectangle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83" name="Rectangle 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812" name="AutoShape 54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802" name="Picture 55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75" name="Rectangle 56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804" name="Freeform 57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77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806" name="Picture 59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5776" name="Group 95"/>
              <p:cNvGrpSpPr>
                <a:grpSpLocks/>
              </p:cNvGrpSpPr>
              <p:nvPr/>
            </p:nvGrpSpPr>
            <p:grpSpPr bwMode="auto">
              <a:xfrm>
                <a:off x="7577276" y="1753872"/>
                <a:ext cx="850900" cy="527050"/>
                <a:chOff x="-490" y="1664"/>
                <a:chExt cx="1429" cy="842"/>
              </a:xfrm>
            </p:grpSpPr>
            <p:sp>
              <p:nvSpPr>
                <p:cNvPr id="22621" name="AutoShape 96"/>
                <p:cNvSpPr>
                  <a:spLocks noChangeArrowheads="1"/>
                </p:cNvSpPr>
                <p:nvPr/>
              </p:nvSpPr>
              <p:spPr bwMode="auto">
                <a:xfrm>
                  <a:off x="-489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82" name="Group 97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23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-335" y="1923"/>
                    <a:ext cx="1125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4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85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31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1000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2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3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4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8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35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6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96" name="AutoShape 106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86" name="Picture 107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27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88" name="Freeform 109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29" name="Line 11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0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90" name="Picture 111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22548" name="Text Box 112"/>
              <p:cNvSpPr txBox="1">
                <a:spLocks noChangeArrowheads="1"/>
              </p:cNvSpPr>
              <p:nvPr/>
            </p:nvSpPr>
            <p:spPr bwMode="auto">
              <a:xfrm>
                <a:off x="7188723" y="1823710"/>
                <a:ext cx="488952" cy="457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969696"/>
                    </a:solidFill>
                    <a:latin typeface="Times New Roman" charset="0"/>
                  </a:rPr>
                  <a:t>…</a:t>
                </a:r>
              </a:p>
            </p:txBody>
          </p:sp>
          <p:sp>
            <p:nvSpPr>
              <p:cNvPr id="22549" name="Line 113"/>
              <p:cNvSpPr>
                <a:spLocks noChangeShapeType="1"/>
              </p:cNvSpPr>
              <p:nvPr/>
            </p:nvSpPr>
            <p:spPr bwMode="auto">
              <a:xfrm flipH="1">
                <a:off x="6169544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0" name="Line 114"/>
              <p:cNvSpPr>
                <a:spLocks noChangeShapeType="1"/>
              </p:cNvSpPr>
              <p:nvPr/>
            </p:nvSpPr>
            <p:spPr bwMode="auto">
              <a:xfrm flipH="1">
                <a:off x="7074423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2551" name="Line 115"/>
              <p:cNvSpPr>
                <a:spLocks noChangeShapeType="1"/>
              </p:cNvSpPr>
              <p:nvPr/>
            </p:nvSpPr>
            <p:spPr bwMode="auto">
              <a:xfrm flipH="1">
                <a:off x="8211077" y="2164969"/>
                <a:ext cx="3175" cy="33332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grpSp>
          <p:nvGrpSpPr>
            <p:cNvPr id="115735" name="Group 5"/>
            <p:cNvGrpSpPr>
              <a:grpSpLocks/>
            </p:cNvGrpSpPr>
            <p:nvPr/>
          </p:nvGrpSpPr>
          <p:grpSpPr bwMode="auto">
            <a:xfrm flipH="1">
              <a:off x="7298039" y="2490881"/>
              <a:ext cx="850900" cy="627063"/>
              <a:chOff x="6488251" y="2501584"/>
              <a:chExt cx="850900" cy="627063"/>
            </a:xfrm>
          </p:grpSpPr>
          <p:grpSp>
            <p:nvGrpSpPr>
              <p:cNvPr id="115756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22637" name="AutoShape 78"/>
                <p:cNvSpPr>
                  <a:spLocks noChangeArrowheads="1"/>
                </p:cNvSpPr>
                <p:nvPr/>
              </p:nvSpPr>
              <p:spPr bwMode="auto">
                <a:xfrm>
                  <a:off x="-489" y="1663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59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22639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29" y="1922"/>
                    <a:ext cx="1120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1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62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2647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2" y="998"/>
                      <a:ext cx="871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" y="1072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4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6" y="1072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0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9" y="1066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265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1066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73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63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22643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9" y="2231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65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2645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71" y="2269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67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57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15736" name="Group 186"/>
            <p:cNvGrpSpPr>
              <a:grpSpLocks/>
            </p:cNvGrpSpPr>
            <p:nvPr/>
          </p:nvGrpSpPr>
          <p:grpSpPr bwMode="auto">
            <a:xfrm flipH="1">
              <a:off x="5984260" y="2507718"/>
              <a:ext cx="850900" cy="627063"/>
              <a:chOff x="6488251" y="2501584"/>
              <a:chExt cx="850900" cy="627063"/>
            </a:xfrm>
          </p:grpSpPr>
          <p:grpSp>
            <p:nvGrpSpPr>
              <p:cNvPr id="115738" name="Group 77"/>
              <p:cNvGrpSpPr>
                <a:grpSpLocks/>
              </p:cNvGrpSpPr>
              <p:nvPr/>
            </p:nvGrpSpPr>
            <p:grpSpPr bwMode="auto">
              <a:xfrm>
                <a:off x="6488251" y="2601597"/>
                <a:ext cx="850900" cy="527050"/>
                <a:chOff x="-490" y="1664"/>
                <a:chExt cx="1429" cy="842"/>
              </a:xfrm>
            </p:grpSpPr>
            <p:sp>
              <p:nvSpPr>
                <p:cNvPr id="190" name="AutoShape 78"/>
                <p:cNvSpPr>
                  <a:spLocks noChangeArrowheads="1"/>
                </p:cNvSpPr>
                <p:nvPr/>
              </p:nvSpPr>
              <p:spPr bwMode="auto">
                <a:xfrm>
                  <a:off x="-491" y="1664"/>
                  <a:ext cx="1429" cy="294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115741" name="Group 79"/>
                <p:cNvGrpSpPr>
                  <a:grpSpLocks/>
                </p:cNvGrpSpPr>
                <p:nvPr/>
              </p:nvGrpSpPr>
              <p:grpSpPr bwMode="auto">
                <a:xfrm>
                  <a:off x="-427" y="1737"/>
                  <a:ext cx="1217" cy="769"/>
                  <a:chOff x="-427" y="1737"/>
                  <a:chExt cx="1217" cy="769"/>
                </a:xfrm>
              </p:grpSpPr>
              <p:sp>
                <p:nvSpPr>
                  <p:cNvPr id="192" name="Rectangle 80"/>
                  <p:cNvSpPr>
                    <a:spLocks noChangeArrowheads="1"/>
                  </p:cNvSpPr>
                  <p:nvPr/>
                </p:nvSpPr>
                <p:spPr bwMode="auto">
                  <a:xfrm>
                    <a:off x="-339" y="1923"/>
                    <a:ext cx="1128" cy="583"/>
                  </a:xfrm>
                  <a:prstGeom prst="rect">
                    <a:avLst/>
                  </a:prstGeom>
                  <a:solidFill>
                    <a:srgbClr val="DDDDDD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3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-150" y="2270"/>
                    <a:ext cx="230" cy="1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744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68" y="2192"/>
                    <a:ext cx="387" cy="139"/>
                    <a:chOff x="322" y="890"/>
                    <a:chExt cx="872" cy="339"/>
                  </a:xfrm>
                </p:grpSpPr>
                <p:sp>
                  <p:nvSpPr>
                    <p:cNvPr id="200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9" y="1000"/>
                      <a:ext cx="853" cy="229"/>
                    </a:xfrm>
                    <a:prstGeom prst="rect">
                      <a:avLst/>
                    </a:pr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1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3" y="1074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2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" y="1074"/>
                      <a:ext cx="54" cy="56"/>
                    </a:xfrm>
                    <a:prstGeom prst="rect">
                      <a:avLst/>
                    </a:prstGeom>
                    <a:solidFill>
                      <a:srgbClr val="33CC33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3" name="Rectangl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7" y="1068"/>
                      <a:ext cx="60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04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95" y="1068"/>
                      <a:ext cx="54" cy="5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=""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sz="2400" i="0" dirty="0">
                        <a:solidFill>
                          <a:srgbClr val="000000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115755" name="AutoShape 88"/>
                    <p:cNvSpPr>
                      <a:spLocks noChangeArrowheads="1"/>
                    </p:cNvSpPr>
                    <p:nvPr/>
                  </p:nvSpPr>
                  <p:spPr bwMode="auto">
                    <a:xfrm rot="10800000" flipH="1">
                      <a:off x="322" y="890"/>
                      <a:ext cx="859" cy="11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0 w 21600"/>
                        <a:gd name="T3" fmla="*/ 0 h 21600"/>
                        <a:gd name="T4" fmla="*/ 0 w 21600"/>
                        <a:gd name="T5" fmla="*/ 0 h 21600"/>
                        <a:gd name="T6" fmla="*/ 0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4501 w 21600"/>
                        <a:gd name="T13" fmla="*/ 4516 h 21600"/>
                        <a:gd name="T14" fmla="*/ 17099 w 21600"/>
                        <a:gd name="T15" fmla="*/ 17084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FF99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 dirty="0"/>
                    </a:p>
                  </p:txBody>
                </p:sp>
              </p:grpSp>
              <p:pic>
                <p:nvPicPr>
                  <p:cNvPr id="115745" name="Picture 89" descr="desktop_computer_stylized_small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-427" y="2049"/>
                    <a:ext cx="447" cy="41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9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28" y="2232"/>
                    <a:ext cx="104" cy="91"/>
                  </a:xfrm>
                  <a:prstGeom prst="rect">
                    <a:avLst/>
                  </a:prstGeom>
                  <a:solidFill>
                    <a:srgbClr val="0000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5747" name="Freeform 91"/>
                  <p:cNvSpPr>
                    <a:spLocks/>
                  </p:cNvSpPr>
                  <p:nvPr/>
                </p:nvSpPr>
                <p:spPr bwMode="auto">
                  <a:xfrm>
                    <a:off x="282" y="1951"/>
                    <a:ext cx="302" cy="274"/>
                  </a:xfrm>
                  <a:custGeom>
                    <a:avLst/>
                    <a:gdLst>
                      <a:gd name="T0" fmla="*/ 37 w 381"/>
                      <a:gd name="T1" fmla="*/ 274 h 274"/>
                      <a:gd name="T2" fmla="*/ 37 w 381"/>
                      <a:gd name="T3" fmla="*/ 130 h 274"/>
                      <a:gd name="T4" fmla="*/ 0 w 381"/>
                      <a:gd name="T5" fmla="*/ 0 h 274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81" h="274">
                        <a:moveTo>
                          <a:pt x="381" y="274"/>
                        </a:moveTo>
                        <a:lnTo>
                          <a:pt x="381" y="130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8" name="Line 9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69" y="2270"/>
                    <a:ext cx="152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15749" name="Picture 93" descr="tv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" y="1737"/>
                    <a:ext cx="476" cy="42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sp>
            <p:nvSpPr>
              <p:cNvPr id="115739" name="Freeform 116"/>
              <p:cNvSpPr>
                <a:spLocks/>
              </p:cNvSpPr>
              <p:nvPr/>
            </p:nvSpPr>
            <p:spPr bwMode="auto">
              <a:xfrm>
                <a:off x="7159763" y="2501584"/>
                <a:ext cx="127000" cy="476250"/>
              </a:xfrm>
              <a:custGeom>
                <a:avLst/>
                <a:gdLst>
                  <a:gd name="T0" fmla="*/ 0 w 80"/>
                  <a:gd name="T1" fmla="*/ 2147483647 h 300"/>
                  <a:gd name="T2" fmla="*/ 2147483647 w 80"/>
                  <a:gd name="T3" fmla="*/ 2147483647 h 300"/>
                  <a:gd name="T4" fmla="*/ 2147483647 w 80"/>
                  <a:gd name="T5" fmla="*/ 0 h 3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80" h="300">
                    <a:moveTo>
                      <a:pt x="0" y="300"/>
                    </a:moveTo>
                    <a:lnTo>
                      <a:pt x="80" y="300"/>
                    </a:lnTo>
                    <a:lnTo>
                      <a:pt x="80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06" name="Text Box 112"/>
            <p:cNvSpPr txBox="1">
              <a:spLocks noChangeArrowheads="1"/>
            </p:cNvSpPr>
            <p:nvPr/>
          </p:nvSpPr>
          <p:spPr bwMode="auto">
            <a:xfrm>
              <a:off x="6787904" y="2596702"/>
              <a:ext cx="488952" cy="457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969696"/>
                  </a:solidFill>
                  <a:latin typeface="Times New Roman" charset="0"/>
                </a:rPr>
                <a:t>…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63688" y="1239838"/>
            <a:ext cx="6373812" cy="938212"/>
            <a:chOff x="1987247" y="1333114"/>
            <a:chExt cx="5338532" cy="938762"/>
          </a:xfrm>
        </p:grpSpPr>
        <p:sp>
          <p:nvSpPr>
            <p:cNvPr id="22707" name="Text Box 6"/>
            <p:cNvSpPr txBox="1">
              <a:spLocks noChangeArrowheads="1"/>
            </p:cNvSpPr>
            <p:nvPr/>
          </p:nvSpPr>
          <p:spPr bwMode="auto">
            <a:xfrm>
              <a:off x="1987247" y="1333114"/>
              <a:ext cx="5338532" cy="517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Internet frames, TV channels, control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downstream at different frequencies</a:t>
              </a:r>
            </a:p>
          </p:txBody>
        </p:sp>
        <p:sp>
          <p:nvSpPr>
            <p:cNvPr id="115732" name="Right Arrow 9"/>
            <p:cNvSpPr>
              <a:spLocks noChangeArrowheads="1"/>
            </p:cNvSpPr>
            <p:nvPr/>
          </p:nvSpPr>
          <p:spPr bwMode="auto">
            <a:xfrm>
              <a:off x="3457110" y="1787244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2998788" y="3644900"/>
            <a:ext cx="5995987" cy="944563"/>
            <a:chOff x="2810374" y="3867998"/>
            <a:chExt cx="5997028" cy="944803"/>
          </a:xfrm>
        </p:grpSpPr>
        <p:sp>
          <p:nvSpPr>
            <p:cNvPr id="213" name="Text Box 6"/>
            <p:cNvSpPr txBox="1">
              <a:spLocks noChangeArrowheads="1"/>
            </p:cNvSpPr>
            <p:nvPr/>
          </p:nvSpPr>
          <p:spPr bwMode="auto">
            <a:xfrm>
              <a:off x="2810374" y="4295145"/>
              <a:ext cx="5997028" cy="517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Internet frames, TV control,  transmitted </a:t>
              </a:r>
            </a:p>
            <a:p>
              <a:pPr algn="ctr">
                <a:lnSpc>
                  <a:spcPct val="85000"/>
                </a:lnSpc>
                <a:defRPr/>
              </a:pPr>
              <a:r>
                <a:rPr lang="en-US" sz="1600" dirty="0" smtClean="0">
                  <a:solidFill>
                    <a:srgbClr val="000000"/>
                  </a:solidFill>
                </a:rPr>
                <a:t>upstream at different frequencies in time slots</a:t>
              </a:r>
            </a:p>
          </p:txBody>
        </p:sp>
        <p:sp>
          <p:nvSpPr>
            <p:cNvPr id="115730" name="Right Arrow 213"/>
            <p:cNvSpPr>
              <a:spLocks noChangeArrowheads="1"/>
            </p:cNvSpPr>
            <p:nvPr/>
          </p:nvSpPr>
          <p:spPr bwMode="auto">
            <a:xfrm rot="10800000">
              <a:off x="4197454" y="3867998"/>
              <a:ext cx="2387053" cy="484632"/>
            </a:xfrm>
            <a:prstGeom prst="rightArrow">
              <a:avLst>
                <a:gd name="adj1" fmla="val 50000"/>
                <a:gd name="adj2" fmla="val 50007"/>
              </a:avLst>
            </a:prstGeom>
            <a:gradFill rotWithShape="1">
              <a:gsLst>
                <a:gs pos="0">
                  <a:srgbClr val="FFFFFF"/>
                </a:gs>
                <a:gs pos="100000">
                  <a:srgbClr val="0000FF"/>
                </a:gs>
              </a:gsLst>
              <a:lin ang="0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i="0" dirty="0">
                <a:latin typeface="Arial" charset="0"/>
                <a:cs typeface="Arial" charset="0"/>
              </a:endParaRPr>
            </a:p>
          </p:txBody>
        </p:sp>
      </p:grpSp>
      <p:pic>
        <p:nvPicPr>
          <p:cNvPr id="21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2740025"/>
            <a:ext cx="26035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8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8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9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8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24" name="Rectangle 4"/>
          <p:cNvSpPr>
            <a:spLocks noChangeArrowheads="1"/>
          </p:cNvSpPr>
          <p:nvPr/>
        </p:nvSpPr>
        <p:spPr bwMode="auto">
          <a:xfrm>
            <a:off x="915988" y="4119563"/>
            <a:ext cx="783272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0" dirty="0">
                <a:solidFill>
                  <a:srgbClr val="CC0000"/>
                </a:solidFill>
                <a:latin typeface="Gill Sans MT" charset="0"/>
                <a:cs typeface="+mn-cs"/>
              </a:rPr>
              <a:t>DOCSIS: </a:t>
            </a:r>
            <a:r>
              <a:rPr lang="en-US" sz="2800" i="0" dirty="0">
                <a:latin typeface="Gill Sans MT" charset="0"/>
                <a:cs typeface="+mn-cs"/>
              </a:rPr>
              <a:t>data over cable service interface spec </a:t>
            </a:r>
            <a:endParaRPr lang="en-US" sz="2800" b="1" i="0" dirty="0">
              <a:latin typeface="Gill Sans MT" charset="0"/>
              <a:cs typeface="+mn-cs"/>
            </a:endParaRP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FDM over upstream, downstream frequency channels</a:t>
            </a:r>
          </a:p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i="0" dirty="0">
                <a:latin typeface="Gill Sans MT" charset="0"/>
                <a:cs typeface="+mn-cs"/>
              </a:rPr>
              <a:t>TDM upstream: some slots assigned, some have contention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downstream MAP frame: assigns upstream slots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Arial"/>
              <a:buChar char="•"/>
              <a:defRPr/>
            </a:pPr>
            <a:r>
              <a:rPr lang="en-US" sz="2400" i="0" dirty="0">
                <a:latin typeface="Gill Sans MT" charset="0"/>
                <a:cs typeface="+mn-cs"/>
              </a:rPr>
              <a:t>request for upstream slots (and data) transmitted random access (binary backoff) in selected slots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 dirty="0"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16740" name="Group 3"/>
          <p:cNvGrpSpPr>
            <a:grpSpLocks/>
          </p:cNvGrpSpPr>
          <p:nvPr/>
        </p:nvGrpSpPr>
        <p:grpSpPr bwMode="auto">
          <a:xfrm>
            <a:off x="636588" y="1304925"/>
            <a:ext cx="8008937" cy="2705100"/>
            <a:chOff x="871157" y="3598021"/>
            <a:chExt cx="8009425" cy="2705644"/>
          </a:xfrm>
        </p:grpSpPr>
        <p:sp>
          <p:nvSpPr>
            <p:cNvPr id="6" name="Rectangle 5"/>
            <p:cNvSpPr/>
            <p:nvPr/>
          </p:nvSpPr>
          <p:spPr>
            <a:xfrm>
              <a:off x="4227336" y="3679000"/>
              <a:ext cx="970021" cy="425536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4" name="TextBox 6"/>
            <p:cNvSpPr txBox="1">
              <a:spLocks noChangeArrowheads="1"/>
            </p:cNvSpPr>
            <p:nvPr/>
          </p:nvSpPr>
          <p:spPr bwMode="auto">
            <a:xfrm>
              <a:off x="4154488" y="3716338"/>
              <a:ext cx="103649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MAP frame for</a:t>
              </a:r>
            </a:p>
            <a:p>
              <a:pPr>
                <a:lnSpc>
                  <a:spcPts val="1200"/>
                </a:lnSpc>
              </a:pPr>
              <a:r>
                <a:rPr lang="en-US" sz="1000" dirty="0">
                  <a:latin typeface="Arial" charset="0"/>
                  <a:cs typeface="Arial" charset="0"/>
                </a:rPr>
                <a:t>Interval [t1, t2]</a:t>
              </a:r>
            </a:p>
          </p:txBody>
        </p:sp>
        <p:sp>
          <p:nvSpPr>
            <p:cNvPr id="116745" name="TextBox 28"/>
            <p:cNvSpPr txBox="1">
              <a:spLocks noChangeArrowheads="1"/>
            </p:cNvSpPr>
            <p:nvPr/>
          </p:nvSpPr>
          <p:spPr bwMode="auto">
            <a:xfrm>
              <a:off x="6127750" y="5278438"/>
              <a:ext cx="275283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dirty="0">
                  <a:latin typeface="Arial" charset="0"/>
                  <a:cs typeface="Arial" charset="0"/>
                </a:rPr>
                <a:t>Residences with cable modems</a:t>
              </a:r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4257473" y="2472510"/>
              <a:ext cx="390604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31" name="Down Arrow 30"/>
            <p:cNvSpPr/>
            <p:nvPr/>
          </p:nvSpPr>
          <p:spPr>
            <a:xfrm rot="5400000">
              <a:off x="4198733" y="2898046"/>
              <a:ext cx="374725" cy="3607020"/>
            </a:xfrm>
            <a:prstGeom prst="downArrow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/>
                <a:cs typeface="Arial"/>
              </a:endParaRPr>
            </a:p>
          </p:txBody>
        </p:sp>
        <p:sp>
          <p:nvSpPr>
            <p:cNvPr id="116748" name="TextBox 31"/>
            <p:cNvSpPr txBox="1">
              <a:spLocks noChangeArrowheads="1"/>
            </p:cNvSpPr>
            <p:nvPr/>
          </p:nvSpPr>
          <p:spPr bwMode="auto">
            <a:xfrm>
              <a:off x="3505200" y="4124325"/>
              <a:ext cx="174525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Downstream channel i</a:t>
              </a:r>
            </a:p>
          </p:txBody>
        </p:sp>
        <p:sp>
          <p:nvSpPr>
            <p:cNvPr id="116749" name="TextBox 32"/>
            <p:cNvSpPr txBox="1">
              <a:spLocks noChangeArrowheads="1"/>
            </p:cNvSpPr>
            <p:nvPr/>
          </p:nvSpPr>
          <p:spPr bwMode="auto">
            <a:xfrm>
              <a:off x="3648075" y="4546600"/>
              <a:ext cx="154853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Upstream channel j</a:t>
              </a:r>
            </a:p>
          </p:txBody>
        </p:sp>
        <p:pic>
          <p:nvPicPr>
            <p:cNvPr id="36884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223" y="3796499"/>
              <a:ext cx="817612" cy="2429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cxnSp>
          <p:nvCxnSpPr>
            <p:cNvPr id="35" name="Straight Connector 34"/>
            <p:cNvCxnSpPr/>
            <p:nvPr/>
          </p:nvCxnSpPr>
          <p:spPr>
            <a:xfrm>
              <a:off x="3060452" y="5238239"/>
              <a:ext cx="2756068" cy="476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119194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3204924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3285891" y="5130267"/>
              <a:ext cx="3175" cy="10797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336685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344782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352879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360817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>
              <a:off x="368914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377010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385107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393998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401936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410032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418129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H="1">
              <a:off x="426226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434323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H="1">
              <a:off x="4424198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4505165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4584545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467821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4767119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H="1">
              <a:off x="4848086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H="1">
              <a:off x="492905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008434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5089401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5170369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5251336" y="5133443"/>
              <a:ext cx="3175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flipH="1">
              <a:off x="5332304" y="5133443"/>
              <a:ext cx="1587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>
              <a:off x="5413271" y="5133443"/>
              <a:ext cx="1588" cy="10638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5508527" y="5044525"/>
              <a:ext cx="0" cy="19053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2" name="TextBox 65"/>
            <p:cNvSpPr txBox="1">
              <a:spLocks noChangeArrowheads="1"/>
            </p:cNvSpPr>
            <p:nvPr/>
          </p:nvSpPr>
          <p:spPr bwMode="auto">
            <a:xfrm>
              <a:off x="2998788" y="5230813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16783" name="TextBox 66"/>
            <p:cNvSpPr txBox="1">
              <a:spLocks noChangeArrowheads="1"/>
            </p:cNvSpPr>
            <p:nvPr/>
          </p:nvSpPr>
          <p:spPr bwMode="auto">
            <a:xfrm>
              <a:off x="5389563" y="5246688"/>
              <a:ext cx="35583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dirty="0">
                  <a:latin typeface="Arial" charset="0"/>
                  <a:cs typeface="Arial" charset="0"/>
                </a:rPr>
                <a:t>t</a:t>
              </a:r>
              <a:r>
                <a:rPr lang="en-US" sz="1600" baseline="-25000" dirty="0">
                  <a:latin typeface="Arial" charset="0"/>
                  <a:cs typeface="Arial" charset="0"/>
                </a:rPr>
                <a:t>2</a:t>
              </a:r>
            </a:p>
          </p:txBody>
        </p:sp>
        <p:cxnSp>
          <p:nvCxnSpPr>
            <p:cNvPr id="68" name="Straight Connector 67"/>
            <p:cNvCxnSpPr/>
            <p:nvPr/>
          </p:nvCxnSpPr>
          <p:spPr>
            <a:xfrm>
              <a:off x="3111255" y="5322393"/>
              <a:ext cx="577885" cy="3176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3679615" y="5328744"/>
              <a:ext cx="1870189" cy="1588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3400198" y="5376379"/>
              <a:ext cx="4763" cy="51286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573433" y="5384318"/>
              <a:ext cx="6350" cy="5144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788" name="TextBox 71"/>
            <p:cNvSpPr txBox="1">
              <a:spLocks noChangeArrowheads="1"/>
            </p:cNvSpPr>
            <p:nvPr/>
          </p:nvSpPr>
          <p:spPr bwMode="auto">
            <a:xfrm>
              <a:off x="4476750" y="5842000"/>
              <a:ext cx="3208016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Assigned minislots containing cable modem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upstream data frames</a:t>
              </a:r>
            </a:p>
          </p:txBody>
        </p:sp>
        <p:sp>
          <p:nvSpPr>
            <p:cNvPr id="116789" name="TextBox 72"/>
            <p:cNvSpPr txBox="1">
              <a:spLocks noChangeArrowheads="1"/>
            </p:cNvSpPr>
            <p:nvPr/>
          </p:nvSpPr>
          <p:spPr bwMode="auto">
            <a:xfrm>
              <a:off x="2579688" y="5840413"/>
              <a:ext cx="189042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 dirty="0">
                  <a:latin typeface="Arial" charset="0"/>
                  <a:cs typeface="Arial" charset="0"/>
                </a:rPr>
                <a:t>Minislots containing </a:t>
              </a:r>
            </a:p>
            <a:p>
              <a:r>
                <a:rPr lang="en-US" sz="1200" dirty="0">
                  <a:latin typeface="Arial" charset="0"/>
                  <a:cs typeface="Arial" charset="0"/>
                </a:rPr>
                <a:t>minislots request frames</a:t>
              </a:r>
            </a:p>
          </p:txBody>
        </p:sp>
        <p:sp>
          <p:nvSpPr>
            <p:cNvPr id="116790" name="Rectangle 44"/>
            <p:cNvSpPr>
              <a:spLocks noChangeArrowheads="1"/>
            </p:cNvSpPr>
            <p:nvPr/>
          </p:nvSpPr>
          <p:spPr bwMode="auto">
            <a:xfrm>
              <a:off x="1431405" y="4202429"/>
              <a:ext cx="955675" cy="700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16791" name="Text Box 45"/>
            <p:cNvSpPr txBox="1">
              <a:spLocks noChangeArrowheads="1"/>
            </p:cNvSpPr>
            <p:nvPr/>
          </p:nvSpPr>
          <p:spPr bwMode="auto">
            <a:xfrm>
              <a:off x="871157" y="3661398"/>
              <a:ext cx="1925637" cy="287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600" i="0" dirty="0">
                  <a:solidFill>
                    <a:srgbClr val="000000"/>
                  </a:solidFill>
                  <a:latin typeface="Arial" charset="0"/>
                </a:rPr>
                <a:t>cable headend</a:t>
              </a:r>
            </a:p>
          </p:txBody>
        </p:sp>
        <p:sp>
          <p:nvSpPr>
            <p:cNvPr id="77" name="Text Box 126"/>
            <p:cNvSpPr txBox="1">
              <a:spLocks noChangeArrowheads="1"/>
            </p:cNvSpPr>
            <p:nvPr/>
          </p:nvSpPr>
          <p:spPr bwMode="auto">
            <a:xfrm>
              <a:off x="1296633" y="4171224"/>
              <a:ext cx="950970" cy="336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1600" i="0" dirty="0" smtClean="0">
                  <a:solidFill>
                    <a:srgbClr val="000000"/>
                  </a:solidFill>
                </a:rPr>
                <a:t>CMTS</a:t>
              </a:r>
            </a:p>
          </p:txBody>
        </p:sp>
        <p:sp>
          <p:nvSpPr>
            <p:cNvPr id="78" name="AutoShape 127"/>
            <p:cNvSpPr>
              <a:spLocks noChangeArrowheads="1"/>
            </p:cNvSpPr>
            <p:nvPr/>
          </p:nvSpPr>
          <p:spPr bwMode="auto">
            <a:xfrm>
              <a:off x="1336322" y="3939403"/>
              <a:ext cx="1206574" cy="261990"/>
            </a:xfrm>
            <a:prstGeom prst="triangle">
              <a:avLst>
                <a:gd name="adj" fmla="val 50000"/>
              </a:avLst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pic>
          <p:nvPicPr>
            <p:cNvPr id="79" name="Picture 6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2949" y="4326831"/>
              <a:ext cx="258778" cy="520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16795" name="Group 77"/>
            <p:cNvGrpSpPr>
              <a:grpSpLocks/>
            </p:cNvGrpSpPr>
            <p:nvPr/>
          </p:nvGrpSpPr>
          <p:grpSpPr bwMode="auto">
            <a:xfrm flipH="1">
              <a:off x="6302761" y="3598021"/>
              <a:ext cx="1034814" cy="625180"/>
              <a:chOff x="-490" y="1664"/>
              <a:chExt cx="1429" cy="842"/>
            </a:xfrm>
          </p:grpSpPr>
          <p:sp>
            <p:nvSpPr>
              <p:cNvPr id="106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48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08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6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0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51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16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1000"/>
                    <a:ext cx="850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7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409" y="1073"/>
                    <a:ext cx="40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8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2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62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52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Rectangle 90"/>
                <p:cNvSpPr>
                  <a:spLocks noChangeArrowheads="1"/>
                </p:cNvSpPr>
                <p:nvPr/>
              </p:nvSpPr>
              <p:spPr bwMode="auto">
                <a:xfrm>
                  <a:off x="530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54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56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6" name="Group 77"/>
            <p:cNvGrpSpPr>
              <a:grpSpLocks/>
            </p:cNvGrpSpPr>
            <p:nvPr/>
          </p:nvGrpSpPr>
          <p:grpSpPr bwMode="auto">
            <a:xfrm flipH="1">
              <a:off x="7513460" y="3950311"/>
              <a:ext cx="1034814" cy="625180"/>
              <a:chOff x="-490" y="1664"/>
              <a:chExt cx="1429" cy="842"/>
            </a:xfrm>
          </p:grpSpPr>
          <p:sp>
            <p:nvSpPr>
              <p:cNvPr id="178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32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180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4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35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188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1001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89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4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0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4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1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5" y="1069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92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1069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46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36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84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38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6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2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40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7" name="Group 77"/>
            <p:cNvGrpSpPr>
              <a:grpSpLocks/>
            </p:cNvGrpSpPr>
            <p:nvPr/>
          </p:nvGrpSpPr>
          <p:grpSpPr bwMode="auto">
            <a:xfrm flipH="1">
              <a:off x="7313560" y="4655807"/>
              <a:ext cx="1034814" cy="625180"/>
              <a:chOff x="-490" y="1664"/>
              <a:chExt cx="1429" cy="842"/>
            </a:xfrm>
          </p:grpSpPr>
          <p:sp>
            <p:nvSpPr>
              <p:cNvPr id="213" name="AutoShape 78"/>
              <p:cNvSpPr>
                <a:spLocks noChangeArrowheads="1"/>
              </p:cNvSpPr>
              <p:nvPr/>
            </p:nvSpPr>
            <p:spPr bwMode="auto">
              <a:xfrm>
                <a:off x="-491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16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15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2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18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19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2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3" y="999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2" y="1072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6" y="1072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6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7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27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7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30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20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9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2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22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1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24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grpSp>
          <p:nvGrpSpPr>
            <p:cNvPr id="116798" name="Group 77"/>
            <p:cNvGrpSpPr>
              <a:grpSpLocks/>
            </p:cNvGrpSpPr>
            <p:nvPr/>
          </p:nvGrpSpPr>
          <p:grpSpPr bwMode="auto">
            <a:xfrm flipH="1">
              <a:off x="6254794" y="4337877"/>
              <a:ext cx="1034814" cy="625180"/>
              <a:chOff x="-490" y="1664"/>
              <a:chExt cx="1429" cy="842"/>
            </a:xfrm>
          </p:grpSpPr>
          <p:sp>
            <p:nvSpPr>
              <p:cNvPr id="230" name="AutoShape 78"/>
              <p:cNvSpPr>
                <a:spLocks noChangeArrowheads="1"/>
              </p:cNvSpPr>
              <p:nvPr/>
            </p:nvSpPr>
            <p:spPr bwMode="auto">
              <a:xfrm>
                <a:off x="-490" y="1664"/>
                <a:ext cx="1429" cy="295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i="0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grpSp>
            <p:nvGrpSpPr>
              <p:cNvPr id="116800" name="Group 79"/>
              <p:cNvGrpSpPr>
                <a:grpSpLocks/>
              </p:cNvGrpSpPr>
              <p:nvPr/>
            </p:nvGrpSpPr>
            <p:grpSpPr bwMode="auto">
              <a:xfrm>
                <a:off x="-427" y="1737"/>
                <a:ext cx="1217" cy="769"/>
                <a:chOff x="-427" y="1737"/>
                <a:chExt cx="1217" cy="769"/>
              </a:xfrm>
            </p:grpSpPr>
            <p:sp>
              <p:nvSpPr>
                <p:cNvPr id="232" name="Rectangle 80"/>
                <p:cNvSpPr>
                  <a:spLocks noChangeArrowheads="1"/>
                </p:cNvSpPr>
                <p:nvPr/>
              </p:nvSpPr>
              <p:spPr bwMode="auto">
                <a:xfrm>
                  <a:off x="-337" y="1923"/>
                  <a:ext cx="1127" cy="584"/>
                </a:xfrm>
                <a:prstGeom prst="rect">
                  <a:avLst/>
                </a:prstGeom>
                <a:solidFill>
                  <a:srgbClr val="DDDDDD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2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-150" y="2270"/>
                  <a:ext cx="230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grpSp>
              <p:nvGrpSpPr>
                <p:cNvPr id="116803" name="Group 82"/>
                <p:cNvGrpSpPr>
                  <a:grpSpLocks/>
                </p:cNvGrpSpPr>
                <p:nvPr/>
              </p:nvGrpSpPr>
              <p:grpSpPr bwMode="auto">
                <a:xfrm>
                  <a:off x="68" y="2192"/>
                  <a:ext cx="387" cy="139"/>
                  <a:chOff x="322" y="890"/>
                  <a:chExt cx="872" cy="339"/>
                </a:xfrm>
              </p:grpSpPr>
              <p:sp>
                <p:nvSpPr>
                  <p:cNvPr id="240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324" y="1000"/>
                    <a:ext cx="864" cy="229"/>
                  </a:xfrm>
                  <a:prstGeom prst="rect">
                    <a:avLst/>
                  </a:pr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1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393" y="1073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2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467" y="1073"/>
                    <a:ext cx="54" cy="57"/>
                  </a:xfrm>
                  <a:prstGeom prst="rect">
                    <a:avLst/>
                  </a:prstGeom>
                  <a:solidFill>
                    <a:srgbClr val="33CC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3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536" y="1068"/>
                    <a:ext cx="59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244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1068"/>
                    <a:ext cx="54" cy="57"/>
                  </a:xfrm>
                  <a:prstGeom prst="rect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Arial" charset="0"/>
                      <a:cs typeface="Arial" charset="0"/>
                    </a:endParaRPr>
                  </a:p>
                </p:txBody>
              </p:sp>
              <p:sp>
                <p:nvSpPr>
                  <p:cNvPr id="116814" name="AutoShape 88"/>
                  <p:cNvSpPr>
                    <a:spLocks noChangeArrowheads="1"/>
                  </p:cNvSpPr>
                  <p:nvPr/>
                </p:nvSpPr>
                <p:spPr bwMode="auto">
                  <a:xfrm rot="10800000" flipH="1">
                    <a:off x="322" y="890"/>
                    <a:ext cx="859" cy="11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1 w 21600"/>
                      <a:gd name="T13" fmla="*/ 4516 h 21600"/>
                      <a:gd name="T14" fmla="*/ 17099 w 21600"/>
                      <a:gd name="T15" fmla="*/ 17084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99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 dirty="0"/>
                  </a:p>
                </p:txBody>
              </p:sp>
            </p:grpSp>
            <p:pic>
              <p:nvPicPr>
                <p:cNvPr id="116804" name="Picture 89" descr="desktop_computer_stylized_small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427" y="2049"/>
                  <a:ext cx="447" cy="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36" name="Rectangle 90"/>
                <p:cNvSpPr>
                  <a:spLocks noChangeArrowheads="1"/>
                </p:cNvSpPr>
                <p:nvPr/>
              </p:nvSpPr>
              <p:spPr bwMode="auto">
                <a:xfrm>
                  <a:off x="529" y="2233"/>
                  <a:ext cx="103" cy="90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116806" name="Freeform 91"/>
                <p:cNvSpPr>
                  <a:spLocks/>
                </p:cNvSpPr>
                <p:nvPr/>
              </p:nvSpPr>
              <p:spPr bwMode="auto">
                <a:xfrm>
                  <a:off x="282" y="1951"/>
                  <a:ext cx="302" cy="274"/>
                </a:xfrm>
                <a:custGeom>
                  <a:avLst/>
                  <a:gdLst>
                    <a:gd name="T0" fmla="*/ 37 w 381"/>
                    <a:gd name="T1" fmla="*/ 274 h 274"/>
                    <a:gd name="T2" fmla="*/ 37 w 381"/>
                    <a:gd name="T3" fmla="*/ 130 h 274"/>
                    <a:gd name="T4" fmla="*/ 0 w 381"/>
                    <a:gd name="T5" fmla="*/ 0 h 27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81" h="274">
                      <a:moveTo>
                        <a:pt x="381" y="274"/>
                      </a:moveTo>
                      <a:lnTo>
                        <a:pt x="381" y="1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470" y="2271"/>
                  <a:ext cx="151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sz="2400" i="0" dirty="0">
                    <a:solidFill>
                      <a:srgbClr val="000000"/>
                    </a:solidFill>
                    <a:latin typeface="Arial" charset="0"/>
                    <a:cs typeface="Arial" charset="0"/>
                  </a:endParaRPr>
                </a:p>
              </p:txBody>
            </p:sp>
            <p:pic>
              <p:nvPicPr>
                <p:cNvPr id="116808" name="Picture 93" descr="tv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" y="1737"/>
                  <a:ext cx="476" cy="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116741" name="Title 41"/>
          <p:cNvSpPr>
            <a:spLocks/>
          </p:cNvSpPr>
          <p:nvPr/>
        </p:nvSpPr>
        <p:spPr bwMode="auto">
          <a:xfrm>
            <a:off x="381000" y="239713"/>
            <a:ext cx="5622925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sz="4000" i="0" dirty="0">
                <a:solidFill>
                  <a:srgbClr val="000099"/>
                </a:solidFill>
                <a:latin typeface="Gill Sans MT" charset="0"/>
              </a:rPr>
              <a:t>Cable access network</a:t>
            </a:r>
          </a:p>
        </p:txBody>
      </p:sp>
      <p:pic>
        <p:nvPicPr>
          <p:cNvPr id="116742" name="Picture 18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868363"/>
            <a:ext cx="4616450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3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66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introduction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terminology: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hosts and routers: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nodes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communication channels that connect adjacent nodes along communication path: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wired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 links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LANs</a:t>
            </a:r>
            <a:endParaRPr lang="en-US" b="1" dirty="0">
              <a:solidFill>
                <a:srgbClr val="FF0000"/>
              </a:solidFill>
              <a:latin typeface="Gill Sans MT" charset="0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layer-2 packet: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frame,</a:t>
            </a:r>
            <a:r>
              <a:rPr lang="en-US" sz="2400" b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encapsulates datagram</a:t>
            </a:r>
          </a:p>
          <a:p>
            <a:pPr>
              <a:buFont typeface="Wingdings" charset="0"/>
              <a:buNone/>
              <a:defRPr/>
            </a:pP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103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data-link layer</a:t>
            </a:r>
            <a:r>
              <a:rPr lang="en-US" sz="2400" i="0" dirty="0" smtClean="0">
                <a:latin typeface="Gill Sans MT" charset="0"/>
                <a:cs typeface="+mn-cs"/>
              </a:rPr>
              <a:t> has responsibility of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transferring datagram from one node </a:t>
            </a:r>
          </a:p>
          <a:p>
            <a:pPr>
              <a:lnSpc>
                <a:spcPct val="85000"/>
              </a:lnSpc>
              <a:defRPr/>
            </a:pPr>
            <a:r>
              <a:rPr lang="en-US" sz="2400" i="0" dirty="0" smtClean="0">
                <a:latin typeface="Gill Sans MT" charset="0"/>
                <a:cs typeface="+mn-cs"/>
              </a:rPr>
              <a:t>to 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physically adjacent</a:t>
            </a:r>
            <a:r>
              <a:rPr lang="en-US" sz="2400" i="0" dirty="0" smtClean="0">
                <a:latin typeface="Gill Sans MT" charset="0"/>
                <a:cs typeface="+mn-cs"/>
              </a:rPr>
              <a:t> node over a link</a:t>
            </a:r>
            <a:endParaRPr lang="en-US" i="0" dirty="0" smtClean="0">
              <a:latin typeface="Gill Sans MT" charset="0"/>
              <a:cs typeface="+mn-cs"/>
            </a:endParaRPr>
          </a:p>
        </p:txBody>
      </p:sp>
      <p:sp>
        <p:nvSpPr>
          <p:cNvPr id="4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4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537" name="Freeform 415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8" name="Freeform 416"/>
          <p:cNvSpPr>
            <a:spLocks/>
          </p:cNvSpPr>
          <p:nvPr/>
        </p:nvSpPr>
        <p:spPr bwMode="auto">
          <a:xfrm>
            <a:off x="7023100" y="2017139"/>
            <a:ext cx="1730375" cy="1125538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39" name="Freeform 417"/>
          <p:cNvSpPr>
            <a:spLocks/>
          </p:cNvSpPr>
          <p:nvPr/>
        </p:nvSpPr>
        <p:spPr bwMode="auto">
          <a:xfrm>
            <a:off x="5202238" y="1709738"/>
            <a:ext cx="1736725" cy="1071563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40" name="Group 418"/>
          <p:cNvGrpSpPr>
            <a:grpSpLocks/>
          </p:cNvGrpSpPr>
          <p:nvPr/>
        </p:nvGrpSpPr>
        <p:grpSpPr bwMode="auto">
          <a:xfrm>
            <a:off x="5278438" y="2974975"/>
            <a:ext cx="1458912" cy="933450"/>
            <a:chOff x="2889" y="1631"/>
            <a:chExt cx="980" cy="743"/>
          </a:xfrm>
        </p:grpSpPr>
        <p:sp>
          <p:nvSpPr>
            <p:cNvPr id="889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890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dirty="0">
                <a:solidFill>
                  <a:srgbClr val="00CCFF"/>
                </a:solidFill>
              </a:endParaRPr>
            </a:p>
          </p:txBody>
        </p:sp>
      </p:grpSp>
      <p:sp>
        <p:nvSpPr>
          <p:cNvPr id="541" name="Line 421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2" name="Line 422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3" name="Line 423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4" name="Line 424"/>
          <p:cNvSpPr>
            <a:spLocks noChangeShapeType="1"/>
          </p:cNvSpPr>
          <p:nvPr/>
        </p:nvSpPr>
        <p:spPr bwMode="auto">
          <a:xfrm>
            <a:off x="6427788" y="3740150"/>
            <a:ext cx="6794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5" name="Line 425"/>
          <p:cNvSpPr>
            <a:spLocks noChangeShapeType="1"/>
          </p:cNvSpPr>
          <p:nvPr/>
        </p:nvSpPr>
        <p:spPr bwMode="auto">
          <a:xfrm>
            <a:off x="6723063" y="2587625"/>
            <a:ext cx="509587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6" name="Freeform 427"/>
          <p:cNvSpPr>
            <a:spLocks/>
          </p:cNvSpPr>
          <p:nvPr/>
        </p:nvSpPr>
        <p:spPr bwMode="auto">
          <a:xfrm>
            <a:off x="5497513" y="4378325"/>
            <a:ext cx="3079750" cy="1665288"/>
          </a:xfrm>
          <a:custGeom>
            <a:avLst/>
            <a:gdLst>
              <a:gd name="T0" fmla="*/ 2147483647 w 1940"/>
              <a:gd name="T1" fmla="*/ 2147483647 h 1049"/>
              <a:gd name="T2" fmla="*/ 2147483647 w 1940"/>
              <a:gd name="T3" fmla="*/ 2147483647 h 1049"/>
              <a:gd name="T4" fmla="*/ 2147483647 w 1940"/>
              <a:gd name="T5" fmla="*/ 2147483647 h 1049"/>
              <a:gd name="T6" fmla="*/ 2147483647 w 1940"/>
              <a:gd name="T7" fmla="*/ 2147483647 h 1049"/>
              <a:gd name="T8" fmla="*/ 2147483647 w 1940"/>
              <a:gd name="T9" fmla="*/ 2147483647 h 1049"/>
              <a:gd name="T10" fmla="*/ 2147483647 w 1940"/>
              <a:gd name="T11" fmla="*/ 2147483647 h 1049"/>
              <a:gd name="T12" fmla="*/ 2147483647 w 1940"/>
              <a:gd name="T13" fmla="*/ 2147483647 h 1049"/>
              <a:gd name="T14" fmla="*/ 2147483647 w 1940"/>
              <a:gd name="T15" fmla="*/ 2147483647 h 1049"/>
              <a:gd name="T16" fmla="*/ 2147483647 w 1940"/>
              <a:gd name="T17" fmla="*/ 2147483647 h 1049"/>
              <a:gd name="T18" fmla="*/ 2147483647 w 1940"/>
              <a:gd name="T19" fmla="*/ 2147483647 h 1049"/>
              <a:gd name="T20" fmla="*/ 2147483647 w 1940"/>
              <a:gd name="T21" fmla="*/ 2147483647 h 1049"/>
              <a:gd name="T22" fmla="*/ 2147483647 w 1940"/>
              <a:gd name="T23" fmla="*/ 2147483647 h 1049"/>
              <a:gd name="T24" fmla="*/ 2147483647 w 1940"/>
              <a:gd name="T25" fmla="*/ 2147483647 h 1049"/>
              <a:gd name="T26" fmla="*/ 2147483647 w 1940"/>
              <a:gd name="T27" fmla="*/ 2147483647 h 1049"/>
              <a:gd name="T28" fmla="*/ 2147483647 w 1940"/>
              <a:gd name="T29" fmla="*/ 2147483647 h 1049"/>
              <a:gd name="T30" fmla="*/ 2147483647 w 1940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40"/>
              <a:gd name="T49" fmla="*/ 0 h 1049"/>
              <a:gd name="T50" fmla="*/ 1940 w 1940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40" h="1049">
                <a:moveTo>
                  <a:pt x="952" y="26"/>
                </a:moveTo>
                <a:cubicBezTo>
                  <a:pt x="867" y="45"/>
                  <a:pt x="832" y="118"/>
                  <a:pt x="755" y="125"/>
                </a:cubicBezTo>
                <a:cubicBezTo>
                  <a:pt x="678" y="132"/>
                  <a:pt x="587" y="72"/>
                  <a:pt x="488" y="68"/>
                </a:cubicBezTo>
                <a:cubicBezTo>
                  <a:pt x="389" y="64"/>
                  <a:pt x="237" y="48"/>
                  <a:pt x="158" y="101"/>
                </a:cubicBezTo>
                <a:cubicBezTo>
                  <a:pt x="79" y="154"/>
                  <a:pt x="28" y="298"/>
                  <a:pt x="14" y="389"/>
                </a:cubicBezTo>
                <a:cubicBezTo>
                  <a:pt x="0" y="480"/>
                  <a:pt x="25" y="595"/>
                  <a:pt x="71" y="648"/>
                </a:cubicBezTo>
                <a:cubicBezTo>
                  <a:pt x="117" y="701"/>
                  <a:pt x="205" y="665"/>
                  <a:pt x="288" y="706"/>
                </a:cubicBezTo>
                <a:cubicBezTo>
                  <a:pt x="371" y="747"/>
                  <a:pt x="450" y="842"/>
                  <a:pt x="568" y="893"/>
                </a:cubicBezTo>
                <a:cubicBezTo>
                  <a:pt x="686" y="944"/>
                  <a:pt x="852" y="991"/>
                  <a:pt x="996" y="1014"/>
                </a:cubicBezTo>
                <a:cubicBezTo>
                  <a:pt x="1140" y="1036"/>
                  <a:pt x="1309" y="1049"/>
                  <a:pt x="1433" y="1031"/>
                </a:cubicBezTo>
                <a:cubicBezTo>
                  <a:pt x="1557" y="1012"/>
                  <a:pt x="1657" y="960"/>
                  <a:pt x="1739" y="907"/>
                </a:cubicBezTo>
                <a:cubicBezTo>
                  <a:pt x="1821" y="855"/>
                  <a:pt x="1906" y="824"/>
                  <a:pt x="1923" y="714"/>
                </a:cubicBezTo>
                <a:cubicBezTo>
                  <a:pt x="1940" y="604"/>
                  <a:pt x="1898" y="350"/>
                  <a:pt x="1839" y="251"/>
                </a:cubicBezTo>
                <a:cubicBezTo>
                  <a:pt x="1780" y="151"/>
                  <a:pt x="1662" y="153"/>
                  <a:pt x="1566" y="114"/>
                </a:cubicBezTo>
                <a:cubicBezTo>
                  <a:pt x="1470" y="76"/>
                  <a:pt x="1365" y="30"/>
                  <a:pt x="1263" y="15"/>
                </a:cubicBezTo>
                <a:cubicBezTo>
                  <a:pt x="1161" y="0"/>
                  <a:pt x="1037" y="8"/>
                  <a:pt x="952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47" name="Line 428"/>
          <p:cNvSpPr>
            <a:spLocks noChangeShapeType="1"/>
          </p:cNvSpPr>
          <p:nvPr/>
        </p:nvSpPr>
        <p:spPr bwMode="auto">
          <a:xfrm rot="16200000">
            <a:off x="7845425" y="5159376"/>
            <a:ext cx="523875" cy="13970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8" name="Line 429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49" name="Line 430"/>
          <p:cNvSpPr>
            <a:spLocks noChangeShapeType="1"/>
          </p:cNvSpPr>
          <p:nvPr/>
        </p:nvSpPr>
        <p:spPr bwMode="auto">
          <a:xfrm rot="16200000" flipH="1">
            <a:off x="8207749" y="5085976"/>
            <a:ext cx="8249" cy="18362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50" name="Line 431"/>
          <p:cNvSpPr>
            <a:spLocks noChangeShapeType="1"/>
          </p:cNvSpPr>
          <p:nvPr/>
        </p:nvSpPr>
        <p:spPr bwMode="auto">
          <a:xfrm>
            <a:off x="7358063" y="4697413"/>
            <a:ext cx="390525" cy="1841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1" name="Line 432"/>
          <p:cNvSpPr>
            <a:spLocks noChangeShapeType="1"/>
          </p:cNvSpPr>
          <p:nvPr/>
        </p:nvSpPr>
        <p:spPr bwMode="auto">
          <a:xfrm flipV="1">
            <a:off x="6737350" y="4684713"/>
            <a:ext cx="322263" cy="19843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2" name="Line 433"/>
          <p:cNvSpPr>
            <a:spLocks noChangeShapeType="1"/>
          </p:cNvSpPr>
          <p:nvPr/>
        </p:nvSpPr>
        <p:spPr bwMode="auto">
          <a:xfrm flipV="1">
            <a:off x="6780213" y="4976813"/>
            <a:ext cx="97155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3" name="Line 435"/>
          <p:cNvSpPr>
            <a:spLocks noChangeShapeType="1"/>
          </p:cNvSpPr>
          <p:nvPr/>
        </p:nvSpPr>
        <p:spPr bwMode="auto">
          <a:xfrm>
            <a:off x="6100763" y="4773613"/>
            <a:ext cx="263525" cy="857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4" name="Line 436"/>
          <p:cNvSpPr>
            <a:spLocks noChangeShapeType="1"/>
          </p:cNvSpPr>
          <p:nvPr/>
        </p:nvSpPr>
        <p:spPr bwMode="auto">
          <a:xfrm flipV="1">
            <a:off x="5841999" y="4952398"/>
            <a:ext cx="548981" cy="15776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5" name="Line 439"/>
          <p:cNvSpPr>
            <a:spLocks noChangeShapeType="1"/>
          </p:cNvSpPr>
          <p:nvPr/>
        </p:nvSpPr>
        <p:spPr bwMode="auto">
          <a:xfrm flipH="1">
            <a:off x="6278768" y="5070474"/>
            <a:ext cx="131556" cy="24404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6" name="Line 440"/>
          <p:cNvSpPr>
            <a:spLocks noChangeShapeType="1"/>
          </p:cNvSpPr>
          <p:nvPr/>
        </p:nvSpPr>
        <p:spPr bwMode="auto">
          <a:xfrm flipH="1" flipV="1">
            <a:off x="6595002" y="5008500"/>
            <a:ext cx="67735" cy="261999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7" name="Line 441"/>
          <p:cNvSpPr>
            <a:spLocks noChangeShapeType="1"/>
          </p:cNvSpPr>
          <p:nvPr/>
        </p:nvSpPr>
        <p:spPr bwMode="auto">
          <a:xfrm>
            <a:off x="6691914" y="5003401"/>
            <a:ext cx="555024" cy="319487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8" name="Line 443"/>
          <p:cNvSpPr>
            <a:spLocks noChangeShapeType="1"/>
          </p:cNvSpPr>
          <p:nvPr/>
        </p:nvSpPr>
        <p:spPr bwMode="auto">
          <a:xfrm>
            <a:off x="6281738" y="3522663"/>
            <a:ext cx="0" cy="1317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59" name="Line 444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0" name="Line 445"/>
          <p:cNvSpPr>
            <a:spLocks noChangeShapeType="1"/>
          </p:cNvSpPr>
          <p:nvPr/>
        </p:nvSpPr>
        <p:spPr bwMode="auto">
          <a:xfrm>
            <a:off x="7405688" y="2675613"/>
            <a:ext cx="0" cy="825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1" name="Line 446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2" name="Line 447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3" name="Line 448"/>
          <p:cNvSpPr>
            <a:spLocks noChangeShapeType="1"/>
          </p:cNvSpPr>
          <p:nvPr/>
        </p:nvSpPr>
        <p:spPr bwMode="auto">
          <a:xfrm>
            <a:off x="7596188" y="2867025"/>
            <a:ext cx="188912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4" name="Line 449"/>
          <p:cNvSpPr>
            <a:spLocks noChangeShapeType="1"/>
          </p:cNvSpPr>
          <p:nvPr/>
        </p:nvSpPr>
        <p:spPr bwMode="auto">
          <a:xfrm flipV="1">
            <a:off x="5891213" y="3733800"/>
            <a:ext cx="168275" cy="31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5" name="Line 450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6" name="Line 451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7" name="Line 452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68" name="Line 541"/>
          <p:cNvSpPr>
            <a:spLocks noChangeShapeType="1"/>
          </p:cNvSpPr>
          <p:nvPr/>
        </p:nvSpPr>
        <p:spPr bwMode="auto">
          <a:xfrm flipV="1">
            <a:off x="7272338" y="4075113"/>
            <a:ext cx="227012" cy="436562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69" name="Group 590"/>
          <p:cNvGrpSpPr>
            <a:grpSpLocks/>
          </p:cNvGrpSpPr>
          <p:nvPr/>
        </p:nvGrpSpPr>
        <p:grpSpPr bwMode="auto">
          <a:xfrm flipH="1">
            <a:off x="5775325" y="4533900"/>
            <a:ext cx="414337" cy="373063"/>
            <a:chOff x="2839" y="3501"/>
            <a:chExt cx="755" cy="803"/>
          </a:xfrm>
        </p:grpSpPr>
        <p:pic>
          <p:nvPicPr>
            <p:cNvPr id="887" name="Picture 591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8" name="Freeform 59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0" name="Group 593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885" name="Picture 594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6" name="Freeform 595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1" name="Group 596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883" name="Picture 597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4" name="Freeform 59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572" name="Group 599"/>
          <p:cNvGrpSpPr>
            <a:grpSpLocks/>
          </p:cNvGrpSpPr>
          <p:nvPr/>
        </p:nvGrpSpPr>
        <p:grpSpPr bwMode="auto">
          <a:xfrm>
            <a:off x="6550025" y="5238750"/>
            <a:ext cx="427037" cy="350838"/>
            <a:chOff x="2839" y="3501"/>
            <a:chExt cx="755" cy="803"/>
          </a:xfrm>
        </p:grpSpPr>
        <p:pic>
          <p:nvPicPr>
            <p:cNvPr id="881" name="Picture 60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2" name="Freeform 6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573" name="Picture 603" descr="car_icon_small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15" y="1803458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4" name="Group 65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879" name="Picture 653" descr="iphone_stylized_small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0" name="Picture 654" descr="antenna_radiation_stylized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79" name="Line 693"/>
          <p:cNvSpPr>
            <a:spLocks noChangeShapeType="1"/>
          </p:cNvSpPr>
          <p:nvPr/>
        </p:nvSpPr>
        <p:spPr bwMode="auto">
          <a:xfrm>
            <a:off x="8345488" y="2855912"/>
            <a:ext cx="305034" cy="259"/>
          </a:xfrm>
          <a:prstGeom prst="line">
            <a:avLst/>
          </a:prstGeom>
          <a:noFill/>
          <a:ln w="25400">
            <a:solidFill>
              <a:srgbClr val="CC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588" name="Group 776"/>
          <p:cNvGrpSpPr>
            <a:grpSpLocks/>
          </p:cNvGrpSpPr>
          <p:nvPr/>
        </p:nvGrpSpPr>
        <p:grpSpPr bwMode="auto">
          <a:xfrm>
            <a:off x="5611813" y="3500438"/>
            <a:ext cx="506412" cy="352425"/>
            <a:chOff x="2967" y="478"/>
            <a:chExt cx="788" cy="625"/>
          </a:xfrm>
        </p:grpSpPr>
        <p:pic>
          <p:nvPicPr>
            <p:cNvPr id="781" name="Picture 777" descr="access_point_stylized_small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2" name="Picture 778" descr="antenna_radiation_stylized"/>
            <p:cNvPicPr>
              <a:picLocks noChangeAspect="1" noChangeArrowheads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89" name="Group 779"/>
          <p:cNvGrpSpPr>
            <a:grpSpLocks/>
          </p:cNvGrpSpPr>
          <p:nvPr/>
        </p:nvGrpSpPr>
        <p:grpSpPr bwMode="auto">
          <a:xfrm>
            <a:off x="7132638" y="5003800"/>
            <a:ext cx="563562" cy="420688"/>
            <a:chOff x="2967" y="478"/>
            <a:chExt cx="788" cy="625"/>
          </a:xfrm>
        </p:grpSpPr>
        <p:pic>
          <p:nvPicPr>
            <p:cNvPr id="779" name="Picture 780" descr="access_point_stylized_small"/>
            <p:cNvPicPr>
              <a:picLocks noChangeAspect="1"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0" name="Picture 781" descr="antenna_radiation_stylized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0" name="Group 523"/>
          <p:cNvGrpSpPr>
            <a:grpSpLocks/>
          </p:cNvGrpSpPr>
          <p:nvPr/>
        </p:nvGrpSpPr>
        <p:grpSpPr bwMode="auto">
          <a:xfrm>
            <a:off x="5890114" y="1844675"/>
            <a:ext cx="457200" cy="733152"/>
            <a:chOff x="6061075" y="1844675"/>
            <a:chExt cx="457200" cy="733152"/>
          </a:xfrm>
        </p:grpSpPr>
        <p:sp>
          <p:nvSpPr>
            <p:cNvPr id="759" name="Line 426"/>
            <p:cNvSpPr>
              <a:spLocks noChangeShapeType="1"/>
            </p:cNvSpPr>
            <p:nvPr/>
          </p:nvSpPr>
          <p:spPr bwMode="auto">
            <a:xfrm>
              <a:off x="6289675" y="2403475"/>
              <a:ext cx="227964" cy="174352"/>
            </a:xfrm>
            <a:prstGeom prst="line">
              <a:avLst/>
            </a:prstGeom>
            <a:noFill/>
            <a:ln w="254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60" name="Group 782"/>
            <p:cNvGrpSpPr>
              <a:grpSpLocks/>
            </p:cNvGrpSpPr>
            <p:nvPr/>
          </p:nvGrpSpPr>
          <p:grpSpPr bwMode="auto">
            <a:xfrm>
              <a:off x="6061075" y="1844675"/>
              <a:ext cx="457200" cy="631825"/>
              <a:chOff x="742" y="2409"/>
              <a:chExt cx="576" cy="881"/>
            </a:xfrm>
          </p:grpSpPr>
          <p:grpSp>
            <p:nvGrpSpPr>
              <p:cNvPr id="761" name="Group 783"/>
              <p:cNvGrpSpPr>
                <a:grpSpLocks/>
              </p:cNvGrpSpPr>
              <p:nvPr/>
            </p:nvGrpSpPr>
            <p:grpSpPr bwMode="auto">
              <a:xfrm>
                <a:off x="832" y="2643"/>
                <a:ext cx="376" cy="647"/>
                <a:chOff x="3130" y="3288"/>
                <a:chExt cx="410" cy="742"/>
              </a:xfrm>
            </p:grpSpPr>
            <p:sp>
              <p:nvSpPr>
                <p:cNvPr id="764" name="Line 270"/>
                <p:cNvSpPr>
                  <a:spLocks noChangeShapeType="1"/>
                </p:cNvSpPr>
                <p:nvPr/>
              </p:nvSpPr>
              <p:spPr bwMode="auto">
                <a:xfrm flipH="1">
                  <a:off x="3130" y="3288"/>
                  <a:ext cx="205" cy="6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5" name="Line 271"/>
                <p:cNvSpPr>
                  <a:spLocks noChangeShapeType="1"/>
                </p:cNvSpPr>
                <p:nvPr/>
              </p:nvSpPr>
              <p:spPr bwMode="auto">
                <a:xfrm>
                  <a:off x="3335" y="3288"/>
                  <a:ext cx="205" cy="6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6" name="Line 272"/>
                <p:cNvSpPr>
                  <a:spLocks noChangeShapeType="1"/>
                </p:cNvSpPr>
                <p:nvPr/>
              </p:nvSpPr>
              <p:spPr bwMode="auto">
                <a:xfrm>
                  <a:off x="3130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7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3335" y="3957"/>
                  <a:ext cx="205" cy="7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8" name="Line 274"/>
                <p:cNvSpPr>
                  <a:spLocks noChangeShapeType="1"/>
                </p:cNvSpPr>
                <p:nvPr/>
              </p:nvSpPr>
              <p:spPr bwMode="auto">
                <a:xfrm>
                  <a:off x="3335" y="3303"/>
                  <a:ext cx="0" cy="7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69" name="Line 275"/>
                <p:cNvSpPr>
                  <a:spLocks noChangeShapeType="1"/>
                </p:cNvSpPr>
                <p:nvPr/>
              </p:nvSpPr>
              <p:spPr bwMode="auto">
                <a:xfrm flipV="1">
                  <a:off x="3130" y="3888"/>
                  <a:ext cx="205" cy="7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0" name="Line 276"/>
                <p:cNvSpPr>
                  <a:spLocks noChangeShapeType="1"/>
                </p:cNvSpPr>
                <p:nvPr/>
              </p:nvSpPr>
              <p:spPr bwMode="auto">
                <a:xfrm flipH="1" flipV="1">
                  <a:off x="3335" y="3888"/>
                  <a:ext cx="205" cy="69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1" name="Line 277"/>
                <p:cNvSpPr>
                  <a:spLocks noChangeShapeType="1"/>
                </p:cNvSpPr>
                <p:nvPr/>
              </p:nvSpPr>
              <p:spPr bwMode="auto">
                <a:xfrm>
                  <a:off x="3217" y="3668"/>
                  <a:ext cx="118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2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3335" y="3668"/>
                  <a:ext cx="124" cy="5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3" name="Line 279"/>
                <p:cNvSpPr>
                  <a:spLocks noChangeShapeType="1"/>
                </p:cNvSpPr>
                <p:nvPr/>
              </p:nvSpPr>
              <p:spPr bwMode="auto">
                <a:xfrm>
                  <a:off x="3178" y="3766"/>
                  <a:ext cx="152" cy="7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4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3335" y="3781"/>
                  <a:ext cx="153" cy="6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5" name="Line 281"/>
                <p:cNvSpPr>
                  <a:spLocks noChangeShapeType="1"/>
                </p:cNvSpPr>
                <p:nvPr/>
              </p:nvSpPr>
              <p:spPr bwMode="auto">
                <a:xfrm flipV="1">
                  <a:off x="3335" y="3567"/>
                  <a:ext cx="78" cy="27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6" name="Line 282"/>
                <p:cNvSpPr>
                  <a:spLocks noChangeShapeType="1"/>
                </p:cNvSpPr>
                <p:nvPr/>
              </p:nvSpPr>
              <p:spPr bwMode="auto">
                <a:xfrm flipV="1">
                  <a:off x="3335" y="3428"/>
                  <a:ext cx="49" cy="2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7" name="Line 283"/>
                <p:cNvSpPr>
                  <a:spLocks noChangeShapeType="1"/>
                </p:cNvSpPr>
                <p:nvPr/>
              </p:nvSpPr>
              <p:spPr bwMode="auto">
                <a:xfrm>
                  <a:off x="3247" y="3558"/>
                  <a:ext cx="9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  <p:sp>
              <p:nvSpPr>
                <p:cNvPr id="778" name="Line 284"/>
                <p:cNvSpPr>
                  <a:spLocks noChangeShapeType="1"/>
                </p:cNvSpPr>
                <p:nvPr/>
              </p:nvSpPr>
              <p:spPr bwMode="auto">
                <a:xfrm>
                  <a:off x="3289" y="3422"/>
                  <a:ext cx="55" cy="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pic>
            <p:nvPicPr>
              <p:cNvPr id="762" name="Picture 799" descr="cell_tower_radiation copy"/>
              <p:cNvPicPr>
                <a:picLocks noChangeAspect="1" noChangeArrowheads="1"/>
              </p:cNvPicPr>
              <p:nvPr/>
            </p:nvPicPr>
            <p:blipFill>
              <a:blip r:embed="rId1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2" y="2409"/>
                <a:ext cx="576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63" name="Oval 800"/>
              <p:cNvSpPr>
                <a:spLocks noChangeArrowheads="1"/>
              </p:cNvSpPr>
              <p:nvPr/>
            </p:nvSpPr>
            <p:spPr bwMode="auto">
              <a:xfrm>
                <a:off x="986" y="2597"/>
                <a:ext cx="66" cy="69"/>
              </a:xfrm>
              <a:prstGeom prst="ellipse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591" name="Group 950"/>
          <p:cNvGrpSpPr>
            <a:grpSpLocks/>
          </p:cNvGrpSpPr>
          <p:nvPr/>
        </p:nvGrpSpPr>
        <p:grpSpPr bwMode="auto">
          <a:xfrm>
            <a:off x="8240713" y="5002213"/>
            <a:ext cx="227012" cy="481013"/>
            <a:chOff x="4140" y="429"/>
            <a:chExt cx="1425" cy="2396"/>
          </a:xfrm>
        </p:grpSpPr>
        <p:sp>
          <p:nvSpPr>
            <p:cNvPr id="727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29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0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1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2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57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8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3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4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55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6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5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36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37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3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4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38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39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51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52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40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1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2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3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4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45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6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7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48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49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50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92" name="Group 983"/>
          <p:cNvGrpSpPr>
            <a:grpSpLocks/>
          </p:cNvGrpSpPr>
          <p:nvPr/>
        </p:nvGrpSpPr>
        <p:grpSpPr bwMode="auto">
          <a:xfrm>
            <a:off x="7924800" y="5303838"/>
            <a:ext cx="227012" cy="481013"/>
            <a:chOff x="4140" y="429"/>
            <a:chExt cx="1425" cy="2396"/>
          </a:xfrm>
        </p:grpSpPr>
        <p:sp>
          <p:nvSpPr>
            <p:cNvPr id="695" name="Freeform 98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4 w 354"/>
                <a:gd name="T1" fmla="*/ 0 h 2742"/>
                <a:gd name="T2" fmla="*/ 19 w 354"/>
                <a:gd name="T3" fmla="*/ 32 h 2742"/>
                <a:gd name="T4" fmla="*/ 19 w 354"/>
                <a:gd name="T5" fmla="*/ 246 h 2742"/>
                <a:gd name="T6" fmla="*/ 0 w 354"/>
                <a:gd name="T7" fmla="*/ 258 h 2742"/>
                <a:gd name="T8" fmla="*/ 4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6" name="Rectangle 985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697" name="Freeform 98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1 w 211"/>
                <a:gd name="T3" fmla="*/ 21 h 2537"/>
                <a:gd name="T4" fmla="*/ 2 w 211"/>
                <a:gd name="T5" fmla="*/ 23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8" name="Freeform 98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3 h 226"/>
                <a:gd name="T4" fmla="*/ 18 w 328"/>
                <a:gd name="T5" fmla="*/ 23 h 226"/>
                <a:gd name="T6" fmla="*/ 0 w 328"/>
                <a:gd name="T7" fmla="*/ 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9" name="Rectangle 988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0" name="Group 98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5" name="AutoShape 990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6" name="AutoShape 991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1" name="Rectangle 992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2" name="Group 99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3" name="AutoShape 994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4" name="AutoShape 995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3" name="Rectangle 996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4" name="Rectangle 997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705" name="Group 99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1" name="AutoShape 999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2" name="AutoShape 100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6" name="Freeform 100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8 w 328"/>
                <a:gd name="T3" fmla="*/ 12 h 226"/>
                <a:gd name="T4" fmla="*/ 18 w 328"/>
                <a:gd name="T5" fmla="*/ 21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07" name="Group 100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19" name="AutoShape 1003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720" name="AutoShape 1004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708" name="Rectangle 1005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09" name="Freeform 100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7 w 296"/>
                <a:gd name="T3" fmla="*/ 12 h 256"/>
                <a:gd name="T4" fmla="*/ 17 w 296"/>
                <a:gd name="T5" fmla="*/ 23 h 256"/>
                <a:gd name="T6" fmla="*/ 0 w 296"/>
                <a:gd name="T7" fmla="*/ 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0" name="Freeform 100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8 w 304"/>
                <a:gd name="T3" fmla="*/ 16 h 288"/>
                <a:gd name="T4" fmla="*/ 16 w 304"/>
                <a:gd name="T5" fmla="*/ 28 h 288"/>
                <a:gd name="T6" fmla="*/ 2 w 304"/>
                <a:gd name="T7" fmla="*/ 1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1" name="Oval 1008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2" name="Freeform 100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1 h 240"/>
                <a:gd name="T2" fmla="*/ 2 w 306"/>
                <a:gd name="T3" fmla="*/ 23 h 240"/>
                <a:gd name="T4" fmla="*/ 18 w 306"/>
                <a:gd name="T5" fmla="*/ 11 h 240"/>
                <a:gd name="T6" fmla="*/ 17 w 306"/>
                <a:gd name="T7" fmla="*/ 0 h 240"/>
                <a:gd name="T8" fmla="*/ 0 w 306"/>
                <a:gd name="T9" fmla="*/ 1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3" name="AutoShape 1010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4" name="AutoShape 1011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5" name="Oval 1012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6" name="Oval 1013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717" name="Oval 1014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718" name="Rectangle 1015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593" name="Picture 1017" descr="antenna_stylized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250" y="2043113"/>
            <a:ext cx="530702" cy="22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" name="Picture 1018" descr="laptop_keyboard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327957" y="2291590"/>
            <a:ext cx="437221" cy="159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" name="Freeform 1019"/>
          <p:cNvSpPr>
            <a:spLocks/>
          </p:cNvSpPr>
          <p:nvPr/>
        </p:nvSpPr>
        <p:spPr bwMode="auto">
          <a:xfrm>
            <a:off x="5472854" y="2136804"/>
            <a:ext cx="351919" cy="208167"/>
          </a:xfrm>
          <a:custGeom>
            <a:avLst/>
            <a:gdLst>
              <a:gd name="T0" fmla="*/ 6573757 w 2982"/>
              <a:gd name="T1" fmla="*/ 0 h 2442"/>
              <a:gd name="T2" fmla="*/ 0 w 2982"/>
              <a:gd name="T3" fmla="*/ 2477886 h 2442"/>
              <a:gd name="T4" fmla="*/ 26294911 w 2982"/>
              <a:gd name="T5" fmla="*/ 3095568 h 2442"/>
              <a:gd name="T6" fmla="*/ 32868668 w 2982"/>
              <a:gd name="T7" fmla="*/ 617681 h 2442"/>
              <a:gd name="T8" fmla="*/ 657375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96" name="Picture 1020" descr="screen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87" y="2142158"/>
            <a:ext cx="319785" cy="18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7" name="Freeform 1021"/>
          <p:cNvSpPr>
            <a:spLocks/>
          </p:cNvSpPr>
          <p:nvPr/>
        </p:nvSpPr>
        <p:spPr bwMode="auto">
          <a:xfrm>
            <a:off x="5536928" y="2130663"/>
            <a:ext cx="298167" cy="38736"/>
          </a:xfrm>
          <a:custGeom>
            <a:avLst/>
            <a:gdLst>
              <a:gd name="T0" fmla="*/ 1641570 w 2528"/>
              <a:gd name="T1" fmla="*/ 0 h 455"/>
              <a:gd name="T2" fmla="*/ 27891942 w 2528"/>
              <a:gd name="T3" fmla="*/ 616030 h 455"/>
              <a:gd name="T4" fmla="*/ 26250491 w 2528"/>
              <a:gd name="T5" fmla="*/ 616030 h 455"/>
              <a:gd name="T6" fmla="*/ 0 w 2528"/>
              <a:gd name="T7" fmla="*/ 616030 h 455"/>
              <a:gd name="T8" fmla="*/ 1641570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8" name="Freeform 1022"/>
          <p:cNvSpPr>
            <a:spLocks/>
          </p:cNvSpPr>
          <p:nvPr/>
        </p:nvSpPr>
        <p:spPr bwMode="auto">
          <a:xfrm>
            <a:off x="5469738" y="2130348"/>
            <a:ext cx="82770" cy="161243"/>
          </a:xfrm>
          <a:custGeom>
            <a:avLst/>
            <a:gdLst>
              <a:gd name="T0" fmla="*/ 6561704 w 702"/>
              <a:gd name="T1" fmla="*/ 0 h 1893"/>
              <a:gd name="T2" fmla="*/ 0 w 702"/>
              <a:gd name="T3" fmla="*/ 2474096 h 1893"/>
              <a:gd name="T4" fmla="*/ 1640426 w 702"/>
              <a:gd name="T5" fmla="*/ 2474096 h 1893"/>
              <a:gd name="T6" fmla="*/ 8202130 w 702"/>
              <a:gd name="T7" fmla="*/ 616693 h 1893"/>
              <a:gd name="T8" fmla="*/ 6561704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9" name="Freeform 1023"/>
          <p:cNvSpPr>
            <a:spLocks/>
          </p:cNvSpPr>
          <p:nvPr/>
        </p:nvSpPr>
        <p:spPr bwMode="auto">
          <a:xfrm>
            <a:off x="5743755" y="2159164"/>
            <a:ext cx="89197" cy="186122"/>
          </a:xfrm>
          <a:custGeom>
            <a:avLst/>
            <a:gdLst>
              <a:gd name="T0" fmla="*/ 8213085 w 756"/>
              <a:gd name="T1" fmla="*/ 0 h 2184"/>
              <a:gd name="T2" fmla="*/ 1642593 w 756"/>
              <a:gd name="T3" fmla="*/ 3093852 h 2184"/>
              <a:gd name="T4" fmla="*/ 0 w 756"/>
              <a:gd name="T5" fmla="*/ 3093852 h 2184"/>
              <a:gd name="T6" fmla="*/ 6570492 w 756"/>
              <a:gd name="T7" fmla="*/ 617339 h 2184"/>
              <a:gd name="T8" fmla="*/ 8213085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0" name="Freeform 1024"/>
          <p:cNvSpPr>
            <a:spLocks/>
          </p:cNvSpPr>
          <p:nvPr/>
        </p:nvSpPr>
        <p:spPr bwMode="auto">
          <a:xfrm>
            <a:off x="5468764" y="2283402"/>
            <a:ext cx="327185" cy="62828"/>
          </a:xfrm>
          <a:custGeom>
            <a:avLst/>
            <a:gdLst>
              <a:gd name="T0" fmla="*/ 1642768 w 2773"/>
              <a:gd name="T1" fmla="*/ 0 h 738"/>
              <a:gd name="T2" fmla="*/ 0 w 2773"/>
              <a:gd name="T3" fmla="*/ 616021 h 738"/>
              <a:gd name="T4" fmla="*/ 26283822 w 2773"/>
              <a:gd name="T5" fmla="*/ 1232127 h 738"/>
              <a:gd name="T6" fmla="*/ 26283822 w 2773"/>
              <a:gd name="T7" fmla="*/ 616021 h 738"/>
              <a:gd name="T8" fmla="*/ 1642768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1" name="Freeform 1025"/>
          <p:cNvSpPr>
            <a:spLocks/>
          </p:cNvSpPr>
          <p:nvPr/>
        </p:nvSpPr>
        <p:spPr bwMode="auto">
          <a:xfrm>
            <a:off x="5753688" y="2160738"/>
            <a:ext cx="83549" cy="186909"/>
          </a:xfrm>
          <a:custGeom>
            <a:avLst/>
            <a:gdLst>
              <a:gd name="T0" fmla="*/ 27077483 w 637"/>
              <a:gd name="T1" fmla="*/ 0 h 1659"/>
              <a:gd name="T2" fmla="*/ 27077483 w 637"/>
              <a:gd name="T3" fmla="*/ 0 h 1659"/>
              <a:gd name="T4" fmla="*/ 2253593 w 637"/>
              <a:gd name="T5" fmla="*/ 84370993 h 1659"/>
              <a:gd name="T6" fmla="*/ 0 w 637"/>
              <a:gd name="T7" fmla="*/ 81515082 h 1659"/>
              <a:gd name="T8" fmla="*/ 27077483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2" name="Freeform 1026"/>
          <p:cNvSpPr>
            <a:spLocks/>
          </p:cNvSpPr>
          <p:nvPr/>
        </p:nvSpPr>
        <p:spPr bwMode="auto">
          <a:xfrm>
            <a:off x="5469153" y="2291748"/>
            <a:ext cx="290961" cy="62041"/>
          </a:xfrm>
          <a:custGeom>
            <a:avLst/>
            <a:gdLst>
              <a:gd name="T0" fmla="*/ 0 w 2216"/>
              <a:gd name="T1" fmla="*/ 0 h 550"/>
              <a:gd name="T2" fmla="*/ 2258362 w 2216"/>
              <a:gd name="T3" fmla="*/ 2875657 h 550"/>
              <a:gd name="T4" fmla="*/ 95077021 w 2216"/>
              <a:gd name="T5" fmla="*/ 28705919 h 550"/>
              <a:gd name="T6" fmla="*/ 95077021 w 2216"/>
              <a:gd name="T7" fmla="*/ 24405125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03" name="Group 1027"/>
          <p:cNvGrpSpPr>
            <a:grpSpLocks/>
          </p:cNvGrpSpPr>
          <p:nvPr/>
        </p:nvGrpSpPr>
        <p:grpSpPr bwMode="auto">
          <a:xfrm>
            <a:off x="5464285" y="2358040"/>
            <a:ext cx="98740" cy="36846"/>
            <a:chOff x="1740" y="2642"/>
            <a:chExt cx="752" cy="327"/>
          </a:xfrm>
        </p:grpSpPr>
        <p:sp>
          <p:nvSpPr>
            <p:cNvPr id="689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0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1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2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3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94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04" name="Freeform 1034"/>
          <p:cNvSpPr>
            <a:spLocks/>
          </p:cNvSpPr>
          <p:nvPr/>
        </p:nvSpPr>
        <p:spPr bwMode="auto">
          <a:xfrm>
            <a:off x="5633330" y="2363551"/>
            <a:ext cx="119578" cy="80936"/>
          </a:xfrm>
          <a:custGeom>
            <a:avLst/>
            <a:gdLst>
              <a:gd name="T0" fmla="*/ 1765285 w 990"/>
              <a:gd name="T1" fmla="*/ 10672924 h 792"/>
              <a:gd name="T2" fmla="*/ 15858459 w 990"/>
              <a:gd name="T3" fmla="*/ 0 h 792"/>
              <a:gd name="T4" fmla="*/ 15858459 w 990"/>
              <a:gd name="T5" fmla="*/ 1065249 h 792"/>
              <a:gd name="T6" fmla="*/ 0 w 990"/>
              <a:gd name="T7" fmla="*/ 10672924 h 792"/>
              <a:gd name="T8" fmla="*/ 1765285 w 990"/>
              <a:gd name="T9" fmla="*/ 10672924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5" name="Freeform 1035"/>
          <p:cNvSpPr>
            <a:spLocks/>
          </p:cNvSpPr>
          <p:nvPr/>
        </p:nvSpPr>
        <p:spPr bwMode="auto">
          <a:xfrm>
            <a:off x="5328152" y="2370007"/>
            <a:ext cx="305957" cy="73850"/>
          </a:xfrm>
          <a:custGeom>
            <a:avLst/>
            <a:gdLst>
              <a:gd name="T0" fmla="*/ 1766745 w 2532"/>
              <a:gd name="T1" fmla="*/ 0 h 723"/>
              <a:gd name="T2" fmla="*/ 1766745 w 2532"/>
              <a:gd name="T3" fmla="*/ 0 h 723"/>
              <a:gd name="T4" fmla="*/ 38810380 w 2532"/>
              <a:gd name="T5" fmla="*/ 9588243 h 723"/>
              <a:gd name="T6" fmla="*/ 38810380 w 2532"/>
              <a:gd name="T7" fmla="*/ 10652479 h 723"/>
              <a:gd name="T8" fmla="*/ 0 w 2532"/>
              <a:gd name="T9" fmla="*/ 1064237 h 723"/>
              <a:gd name="T10" fmla="*/ 176674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6" name="Freeform 1036"/>
          <p:cNvSpPr>
            <a:spLocks/>
          </p:cNvSpPr>
          <p:nvPr/>
        </p:nvSpPr>
        <p:spPr bwMode="auto">
          <a:xfrm>
            <a:off x="5328347" y="2356465"/>
            <a:ext cx="3311" cy="14959"/>
          </a:xfrm>
          <a:custGeom>
            <a:avLst/>
            <a:gdLst>
              <a:gd name="T0" fmla="*/ 2059569 w 26"/>
              <a:gd name="T1" fmla="*/ 1056289 h 147"/>
              <a:gd name="T2" fmla="*/ 2059569 w 26"/>
              <a:gd name="T3" fmla="*/ 2112475 h 147"/>
              <a:gd name="T4" fmla="*/ 0 w 26"/>
              <a:gd name="T5" fmla="*/ 2112475 h 147"/>
              <a:gd name="T6" fmla="*/ 2059569 w 26"/>
              <a:gd name="T7" fmla="*/ 0 h 147"/>
              <a:gd name="T8" fmla="*/ 2059569 w 26"/>
              <a:gd name="T9" fmla="*/ 1056289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7" name="Freeform 1037"/>
          <p:cNvSpPr>
            <a:spLocks/>
          </p:cNvSpPr>
          <p:nvPr/>
        </p:nvSpPr>
        <p:spPr bwMode="auto">
          <a:xfrm>
            <a:off x="5328542" y="2295527"/>
            <a:ext cx="142170" cy="61883"/>
          </a:xfrm>
          <a:custGeom>
            <a:avLst/>
            <a:gdLst>
              <a:gd name="T0" fmla="*/ 17669579 w 1176"/>
              <a:gd name="T1" fmla="*/ 0 h 606"/>
              <a:gd name="T2" fmla="*/ 0 w 1176"/>
              <a:gd name="T3" fmla="*/ 8519635 h 606"/>
              <a:gd name="T4" fmla="*/ 1768421 w 1176"/>
              <a:gd name="T5" fmla="*/ 8519635 h 606"/>
              <a:gd name="T6" fmla="*/ 17669579 w 1176"/>
              <a:gd name="T7" fmla="*/ 1063652 h 606"/>
              <a:gd name="T8" fmla="*/ 17669579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8" name="Freeform 1038"/>
          <p:cNvSpPr>
            <a:spLocks/>
          </p:cNvSpPr>
          <p:nvPr/>
        </p:nvSpPr>
        <p:spPr bwMode="auto">
          <a:xfrm>
            <a:off x="5338085" y="2359615"/>
            <a:ext cx="290182" cy="71016"/>
          </a:xfrm>
          <a:custGeom>
            <a:avLst/>
            <a:gdLst>
              <a:gd name="T0" fmla="*/ 1510505 w 2532"/>
              <a:gd name="T1" fmla="*/ 0 h 723"/>
              <a:gd name="T2" fmla="*/ 1510505 w 2532"/>
              <a:gd name="T3" fmla="*/ 0 h 723"/>
              <a:gd name="T4" fmla="*/ 18059933 w 2532"/>
              <a:gd name="T5" fmla="*/ 5682655 h 723"/>
              <a:gd name="T6" fmla="*/ 18059933 w 2532"/>
              <a:gd name="T7" fmla="*/ 5682655 h 723"/>
              <a:gd name="T8" fmla="*/ 0 w 2532"/>
              <a:gd name="T9" fmla="*/ 945505 h 723"/>
              <a:gd name="T10" fmla="*/ 1510505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09" name="Freeform 1039"/>
          <p:cNvSpPr>
            <a:spLocks/>
          </p:cNvSpPr>
          <p:nvPr/>
        </p:nvSpPr>
        <p:spPr bwMode="auto">
          <a:xfrm flipV="1">
            <a:off x="5627877" y="2354576"/>
            <a:ext cx="118410" cy="73535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9465267 h 723"/>
              <a:gd name="T6" fmla="*/ 0 w 2532"/>
              <a:gd name="T7" fmla="*/ 9465267 h 723"/>
              <a:gd name="T8" fmla="*/ 0 w 2532"/>
              <a:gd name="T9" fmla="*/ 1055120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10" name="Group 1064"/>
          <p:cNvGrpSpPr>
            <a:grpSpLocks/>
          </p:cNvGrpSpPr>
          <p:nvPr/>
        </p:nvGrpSpPr>
        <p:grpSpPr bwMode="auto">
          <a:xfrm>
            <a:off x="6872288" y="5486400"/>
            <a:ext cx="474662" cy="407988"/>
            <a:chOff x="877" y="1008"/>
            <a:chExt cx="2747" cy="2591"/>
          </a:xfrm>
        </p:grpSpPr>
        <p:pic>
          <p:nvPicPr>
            <p:cNvPr id="666" name="Picture 1065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7" name="Picture 1066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8" name="Freeform 1067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69" name="Picture 1068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0" name="Freeform 1069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1" name="Freeform 1070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2" name="Freeform 1071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3" name="Freeform 1072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4" name="Freeform 1073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5" name="Freeform 1074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76" name="Group 1075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83" name="Freeform 1076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4" name="Freeform 1077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5" name="Freeform 1078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6" name="Freeform 1079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7" name="Freeform 1080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8" name="Freeform 1081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77" name="Freeform 1082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8" name="Freeform 1083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79" name="Freeform 1084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0" name="Freeform 1085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1" name="Freeform 1086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2" name="Freeform 1087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11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021" y="3105640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2" name="Picture 1116" descr="laptop_keyboard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13878" y="3291709"/>
            <a:ext cx="286699" cy="11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3" name="Freeform 1117"/>
          <p:cNvSpPr>
            <a:spLocks/>
          </p:cNvSpPr>
          <p:nvPr/>
        </p:nvSpPr>
        <p:spPr bwMode="auto">
          <a:xfrm>
            <a:off x="5608891" y="3175799"/>
            <a:ext cx="230764" cy="155883"/>
          </a:xfrm>
          <a:custGeom>
            <a:avLst/>
            <a:gdLst>
              <a:gd name="T0" fmla="*/ 1856482 w 2982"/>
              <a:gd name="T1" fmla="*/ 0 h 2442"/>
              <a:gd name="T2" fmla="*/ 0 w 2982"/>
              <a:gd name="T3" fmla="*/ 1039092 h 2442"/>
              <a:gd name="T4" fmla="*/ 7413777 w 2982"/>
              <a:gd name="T5" fmla="*/ 1299855 h 2442"/>
              <a:gd name="T6" fmla="*/ 9270259 w 2982"/>
              <a:gd name="T7" fmla="*/ 260763 h 2442"/>
              <a:gd name="T8" fmla="*/ 1856482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614" name="Picture 1118" descr="screen"/>
          <p:cNvPicPr>
            <a:picLocks noChangeAspect="1" noChangeArrowheads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257" y="3179808"/>
            <a:ext cx="209692" cy="14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" name="Freeform 1119"/>
          <p:cNvSpPr>
            <a:spLocks/>
          </p:cNvSpPr>
          <p:nvPr/>
        </p:nvSpPr>
        <p:spPr bwMode="auto">
          <a:xfrm>
            <a:off x="5650906" y="3171201"/>
            <a:ext cx="195517" cy="29007"/>
          </a:xfrm>
          <a:custGeom>
            <a:avLst/>
            <a:gdLst>
              <a:gd name="T0" fmla="*/ 460563 w 2528"/>
              <a:gd name="T1" fmla="*/ 0 h 455"/>
              <a:gd name="T2" fmla="*/ 7865770 w 2528"/>
              <a:gd name="T3" fmla="*/ 260107 h 455"/>
              <a:gd name="T4" fmla="*/ 7399174 w 2528"/>
              <a:gd name="T5" fmla="*/ 260107 h 455"/>
              <a:gd name="T6" fmla="*/ 0 w 2528"/>
              <a:gd name="T7" fmla="*/ 260107 h 455"/>
              <a:gd name="T8" fmla="*/ 460563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6" name="Freeform 1120"/>
          <p:cNvSpPr>
            <a:spLocks/>
          </p:cNvSpPr>
          <p:nvPr/>
        </p:nvSpPr>
        <p:spPr bwMode="auto">
          <a:xfrm>
            <a:off x="5606848" y="3170965"/>
            <a:ext cx="54275" cy="120745"/>
          </a:xfrm>
          <a:custGeom>
            <a:avLst/>
            <a:gdLst>
              <a:gd name="T0" fmla="*/ 1847051 w 702"/>
              <a:gd name="T1" fmla="*/ 0 h 1893"/>
              <a:gd name="T2" fmla="*/ 0 w 702"/>
              <a:gd name="T3" fmla="*/ 1037463 h 1893"/>
              <a:gd name="T4" fmla="*/ 460255 w 702"/>
              <a:gd name="T5" fmla="*/ 1037463 h 1893"/>
              <a:gd name="T6" fmla="*/ 2313337 w 702"/>
              <a:gd name="T7" fmla="*/ 260370 h 1893"/>
              <a:gd name="T8" fmla="*/ 1847051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" name="Freeform 1121"/>
          <p:cNvSpPr>
            <a:spLocks/>
          </p:cNvSpPr>
          <p:nvPr/>
        </p:nvSpPr>
        <p:spPr bwMode="auto">
          <a:xfrm>
            <a:off x="5786529" y="3192543"/>
            <a:ext cx="58489" cy="139375"/>
          </a:xfrm>
          <a:custGeom>
            <a:avLst/>
            <a:gdLst>
              <a:gd name="T0" fmla="*/ 2316427 w 756"/>
              <a:gd name="T1" fmla="*/ 0 h 2184"/>
              <a:gd name="T2" fmla="*/ 460872 w 756"/>
              <a:gd name="T3" fmla="*/ 1299110 h 2184"/>
              <a:gd name="T4" fmla="*/ 0 w 756"/>
              <a:gd name="T5" fmla="*/ 1299110 h 2184"/>
              <a:gd name="T6" fmla="*/ 1849521 w 756"/>
              <a:gd name="T7" fmla="*/ 260626 h 2184"/>
              <a:gd name="T8" fmla="*/ 231642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8" name="Freeform 1122"/>
          <p:cNvSpPr>
            <a:spLocks/>
          </p:cNvSpPr>
          <p:nvPr/>
        </p:nvSpPr>
        <p:spPr bwMode="auto">
          <a:xfrm>
            <a:off x="5606209" y="3285578"/>
            <a:ext cx="214545" cy="47048"/>
          </a:xfrm>
          <a:custGeom>
            <a:avLst/>
            <a:gdLst>
              <a:gd name="T0" fmla="*/ 460889 w 2773"/>
              <a:gd name="T1" fmla="*/ 0 h 738"/>
              <a:gd name="T2" fmla="*/ 0 w 2773"/>
              <a:gd name="T3" fmla="*/ 260103 h 738"/>
              <a:gd name="T4" fmla="*/ 7410661 w 2773"/>
              <a:gd name="T5" fmla="*/ 520206 h 738"/>
              <a:gd name="T6" fmla="*/ 7410661 w 2773"/>
              <a:gd name="T7" fmla="*/ 260103 h 738"/>
              <a:gd name="T8" fmla="*/ 460889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9" name="Freeform 1123"/>
          <p:cNvSpPr>
            <a:spLocks/>
          </p:cNvSpPr>
          <p:nvPr/>
        </p:nvSpPr>
        <p:spPr bwMode="auto">
          <a:xfrm>
            <a:off x="5793042" y="3193722"/>
            <a:ext cx="54786" cy="139965"/>
          </a:xfrm>
          <a:custGeom>
            <a:avLst/>
            <a:gdLst>
              <a:gd name="T0" fmla="*/ 7633745 w 637"/>
              <a:gd name="T1" fmla="*/ 0 h 1659"/>
              <a:gd name="T2" fmla="*/ 7633745 w 637"/>
              <a:gd name="T3" fmla="*/ 0 h 1659"/>
              <a:gd name="T4" fmla="*/ 636188 w 637"/>
              <a:gd name="T5" fmla="*/ 35432406 h 1659"/>
              <a:gd name="T6" fmla="*/ 0 w 637"/>
              <a:gd name="T7" fmla="*/ 34229500 h 1659"/>
              <a:gd name="T8" fmla="*/ 7633745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0" name="Freeform 1124"/>
          <p:cNvSpPr>
            <a:spLocks/>
          </p:cNvSpPr>
          <p:nvPr/>
        </p:nvSpPr>
        <p:spPr bwMode="auto">
          <a:xfrm>
            <a:off x="5606465" y="3291827"/>
            <a:ext cx="190792" cy="46458"/>
          </a:xfrm>
          <a:custGeom>
            <a:avLst/>
            <a:gdLst>
              <a:gd name="T0" fmla="*/ 0 w 2216"/>
              <a:gd name="T1" fmla="*/ 0 h 550"/>
              <a:gd name="T2" fmla="*/ 637466 w 2216"/>
              <a:gd name="T3" fmla="*/ 1205796 h 550"/>
              <a:gd name="T4" fmla="*/ 26804554 w 2216"/>
              <a:gd name="T5" fmla="*/ 12051036 h 550"/>
              <a:gd name="T6" fmla="*/ 26804554 w 2216"/>
              <a:gd name="T7" fmla="*/ 10245932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1" name="Group 1125"/>
          <p:cNvGrpSpPr>
            <a:grpSpLocks/>
          </p:cNvGrpSpPr>
          <p:nvPr/>
        </p:nvGrpSpPr>
        <p:grpSpPr bwMode="auto">
          <a:xfrm>
            <a:off x="5603272" y="3341469"/>
            <a:ext cx="64747" cy="27592"/>
            <a:chOff x="1740" y="2642"/>
            <a:chExt cx="752" cy="327"/>
          </a:xfrm>
        </p:grpSpPr>
        <p:sp>
          <p:nvSpPr>
            <p:cNvPr id="660" name="Freeform 112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1" name="Freeform 112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2" name="Freeform 112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3" name="Freeform 112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4" name="Freeform 113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65" name="Freeform 113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22" name="Freeform 1132"/>
          <p:cNvSpPr>
            <a:spLocks/>
          </p:cNvSpPr>
          <p:nvPr/>
        </p:nvSpPr>
        <p:spPr bwMode="auto">
          <a:xfrm>
            <a:off x="5714120" y="3345596"/>
            <a:ext cx="78411" cy="60608"/>
          </a:xfrm>
          <a:custGeom>
            <a:avLst/>
            <a:gdLst>
              <a:gd name="T0" fmla="*/ 495573 w 990"/>
              <a:gd name="T1" fmla="*/ 4479941 h 792"/>
              <a:gd name="T2" fmla="*/ 4472754 w 990"/>
              <a:gd name="T3" fmla="*/ 0 h 792"/>
              <a:gd name="T4" fmla="*/ 4472754 w 990"/>
              <a:gd name="T5" fmla="*/ 450887 h 792"/>
              <a:gd name="T6" fmla="*/ 0 w 990"/>
              <a:gd name="T7" fmla="*/ 4479941 h 792"/>
              <a:gd name="T8" fmla="*/ 495573 w 990"/>
              <a:gd name="T9" fmla="*/ 4479941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3" name="Freeform 1133"/>
          <p:cNvSpPr>
            <a:spLocks/>
          </p:cNvSpPr>
          <p:nvPr/>
        </p:nvSpPr>
        <p:spPr bwMode="auto">
          <a:xfrm>
            <a:off x="5514006" y="3350431"/>
            <a:ext cx="200625" cy="55302"/>
          </a:xfrm>
          <a:custGeom>
            <a:avLst/>
            <a:gdLst>
              <a:gd name="T0" fmla="*/ 496016 w 2532"/>
              <a:gd name="T1" fmla="*/ 0 h 723"/>
              <a:gd name="T2" fmla="*/ 496016 w 2532"/>
              <a:gd name="T3" fmla="*/ 0 h 723"/>
              <a:gd name="T4" fmla="*/ 10943095 w 2532"/>
              <a:gd name="T5" fmla="*/ 4025267 h 723"/>
              <a:gd name="T6" fmla="*/ 10943095 w 2532"/>
              <a:gd name="T7" fmla="*/ 4475790 h 723"/>
              <a:gd name="T8" fmla="*/ 0 w 2532"/>
              <a:gd name="T9" fmla="*/ 444634 h 723"/>
              <a:gd name="T10" fmla="*/ 496016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" name="Freeform 1134"/>
          <p:cNvSpPr>
            <a:spLocks/>
          </p:cNvSpPr>
          <p:nvPr/>
        </p:nvSpPr>
        <p:spPr bwMode="auto">
          <a:xfrm>
            <a:off x="5514134" y="3340290"/>
            <a:ext cx="2171" cy="11202"/>
          </a:xfrm>
          <a:custGeom>
            <a:avLst/>
            <a:gdLst>
              <a:gd name="T0" fmla="*/ 585669 w 26"/>
              <a:gd name="T1" fmla="*/ 441374 h 147"/>
              <a:gd name="T2" fmla="*/ 585669 w 26"/>
              <a:gd name="T3" fmla="*/ 882672 h 147"/>
              <a:gd name="T4" fmla="*/ 0 w 26"/>
              <a:gd name="T5" fmla="*/ 882672 h 147"/>
              <a:gd name="T6" fmla="*/ 585669 w 26"/>
              <a:gd name="T7" fmla="*/ 0 h 147"/>
              <a:gd name="T8" fmla="*/ 585669 w 26"/>
              <a:gd name="T9" fmla="*/ 441374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5" name="Freeform 1135"/>
          <p:cNvSpPr>
            <a:spLocks/>
          </p:cNvSpPr>
          <p:nvPr/>
        </p:nvSpPr>
        <p:spPr bwMode="auto">
          <a:xfrm>
            <a:off x="5514261" y="3294657"/>
            <a:ext cx="93225" cy="46340"/>
          </a:xfrm>
          <a:custGeom>
            <a:avLst/>
            <a:gdLst>
              <a:gd name="T0" fmla="*/ 4983336 w 1176"/>
              <a:gd name="T1" fmla="*/ 0 h 606"/>
              <a:gd name="T2" fmla="*/ 0 w 1176"/>
              <a:gd name="T3" fmla="*/ 3578656 h 606"/>
              <a:gd name="T4" fmla="*/ 496487 w 1176"/>
              <a:gd name="T5" fmla="*/ 3578656 h 606"/>
              <a:gd name="T6" fmla="*/ 4983336 w 1176"/>
              <a:gd name="T7" fmla="*/ 444436 h 606"/>
              <a:gd name="T8" fmla="*/ 4983336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6" name="Freeform 1136"/>
          <p:cNvSpPr>
            <a:spLocks/>
          </p:cNvSpPr>
          <p:nvPr/>
        </p:nvSpPr>
        <p:spPr bwMode="auto">
          <a:xfrm>
            <a:off x="5520519" y="3342649"/>
            <a:ext cx="190281" cy="53180"/>
          </a:xfrm>
          <a:custGeom>
            <a:avLst/>
            <a:gdLst>
              <a:gd name="T0" fmla="*/ 423548 w 2532"/>
              <a:gd name="T1" fmla="*/ 0 h 723"/>
              <a:gd name="T2" fmla="*/ 423548 w 2532"/>
              <a:gd name="T3" fmla="*/ 0 h 723"/>
              <a:gd name="T4" fmla="*/ 5094150 w 2532"/>
              <a:gd name="T5" fmla="*/ 2385965 h 723"/>
              <a:gd name="T6" fmla="*/ 5094150 w 2532"/>
              <a:gd name="T7" fmla="*/ 2385965 h 723"/>
              <a:gd name="T8" fmla="*/ 0 w 2532"/>
              <a:gd name="T9" fmla="*/ 400358 h 723"/>
              <a:gd name="T10" fmla="*/ 423548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7" name="Freeform 1137"/>
          <p:cNvSpPr>
            <a:spLocks/>
          </p:cNvSpPr>
          <p:nvPr/>
        </p:nvSpPr>
        <p:spPr bwMode="auto">
          <a:xfrm flipV="1">
            <a:off x="5710545" y="3338875"/>
            <a:ext cx="77645" cy="55066"/>
          </a:xfrm>
          <a:custGeom>
            <a:avLst/>
            <a:gdLst>
              <a:gd name="T0" fmla="*/ 0 w 2532"/>
              <a:gd name="T1" fmla="*/ 0 h 723"/>
              <a:gd name="T2" fmla="*/ 0 w 2532"/>
              <a:gd name="T3" fmla="*/ 0 h 723"/>
              <a:gd name="T4" fmla="*/ 0 w 2532"/>
              <a:gd name="T5" fmla="*/ 3973587 h 723"/>
              <a:gd name="T6" fmla="*/ 0 w 2532"/>
              <a:gd name="T7" fmla="*/ 3973587 h 723"/>
              <a:gd name="T8" fmla="*/ 0 w 2532"/>
              <a:gd name="T9" fmla="*/ 440833 h 723"/>
              <a:gd name="T10" fmla="*/ 0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628" name="Group 1139"/>
          <p:cNvGrpSpPr>
            <a:grpSpLocks/>
          </p:cNvGrpSpPr>
          <p:nvPr/>
        </p:nvGrpSpPr>
        <p:grpSpPr bwMode="auto">
          <a:xfrm flipH="1">
            <a:off x="5995499" y="3253643"/>
            <a:ext cx="359261" cy="342045"/>
            <a:chOff x="2839" y="3501"/>
            <a:chExt cx="755" cy="803"/>
          </a:xfrm>
        </p:grpSpPr>
        <p:pic>
          <p:nvPicPr>
            <p:cNvPr id="658" name="Picture 1140" descr="desktop_computer_stylized_medium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9" name="Freeform 114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629" name="Group 1142"/>
          <p:cNvGrpSpPr>
            <a:grpSpLocks/>
          </p:cNvGrpSpPr>
          <p:nvPr/>
        </p:nvGrpSpPr>
        <p:grpSpPr bwMode="auto">
          <a:xfrm>
            <a:off x="7307263" y="5422900"/>
            <a:ext cx="474662" cy="407988"/>
            <a:chOff x="877" y="1008"/>
            <a:chExt cx="2747" cy="2591"/>
          </a:xfrm>
        </p:grpSpPr>
        <p:pic>
          <p:nvPicPr>
            <p:cNvPr id="635" name="Picture 1143" descr="antenna_stylized"/>
            <p:cNvPicPr>
              <a:picLocks noChangeAspect="1" noChangeArrowheads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6" name="Picture 1144" descr="laptop_keyboard"/>
            <p:cNvPicPr>
              <a:picLocks noChangeAspect="1" noChangeArrowheads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7" name="Freeform 114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1 w 2982"/>
                <a:gd name="T1" fmla="*/ 0 h 2442"/>
                <a:gd name="T2" fmla="*/ 0 w 2982"/>
                <a:gd name="T3" fmla="*/ 1 h 2442"/>
                <a:gd name="T4" fmla="*/ 4 w 2982"/>
                <a:gd name="T5" fmla="*/ 1 h 2442"/>
                <a:gd name="T6" fmla="*/ 4 w 2982"/>
                <a:gd name="T7" fmla="*/ 1 h 2442"/>
                <a:gd name="T8" fmla="*/ 1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638" name="Picture 1146" descr="screen"/>
            <p:cNvPicPr>
              <a:picLocks noChangeAspect="1" noChangeArrowheads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9" name="Freeform 114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4 w 2528"/>
                <a:gd name="T3" fmla="*/ 1 h 455"/>
                <a:gd name="T4" fmla="*/ 4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0" name="Freeform 114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1 w 702"/>
                <a:gd name="T1" fmla="*/ 0 h 1893"/>
                <a:gd name="T2" fmla="*/ 0 w 702"/>
                <a:gd name="T3" fmla="*/ 1 h 1893"/>
                <a:gd name="T4" fmla="*/ 1 w 702"/>
                <a:gd name="T5" fmla="*/ 1 h 1893"/>
                <a:gd name="T6" fmla="*/ 1 w 702"/>
                <a:gd name="T7" fmla="*/ 1 h 1893"/>
                <a:gd name="T8" fmla="*/ 1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1" name="Freeform 114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1 w 756"/>
                <a:gd name="T1" fmla="*/ 0 h 2184"/>
                <a:gd name="T2" fmla="*/ 1 w 756"/>
                <a:gd name="T3" fmla="*/ 1 h 2184"/>
                <a:gd name="T4" fmla="*/ 0 w 756"/>
                <a:gd name="T5" fmla="*/ 1 h 2184"/>
                <a:gd name="T6" fmla="*/ 1 w 756"/>
                <a:gd name="T7" fmla="*/ 1 h 2184"/>
                <a:gd name="T8" fmla="*/ 1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2" name="Freeform 115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4 w 2773"/>
                <a:gd name="T5" fmla="*/ 1 h 738"/>
                <a:gd name="T6" fmla="*/ 4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3" name="Freeform 115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3 w 637"/>
                <a:gd name="T1" fmla="*/ 0 h 1659"/>
                <a:gd name="T2" fmla="*/ 3 w 637"/>
                <a:gd name="T3" fmla="*/ 0 h 1659"/>
                <a:gd name="T4" fmla="*/ 1 w 637"/>
                <a:gd name="T5" fmla="*/ 21 h 1659"/>
                <a:gd name="T6" fmla="*/ 0 w 637"/>
                <a:gd name="T7" fmla="*/ 21 h 1659"/>
                <a:gd name="T8" fmla="*/ 3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4" name="Freeform 115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1 h 550"/>
                <a:gd name="T4" fmla="*/ 13 w 2216"/>
                <a:gd name="T5" fmla="*/ 7 h 550"/>
                <a:gd name="T6" fmla="*/ 13 w 2216"/>
                <a:gd name="T7" fmla="*/ 6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45" name="Group 115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652" name="Freeform 115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3" name="Freeform 115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4" name="Freeform 115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5" name="Freeform 115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6" name="Freeform 115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7" name="Freeform 115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646" name="Freeform 116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3 h 792"/>
                <a:gd name="T2" fmla="*/ 2 w 990"/>
                <a:gd name="T3" fmla="*/ 0 h 792"/>
                <a:gd name="T4" fmla="*/ 2 w 990"/>
                <a:gd name="T5" fmla="*/ 1 h 792"/>
                <a:gd name="T6" fmla="*/ 0 w 990"/>
                <a:gd name="T7" fmla="*/ 3 h 792"/>
                <a:gd name="T8" fmla="*/ 1 w 990"/>
                <a:gd name="T9" fmla="*/ 3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7" name="Freeform 116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6 w 2532"/>
                <a:gd name="T5" fmla="*/ 3 h 723"/>
                <a:gd name="T6" fmla="*/ 6 w 2532"/>
                <a:gd name="T7" fmla="*/ 3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8" name="Freeform 116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1 h 147"/>
                <a:gd name="T4" fmla="*/ 0 w 26"/>
                <a:gd name="T5" fmla="*/ 1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49" name="Freeform 116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2 w 1176"/>
                <a:gd name="T1" fmla="*/ 0 h 606"/>
                <a:gd name="T2" fmla="*/ 0 w 1176"/>
                <a:gd name="T3" fmla="*/ 2 h 606"/>
                <a:gd name="T4" fmla="*/ 1 w 1176"/>
                <a:gd name="T5" fmla="*/ 2 h 606"/>
                <a:gd name="T6" fmla="*/ 2 w 1176"/>
                <a:gd name="T7" fmla="*/ 1 h 606"/>
                <a:gd name="T8" fmla="*/ 2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0" name="Freeform 116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 w 2532"/>
                <a:gd name="T5" fmla="*/ 1 h 723"/>
                <a:gd name="T6" fmla="*/ 2 w 2532"/>
                <a:gd name="T7" fmla="*/ 1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51" name="Freeform 116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3 h 723"/>
                <a:gd name="T6" fmla="*/ 0 w 2532"/>
                <a:gd name="T7" fmla="*/ 3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630" name="Picture 568" descr="light2.png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94843" y="2078789"/>
            <a:ext cx="92772" cy="40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1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57" y="2006227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2" name="Picture 1017" descr="antenna_stylized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195" y="1745624"/>
            <a:ext cx="530702" cy="223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3" name="Picture 571" descr="fridge2.png"/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02" y="3071517"/>
            <a:ext cx="189578" cy="337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" name="Picture 1115" descr="antenna_stylized"/>
          <p:cNvPicPr>
            <a:picLocks noChangeAspect="1" noChangeArrowheads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938" y="3011924"/>
            <a:ext cx="347997" cy="16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8" name="Group 850"/>
          <p:cNvGrpSpPr>
            <a:grpSpLocks/>
          </p:cNvGrpSpPr>
          <p:nvPr/>
        </p:nvGrpSpPr>
        <p:grpSpPr bwMode="auto">
          <a:xfrm>
            <a:off x="5607471" y="1538038"/>
            <a:ext cx="448245" cy="96676"/>
            <a:chOff x="2199" y="955"/>
            <a:chExt cx="2547" cy="506"/>
          </a:xfrm>
        </p:grpSpPr>
        <p:sp>
          <p:nvSpPr>
            <p:cNvPr id="53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59" name="Group 850"/>
          <p:cNvGrpSpPr>
            <a:grpSpLocks/>
          </p:cNvGrpSpPr>
          <p:nvPr/>
        </p:nvGrpSpPr>
        <p:grpSpPr bwMode="auto">
          <a:xfrm>
            <a:off x="5276468" y="2033201"/>
            <a:ext cx="448245" cy="96676"/>
            <a:chOff x="2199" y="955"/>
            <a:chExt cx="2547" cy="506"/>
          </a:xfrm>
        </p:grpSpPr>
        <p:sp>
          <p:nvSpPr>
            <p:cNvPr id="52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0" name="Group 850"/>
          <p:cNvGrpSpPr>
            <a:grpSpLocks/>
          </p:cNvGrpSpPr>
          <p:nvPr/>
        </p:nvGrpSpPr>
        <p:grpSpPr bwMode="auto">
          <a:xfrm>
            <a:off x="6495173" y="2008238"/>
            <a:ext cx="427847" cy="76292"/>
            <a:chOff x="2199" y="955"/>
            <a:chExt cx="2547" cy="506"/>
          </a:xfrm>
        </p:grpSpPr>
        <p:sp>
          <p:nvSpPr>
            <p:cNvPr id="51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1" name="Group 850"/>
          <p:cNvGrpSpPr>
            <a:grpSpLocks/>
          </p:cNvGrpSpPr>
          <p:nvPr/>
        </p:nvGrpSpPr>
        <p:grpSpPr bwMode="auto">
          <a:xfrm>
            <a:off x="6558106" y="1745978"/>
            <a:ext cx="427847" cy="76292"/>
            <a:chOff x="2199" y="955"/>
            <a:chExt cx="2547" cy="506"/>
          </a:xfrm>
        </p:grpSpPr>
        <p:sp>
          <p:nvSpPr>
            <p:cNvPr id="51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2" name="Group 850"/>
          <p:cNvGrpSpPr>
            <a:grpSpLocks/>
          </p:cNvGrpSpPr>
          <p:nvPr/>
        </p:nvGrpSpPr>
        <p:grpSpPr bwMode="auto">
          <a:xfrm>
            <a:off x="5756886" y="2979399"/>
            <a:ext cx="375111" cy="76292"/>
            <a:chOff x="2199" y="955"/>
            <a:chExt cx="2547" cy="506"/>
          </a:xfrm>
        </p:grpSpPr>
        <p:sp>
          <p:nvSpPr>
            <p:cNvPr id="50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3" name="Group 850"/>
          <p:cNvGrpSpPr>
            <a:grpSpLocks/>
          </p:cNvGrpSpPr>
          <p:nvPr/>
        </p:nvGrpSpPr>
        <p:grpSpPr bwMode="auto">
          <a:xfrm>
            <a:off x="5458054" y="3093653"/>
            <a:ext cx="373704" cy="70494"/>
            <a:chOff x="2199" y="955"/>
            <a:chExt cx="2547" cy="506"/>
          </a:xfrm>
        </p:grpSpPr>
        <p:sp>
          <p:nvSpPr>
            <p:cNvPr id="501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2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3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4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5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6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4" name="Group 850"/>
          <p:cNvGrpSpPr>
            <a:grpSpLocks/>
          </p:cNvGrpSpPr>
          <p:nvPr/>
        </p:nvGrpSpPr>
        <p:grpSpPr bwMode="auto">
          <a:xfrm>
            <a:off x="5616258" y="3506728"/>
            <a:ext cx="496588" cy="96676"/>
            <a:chOff x="2199" y="955"/>
            <a:chExt cx="2547" cy="506"/>
          </a:xfrm>
        </p:grpSpPr>
        <p:sp>
          <p:nvSpPr>
            <p:cNvPr id="495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6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7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8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9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0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5" name="Group 850"/>
          <p:cNvGrpSpPr>
            <a:grpSpLocks/>
          </p:cNvGrpSpPr>
          <p:nvPr/>
        </p:nvGrpSpPr>
        <p:grpSpPr bwMode="auto">
          <a:xfrm>
            <a:off x="7154356" y="5005218"/>
            <a:ext cx="536140" cy="131828"/>
            <a:chOff x="2199" y="955"/>
            <a:chExt cx="2547" cy="506"/>
          </a:xfrm>
        </p:grpSpPr>
        <p:sp>
          <p:nvSpPr>
            <p:cNvPr id="48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6" name="Group 850"/>
          <p:cNvGrpSpPr>
            <a:grpSpLocks/>
          </p:cNvGrpSpPr>
          <p:nvPr/>
        </p:nvGrpSpPr>
        <p:grpSpPr bwMode="auto">
          <a:xfrm>
            <a:off x="7299376" y="5413893"/>
            <a:ext cx="408699" cy="92283"/>
            <a:chOff x="2199" y="955"/>
            <a:chExt cx="2547" cy="506"/>
          </a:xfrm>
        </p:grpSpPr>
        <p:sp>
          <p:nvSpPr>
            <p:cNvPr id="483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4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5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6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7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8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7" name="Group 850"/>
          <p:cNvGrpSpPr>
            <a:grpSpLocks/>
          </p:cNvGrpSpPr>
          <p:nvPr/>
        </p:nvGrpSpPr>
        <p:grpSpPr bwMode="auto">
          <a:xfrm>
            <a:off x="6881891" y="5484200"/>
            <a:ext cx="408699" cy="92283"/>
            <a:chOff x="2199" y="955"/>
            <a:chExt cx="2547" cy="506"/>
          </a:xfrm>
        </p:grpSpPr>
        <p:sp>
          <p:nvSpPr>
            <p:cNvPr id="477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8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9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0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1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390 w 646"/>
                <a:gd name="T1" fmla="*/ 592 h 300"/>
                <a:gd name="T2" fmla="*/ 555 w 646"/>
                <a:gd name="T3" fmla="*/ 501 h 300"/>
                <a:gd name="T4" fmla="*/ 690 w 646"/>
                <a:gd name="T5" fmla="*/ 377 h 300"/>
                <a:gd name="T6" fmla="*/ 713 w 646"/>
                <a:gd name="T7" fmla="*/ 211 h 300"/>
                <a:gd name="T8" fmla="*/ 522 w 646"/>
                <a:gd name="T9" fmla="*/ 119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2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 cmpd="sng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68" name="Group 817"/>
          <p:cNvGrpSpPr>
            <a:grpSpLocks/>
          </p:cNvGrpSpPr>
          <p:nvPr/>
        </p:nvGrpSpPr>
        <p:grpSpPr bwMode="auto">
          <a:xfrm>
            <a:off x="5865009" y="1738313"/>
            <a:ext cx="517525" cy="508000"/>
            <a:chOff x="2920" y="1424"/>
            <a:chExt cx="326" cy="320"/>
          </a:xfrm>
        </p:grpSpPr>
        <p:sp>
          <p:nvSpPr>
            <p:cNvPr id="469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470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72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3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4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5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6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19050" cmpd="sng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471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66CCFF"/>
            </a:solidFill>
            <a:ln w="19050" cmpd="sng">
              <a:noFill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91" name="Group 347"/>
          <p:cNvGrpSpPr>
            <a:grpSpLocks/>
          </p:cNvGrpSpPr>
          <p:nvPr/>
        </p:nvGrpSpPr>
        <p:grpSpPr bwMode="auto">
          <a:xfrm>
            <a:off x="6326174" y="2477052"/>
            <a:ext cx="416744" cy="205711"/>
            <a:chOff x="1871277" y="1576300"/>
            <a:chExt cx="1128371" cy="437861"/>
          </a:xfrm>
        </p:grpSpPr>
        <p:sp>
          <p:nvSpPr>
            <p:cNvPr id="892" name="Oval 8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3" name="Rectangle 8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4" name="Oval 8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5" name="Freeform 8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6" name="Freeform 8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7" name="Freeform 8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98" name="Freeform 8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899" name="Straight Connector 898"/>
            <p:cNvCxnSpPr>
              <a:endCxn id="8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0" name="Straight Connector 8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1" name="Group 347"/>
          <p:cNvGrpSpPr>
            <a:grpSpLocks/>
          </p:cNvGrpSpPr>
          <p:nvPr/>
        </p:nvGrpSpPr>
        <p:grpSpPr bwMode="auto">
          <a:xfrm>
            <a:off x="7177349" y="2476441"/>
            <a:ext cx="416744" cy="205711"/>
            <a:chOff x="1871277" y="1576300"/>
            <a:chExt cx="1128371" cy="437861"/>
          </a:xfrm>
        </p:grpSpPr>
        <p:sp>
          <p:nvSpPr>
            <p:cNvPr id="902" name="Oval 9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3" name="Rectangle 9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4" name="Oval 9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5" name="Freeform 9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6" name="Freeform 9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7" name="Freeform 9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08" name="Freeform 9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09" name="Straight Connector 908"/>
            <p:cNvCxnSpPr>
              <a:endCxn id="9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0" name="Straight Connector 9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1" name="Group 347"/>
          <p:cNvGrpSpPr>
            <a:grpSpLocks/>
          </p:cNvGrpSpPr>
          <p:nvPr/>
        </p:nvGrpSpPr>
        <p:grpSpPr bwMode="auto">
          <a:xfrm>
            <a:off x="7686788" y="2399327"/>
            <a:ext cx="416744" cy="205711"/>
            <a:chOff x="1871277" y="1576300"/>
            <a:chExt cx="1128371" cy="437861"/>
          </a:xfrm>
        </p:grpSpPr>
        <p:sp>
          <p:nvSpPr>
            <p:cNvPr id="912" name="Oval 91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3" name="Rectangle 91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4" name="Oval 91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5" name="Freeform 91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6" name="Freeform 91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7" name="Freeform 91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18" name="Freeform 91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19" name="Straight Connector 918"/>
            <p:cNvCxnSpPr>
              <a:endCxn id="91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0" name="Straight Connector 91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21" name="Group 347"/>
          <p:cNvGrpSpPr>
            <a:grpSpLocks/>
          </p:cNvGrpSpPr>
          <p:nvPr/>
        </p:nvGrpSpPr>
        <p:grpSpPr bwMode="auto">
          <a:xfrm>
            <a:off x="7752480" y="2760839"/>
            <a:ext cx="416744" cy="205711"/>
            <a:chOff x="1871277" y="1576300"/>
            <a:chExt cx="1128371" cy="437861"/>
          </a:xfrm>
        </p:grpSpPr>
        <p:sp>
          <p:nvSpPr>
            <p:cNvPr id="922" name="Oval 92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3" name="Rectangle 92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4" name="Oval 92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5" name="Freeform 92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6" name="Freeform 92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7" name="Freeform 9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28" name="Freeform 9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29" name="Straight Connector 928"/>
            <p:cNvCxnSpPr>
              <a:endCxn id="92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0" name="Straight Connector 9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1" name="Group 347"/>
          <p:cNvGrpSpPr>
            <a:grpSpLocks/>
          </p:cNvGrpSpPr>
          <p:nvPr/>
        </p:nvGrpSpPr>
        <p:grpSpPr bwMode="auto">
          <a:xfrm>
            <a:off x="7201005" y="2760229"/>
            <a:ext cx="416744" cy="205711"/>
            <a:chOff x="1871277" y="1576300"/>
            <a:chExt cx="1128371" cy="437861"/>
          </a:xfrm>
        </p:grpSpPr>
        <p:sp>
          <p:nvSpPr>
            <p:cNvPr id="932" name="Oval 9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3" name="Rectangle 9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4" name="Oval 9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5" name="Freeform 9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6" name="Freeform 9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7" name="Freeform 9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38" name="Freeform 9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39" name="Straight Connector 938"/>
            <p:cNvCxnSpPr>
              <a:endCxn id="9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0" name="Straight Connector 9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1" name="Group 347"/>
          <p:cNvGrpSpPr>
            <a:grpSpLocks/>
          </p:cNvGrpSpPr>
          <p:nvPr/>
        </p:nvGrpSpPr>
        <p:grpSpPr bwMode="auto">
          <a:xfrm>
            <a:off x="7083692" y="3627282"/>
            <a:ext cx="416744" cy="205711"/>
            <a:chOff x="1871277" y="1576300"/>
            <a:chExt cx="1128371" cy="437861"/>
          </a:xfrm>
        </p:grpSpPr>
        <p:sp>
          <p:nvSpPr>
            <p:cNvPr id="942" name="Oval 94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3" name="Rectangle 94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4" name="Oval 94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5" name="Freeform 94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6" name="Freeform 94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7" name="Freeform 94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48" name="Freeform 94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49" name="Straight Connector 948"/>
            <p:cNvCxnSpPr>
              <a:endCxn id="94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0" name="Straight Connector 94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1" name="Group 347"/>
          <p:cNvGrpSpPr>
            <a:grpSpLocks/>
          </p:cNvGrpSpPr>
          <p:nvPr/>
        </p:nvGrpSpPr>
        <p:grpSpPr bwMode="auto">
          <a:xfrm>
            <a:off x="7424812" y="3896990"/>
            <a:ext cx="416744" cy="205711"/>
            <a:chOff x="1871277" y="1576300"/>
            <a:chExt cx="1128371" cy="437861"/>
          </a:xfrm>
        </p:grpSpPr>
        <p:sp>
          <p:nvSpPr>
            <p:cNvPr id="952" name="Oval 95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3" name="Rectangle 95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4" name="Oval 95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5" name="Freeform 95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6" name="Freeform 95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7" name="Freeform 95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58" name="Freeform 95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59" name="Straight Connector 958"/>
            <p:cNvCxnSpPr>
              <a:endCxn id="95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0" name="Straight Connector 95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Group 347"/>
          <p:cNvGrpSpPr>
            <a:grpSpLocks/>
          </p:cNvGrpSpPr>
          <p:nvPr/>
        </p:nvGrpSpPr>
        <p:grpSpPr bwMode="auto">
          <a:xfrm>
            <a:off x="7740429" y="3636266"/>
            <a:ext cx="416744" cy="205711"/>
            <a:chOff x="1871277" y="1576300"/>
            <a:chExt cx="1128371" cy="437861"/>
          </a:xfrm>
        </p:grpSpPr>
        <p:sp>
          <p:nvSpPr>
            <p:cNvPr id="962" name="Oval 96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3" name="Rectangle 96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4" name="Oval 96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5" name="Freeform 96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6" name="Freeform 96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7" name="Freeform 96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68" name="Freeform 96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69" name="Straight Connector 968"/>
            <p:cNvCxnSpPr>
              <a:endCxn id="96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0" name="Straight Connector 96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1" name="Group 347"/>
          <p:cNvGrpSpPr>
            <a:grpSpLocks/>
          </p:cNvGrpSpPr>
          <p:nvPr/>
        </p:nvGrpSpPr>
        <p:grpSpPr bwMode="auto">
          <a:xfrm>
            <a:off x="6056633" y="3656920"/>
            <a:ext cx="375153" cy="169148"/>
            <a:chOff x="1871277" y="1576300"/>
            <a:chExt cx="1128371" cy="437861"/>
          </a:xfrm>
        </p:grpSpPr>
        <p:sp>
          <p:nvSpPr>
            <p:cNvPr id="972" name="Oval 9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3" name="Rectangle 9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4" name="Oval 9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5" name="Freeform 9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6" name="Freeform 9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7" name="Freeform 9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78" name="Freeform 9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79" name="Straight Connector 978"/>
            <p:cNvCxnSpPr>
              <a:endCxn id="9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0" name="Straight Connector 9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1" name="Group 347"/>
          <p:cNvGrpSpPr>
            <a:grpSpLocks/>
          </p:cNvGrpSpPr>
          <p:nvPr/>
        </p:nvGrpSpPr>
        <p:grpSpPr bwMode="auto">
          <a:xfrm>
            <a:off x="6970247" y="4493117"/>
            <a:ext cx="522452" cy="260369"/>
            <a:chOff x="1871277" y="1576300"/>
            <a:chExt cx="1128371" cy="437861"/>
          </a:xfrm>
        </p:grpSpPr>
        <p:sp>
          <p:nvSpPr>
            <p:cNvPr id="982" name="Oval 98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3" name="Rectangle 98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4" name="Oval 98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5" name="Freeform 98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6" name="Freeform 98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7" name="Freeform 98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88" name="Freeform 98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89" name="Straight Connector 988"/>
            <p:cNvCxnSpPr>
              <a:endCxn id="98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0" name="Straight Connector 98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1" name="Group 347"/>
          <p:cNvGrpSpPr>
            <a:grpSpLocks/>
          </p:cNvGrpSpPr>
          <p:nvPr/>
        </p:nvGrpSpPr>
        <p:grpSpPr bwMode="auto">
          <a:xfrm>
            <a:off x="6260655" y="4818927"/>
            <a:ext cx="522452" cy="260369"/>
            <a:chOff x="1871277" y="1576300"/>
            <a:chExt cx="1128371" cy="437861"/>
          </a:xfrm>
        </p:grpSpPr>
        <p:sp>
          <p:nvSpPr>
            <p:cNvPr id="992" name="Oval 99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3" name="Rectangle 99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4" name="Oval 99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5" name="Freeform 99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6" name="Freeform 99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7" name="Freeform 99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998" name="Freeform 99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999" name="Straight Connector 998"/>
            <p:cNvCxnSpPr>
              <a:endCxn id="99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0" name="Straight Connector 9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1" name="Group 347"/>
          <p:cNvGrpSpPr>
            <a:grpSpLocks/>
          </p:cNvGrpSpPr>
          <p:nvPr/>
        </p:nvGrpSpPr>
        <p:grpSpPr bwMode="auto">
          <a:xfrm>
            <a:off x="7693291" y="4813217"/>
            <a:ext cx="522452" cy="260369"/>
            <a:chOff x="1871277" y="1576300"/>
            <a:chExt cx="1128371" cy="437861"/>
          </a:xfrm>
        </p:grpSpPr>
        <p:sp>
          <p:nvSpPr>
            <p:cNvPr id="1002" name="Oval 10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3" name="Rectangle 100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4" name="Oval 100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5" name="Freeform 100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6" name="Freeform 100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7" name="Freeform 100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08" name="Freeform 100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009" name="Straight Connector 1008"/>
            <p:cNvCxnSpPr>
              <a:endCxn id="100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0" name="Straight Connector 100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own Arrow 1"/>
          <p:cNvSpPr/>
          <p:nvPr/>
        </p:nvSpPr>
        <p:spPr bwMode="auto">
          <a:xfrm>
            <a:off x="4412774" y="2468406"/>
            <a:ext cx="777787" cy="2707384"/>
          </a:xfrm>
          <a:prstGeom prst="downArrow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80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 Summary of </a:t>
            </a: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protocols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channel partitioning,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by time, frequency or code</a:t>
            </a:r>
          </a:p>
          <a:p>
            <a:pPr marL="690563" lvl="1" indent="-233363">
              <a:defRPr/>
            </a:pPr>
            <a:r>
              <a:rPr lang="en-US" sz="2000" dirty="0">
                <a:latin typeface="Gill Sans MT" charset="0"/>
              </a:rPr>
              <a:t>Time Division, Frequency Division</a:t>
            </a:r>
          </a:p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random access </a:t>
            </a:r>
            <a:r>
              <a:rPr lang="en-US" sz="2400" dirty="0">
                <a:latin typeface="Gill Sans MT" charset="0"/>
                <a:cs typeface="+mn-cs"/>
              </a:rPr>
              <a:t>(dynamic), 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ALOHA, S-ALOHA, CSMA, CSMA/CD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carrier sensing: easy in some technologies (wire), hard in others (wireless)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CSMA/CD used in </a:t>
            </a:r>
            <a:r>
              <a:rPr lang="en-US" dirty="0" smtClean="0">
                <a:latin typeface="Gill Sans MT" charset="0"/>
              </a:rPr>
              <a:t>Ethernet   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CSMA/CA </a:t>
            </a:r>
            <a:r>
              <a:rPr lang="en-US" dirty="0">
                <a:latin typeface="Gill Sans MT" charset="0"/>
              </a:rPr>
              <a:t>used in </a:t>
            </a:r>
            <a:r>
              <a:rPr lang="en-US" dirty="0" smtClean="0">
                <a:latin typeface="Gill Sans MT" charset="0"/>
              </a:rPr>
              <a:t>802.11 (</a:t>
            </a:r>
            <a:r>
              <a:rPr lang="en-US" dirty="0" err="1" smtClean="0">
                <a:latin typeface="Gill Sans MT" charset="0"/>
              </a:rPr>
              <a:t>wifi</a:t>
            </a:r>
            <a:r>
              <a:rPr lang="en-US" dirty="0" smtClean="0">
                <a:latin typeface="Gill Sans MT" charset="0"/>
              </a:rPr>
              <a:t>)</a:t>
            </a:r>
            <a:endParaRPr lang="en-US" dirty="0">
              <a:latin typeface="Gill Sans MT" charset="0"/>
            </a:endParaRPr>
          </a:p>
          <a:p>
            <a:pPr marL="231775" indent="-231775">
              <a:tabLst>
                <a:tab pos="279400" algn="l"/>
              </a:tabLst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taking turns</a:t>
            </a:r>
          </a:p>
          <a:p>
            <a:pPr marL="690563" lvl="1" indent="-233363">
              <a:defRPr/>
            </a:pPr>
            <a:r>
              <a:rPr lang="en-US" dirty="0">
                <a:latin typeface="Gill Sans MT" charset="0"/>
              </a:rPr>
              <a:t>polling from central site, token passing</a:t>
            </a:r>
          </a:p>
          <a:p>
            <a:pPr marL="690563" lvl="1" indent="-233363">
              <a:defRPr/>
            </a:pPr>
            <a:r>
              <a:rPr lang="en-US" dirty="0" smtClean="0">
                <a:latin typeface="Gill Sans MT" charset="0"/>
              </a:rPr>
              <a:t>Bluetooth</a:t>
            </a:r>
            <a:r>
              <a:rPr lang="en-US" dirty="0">
                <a:latin typeface="Gill Sans MT" charset="0"/>
              </a:rPr>
              <a:t>, FDDI, 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token ring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8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49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MAC</a:t>
            </a:r>
            <a:r>
              <a:rPr lang="en-US" dirty="0">
                <a:latin typeface="Gill Sans MT" charset="0"/>
                <a:cs typeface="+mj-cs"/>
              </a:rPr>
              <a:t> addresses and </a:t>
            </a:r>
            <a:r>
              <a:rPr lang="en-US" sz="4000" dirty="0">
                <a:latin typeface="Gill Sans MT" charset="0"/>
                <a:cs typeface="+mj-cs"/>
              </a:rPr>
              <a:t>ARP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32-bit </a:t>
            </a:r>
            <a:r>
              <a:rPr lang="en-US" dirty="0" smtClean="0">
                <a:latin typeface="Gill Sans MT" charset="0"/>
                <a:cs typeface="+mn-cs"/>
              </a:rPr>
              <a:t>IPv4 </a:t>
            </a:r>
            <a:r>
              <a:rPr lang="en-US" dirty="0">
                <a:latin typeface="Gill Sans MT" charset="0"/>
                <a:cs typeface="+mn-cs"/>
              </a:rPr>
              <a:t>address: </a:t>
            </a:r>
          </a:p>
          <a:p>
            <a:pPr lvl="1">
              <a:defRPr/>
            </a:pPr>
            <a:r>
              <a:rPr lang="en-US" i="1" dirty="0">
                <a:latin typeface="Gill Sans MT" charset="0"/>
              </a:rPr>
              <a:t>network-layer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address for interface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</a:t>
            </a:r>
            <a:r>
              <a:rPr lang="en-US" dirty="0" smtClean="0">
                <a:latin typeface="Gill Sans MT" charset="0"/>
              </a:rPr>
              <a:t>sed for layer 3 (network layer) forwarding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(or LAN or physical or Ethernet) address:</a:t>
            </a:r>
            <a:r>
              <a:rPr lang="en-US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used ‘locally” to get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48 bit MAC address (for most LANs) burned in NIC ROM, also sometimes software </a:t>
            </a:r>
            <a:r>
              <a:rPr lang="en-US" dirty="0" smtClean="0">
                <a:latin typeface="Gill Sans MT" charset="0"/>
              </a:rPr>
              <a:t>settable.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>
                <a:latin typeface="Gill Sans MT" charset="0"/>
              </a:rPr>
              <a:t>Like a “serial number” for your NIC.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  <a:defRPr/>
            </a:pPr>
            <a:endParaRPr lang="en-US" dirty="0">
              <a:latin typeface="Gill Sans MT" charset="0"/>
            </a:endParaRPr>
          </a:p>
        </p:txBody>
      </p:sp>
      <p:pic>
        <p:nvPicPr>
          <p:cNvPr id="121861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Text Box 6"/>
          <p:cNvSpPr txBox="1">
            <a:spLocks noChangeArrowheads="1"/>
          </p:cNvSpPr>
          <p:nvPr/>
        </p:nvSpPr>
        <p:spPr bwMode="auto">
          <a:xfrm>
            <a:off x="759890" y="5898137"/>
            <a:ext cx="37446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hexadecimal (base 16) notation</a:t>
            </a:r>
          </a:p>
          <a:p>
            <a:pPr algn="ctr">
              <a:defRPr/>
            </a:pP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(each 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“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numeral</a:t>
            </a:r>
            <a:r>
              <a:rPr lang="ja-JP" alt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”</a:t>
            </a:r>
            <a:r>
              <a:rPr lang="en-US" i="0" dirty="0" smtClean="0">
                <a:solidFill>
                  <a:srgbClr val="000099"/>
                </a:solidFill>
                <a:latin typeface="Arial" charset="0"/>
                <a:cs typeface="+mn-cs"/>
              </a:rPr>
              <a:t> represents 4 bits)</a:t>
            </a: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1933258" y="5669537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474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68992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LAN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23910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3925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43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3944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5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6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9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23940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41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7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5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393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3928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3931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23932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933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23929" name="Picture 20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5322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8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94687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566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LAN addresses (more)</a:t>
            </a:r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MAC address allocation administered by IEEE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manufacturer buys portion of MAC address space (to assure uniqueness)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analogy: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MAC address: like Social Security Number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 address: like postal address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MAC flat address  </a:t>
            </a:r>
            <a:r>
              <a:rPr lang="en-US" dirty="0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 dirty="0">
                <a:latin typeface="Gill Sans MT" charset="0"/>
                <a:cs typeface="+mn-cs"/>
              </a:rPr>
              <a:t> portability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can move LAN card from one LAN to another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IP hierarchical address </a:t>
            </a:r>
            <a:r>
              <a:rPr lang="en-US" i="1" dirty="0">
                <a:latin typeface="Gill Sans MT" charset="0"/>
                <a:cs typeface="+mn-cs"/>
              </a:rPr>
              <a:t>not</a:t>
            </a:r>
            <a:r>
              <a:rPr lang="en-US" dirty="0">
                <a:latin typeface="Gill Sans MT" charset="0"/>
                <a:cs typeface="+mn-cs"/>
              </a:rPr>
              <a:t> portable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 address depends on IP subnet to which node is attached</a:t>
            </a:r>
          </a:p>
          <a:p>
            <a:pPr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4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ARP table: </a:t>
            </a:r>
            <a:r>
              <a:rPr lang="en-US" sz="2400" dirty="0" smtClean="0">
                <a:latin typeface="Gill Sans MT" charset="0"/>
                <a:cs typeface="+mn-cs"/>
              </a:rPr>
              <a:t>each </a:t>
            </a:r>
            <a:r>
              <a:rPr lang="en-US" sz="2400" dirty="0">
                <a:latin typeface="Gill Sans MT" charset="0"/>
                <a:cs typeface="+mn-cs"/>
              </a:rPr>
              <a:t>IP node (host, router) on LAN has </a:t>
            </a:r>
            <a:r>
              <a:rPr lang="en-US" sz="2400" dirty="0" smtClean="0">
                <a:latin typeface="Gill Sans MT" charset="0"/>
                <a:cs typeface="+mn-cs"/>
              </a:rPr>
              <a:t>table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IP/MAC address mappings for some LAN nodes:</a:t>
            </a:r>
          </a:p>
          <a:p>
            <a:pPr>
              <a:buFont typeface="Wingdings" charset="0"/>
              <a:buNone/>
              <a:defRPr/>
            </a:pPr>
            <a:r>
              <a:rPr lang="en-US" sz="1800" dirty="0">
                <a:latin typeface="Gill Sans MT" charset="0"/>
                <a:cs typeface="+mn-cs"/>
              </a:rPr>
              <a:t>          </a:t>
            </a:r>
            <a:r>
              <a:rPr lang="en-US" sz="1800" dirty="0">
                <a:solidFill>
                  <a:srgbClr val="CC0000"/>
                </a:solidFill>
                <a:latin typeface="Gill Sans MT" charset="0"/>
                <a:cs typeface="+mn-cs"/>
              </a:rPr>
              <a:t>&lt; IP address; MAC address; TTL&gt;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28006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128007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0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280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28031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42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28043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4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28032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28038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28039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040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28034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28035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8036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ARP protocol: same LAN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wants to send datagram to B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B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not in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ARP table.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broadcasts</a:t>
            </a:r>
            <a:r>
              <a:rPr lang="en-US" sz="2400" dirty="0">
                <a:latin typeface="Gill Sans MT" charset="0"/>
                <a:cs typeface="+mn-cs"/>
              </a:rPr>
              <a:t> ARP query packet, containing B's IP address </a:t>
            </a:r>
          </a:p>
          <a:p>
            <a:pPr marL="681038" lvl="1" indent="-223838">
              <a:defRPr/>
            </a:pPr>
            <a:r>
              <a:rPr lang="en-US" sz="2000" dirty="0" smtClean="0">
                <a:latin typeface="Gill Sans MT" charset="0"/>
              </a:rPr>
              <a:t>destination </a:t>
            </a:r>
            <a:r>
              <a:rPr lang="en-US" sz="2000" dirty="0">
                <a:latin typeface="Gill Sans MT" charset="0"/>
              </a:rPr>
              <a:t>MAC address = FF-FF-FF-FF-FF-FF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all </a:t>
            </a:r>
            <a:r>
              <a:rPr lang="en-US" sz="2000" dirty="0" smtClean="0">
                <a:latin typeface="Gill Sans MT" charset="0"/>
              </a:rPr>
              <a:t>nodes on </a:t>
            </a:r>
            <a:r>
              <a:rPr lang="en-US" sz="2000" dirty="0">
                <a:latin typeface="Gill Sans MT" charset="0"/>
              </a:rPr>
              <a:t>LAN receive ARP query 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B receives ARP packet, replies to A with its (B's) MAC address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 sent to A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s MAC address (unicast)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latin typeface="Gill Sans MT" charset="0"/>
                <a:cs typeface="+mn-cs"/>
              </a:rPr>
              <a:t> 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soft state: information that times out (goes away) unless refreshed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ARP is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plug-and-play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: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nodes create their ARP tables </a:t>
            </a:r>
            <a:r>
              <a:rPr lang="en-US" sz="2000" i="1" dirty="0">
                <a:latin typeface="Gill Sans MT" charset="0"/>
              </a:rPr>
              <a:t>without intervention from net administrator</a:t>
            </a:r>
          </a:p>
        </p:txBody>
      </p:sp>
      <p:pic>
        <p:nvPicPr>
          <p:cNvPr id="130054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2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Data Link Layer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5-</a:t>
            </a:r>
            <a:fld id="{9AB7E571-4613-BD47-B8AF-E4769FE4BBE2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84" y="428761"/>
            <a:ext cx="6543403" cy="534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52425" y="1057275"/>
            <a:ext cx="8675688" cy="1081088"/>
          </a:xfrm>
        </p:spPr>
        <p:txBody>
          <a:bodyPr/>
          <a:lstStyle/>
          <a:p>
            <a:pPr marL="111125" indent="-111125"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walkthrough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: send datagram from A to B via R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focus </a:t>
            </a:r>
            <a:r>
              <a:rPr lang="en-US" dirty="0"/>
              <a:t>on addressing </a:t>
            </a:r>
            <a:r>
              <a:rPr lang="en-US" dirty="0" smtClean="0"/>
              <a:t>– </a:t>
            </a:r>
            <a:r>
              <a:rPr lang="en-US" dirty="0"/>
              <a:t>at </a:t>
            </a:r>
            <a:r>
              <a:rPr lang="en-US" dirty="0" smtClean="0"/>
              <a:t>IP </a:t>
            </a:r>
            <a:r>
              <a:rPr lang="en-US" dirty="0"/>
              <a:t>(datagram) and MAC layer (frame)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B</a:t>
            </a:r>
            <a:r>
              <a:rPr lang="ja-JP" altLang="en-US" dirty="0"/>
              <a:t>’</a:t>
            </a:r>
            <a:r>
              <a:rPr lang="en-US" dirty="0"/>
              <a:t>s IP address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IP address of first hop router, R (how?</a:t>
            </a:r>
            <a:r>
              <a:rPr lang="en-US" dirty="0" smtClean="0"/>
              <a:t>)</a:t>
            </a:r>
          </a:p>
          <a:p>
            <a:pPr marL="457200" lvl="1" indent="-225425">
              <a:buFont typeface="Wingdings" charset="2"/>
              <a:buChar char="§"/>
              <a:defRPr/>
            </a:pPr>
            <a:r>
              <a:rPr lang="en-US" dirty="0" smtClean="0"/>
              <a:t>assume </a:t>
            </a:r>
            <a:r>
              <a:rPr lang="en-US" dirty="0"/>
              <a:t>A knows R</a:t>
            </a:r>
            <a:r>
              <a:rPr lang="ja-JP" altLang="en-US" dirty="0"/>
              <a:t>’</a:t>
            </a:r>
            <a:r>
              <a:rPr lang="en-US" dirty="0"/>
              <a:t>s MAC address (how?)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2101" name="Group 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2103" name="Group 99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216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6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0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04" name="Group 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6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5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6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6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710660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06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506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210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511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511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507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507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507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507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211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507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7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7107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508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212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511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511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508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8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508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508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509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213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710732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2132" name="Group 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215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215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5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3" name="Group 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77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4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214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214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214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214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14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510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510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9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2134" name="Group 9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213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213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213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pic>
        <p:nvPicPr>
          <p:cNvPr id="132102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7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0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145" name="Group 94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4183" name="Group 95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424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4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6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184" name="Group 96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1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3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4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4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98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123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6124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4188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6173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6174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6126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6127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6128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6129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4193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31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2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3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4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5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6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37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14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6139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4203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6171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6172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6141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2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3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6144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6145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46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4210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24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4212" name="Group 12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423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423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3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44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3" name="Group 125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2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20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4222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3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4224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4225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4228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4229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6163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6164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34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4214" name="Group 126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2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4216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4217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4218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2857" name="AutoShape 153"/>
          <p:cNvSpPr>
            <a:spLocks noChangeArrowheads="1"/>
          </p:cNvSpPr>
          <p:nvPr/>
        </p:nvSpPr>
        <p:spPr bwMode="auto">
          <a:xfrm>
            <a:off x="2387600" y="3086100"/>
            <a:ext cx="314325" cy="792163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2834" name="Group 130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4176" name="Freeform 65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6114" name="Rectangle 67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5" name="Text Box 68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6116" name="Line 6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7" name="Line 7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8" name="Line 7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19" name="Line 72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2855" name="Group 151"/>
          <p:cNvGrpSpPr>
            <a:grpSpLocks/>
          </p:cNvGrpSpPr>
          <p:nvPr/>
        </p:nvGrpSpPr>
        <p:grpSpPr bwMode="auto">
          <a:xfrm>
            <a:off x="1893888" y="2643188"/>
            <a:ext cx="2011362" cy="760412"/>
            <a:chOff x="1197" y="1665"/>
            <a:chExt cx="1267" cy="479"/>
          </a:xfrm>
        </p:grpSpPr>
        <p:grpSp>
          <p:nvGrpSpPr>
            <p:cNvPr id="134171" name="Group 150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6110" name="Rectangle 123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1" name="Line 124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12" name="Line 125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109" name="Text Box 126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2845" name="Group 141"/>
          <p:cNvGrpSpPr>
            <a:grpSpLocks/>
          </p:cNvGrpSpPr>
          <p:nvPr/>
        </p:nvGrpSpPr>
        <p:grpSpPr bwMode="auto">
          <a:xfrm>
            <a:off x="2027238" y="2903538"/>
            <a:ext cx="146050" cy="385762"/>
            <a:chOff x="1272" y="1762"/>
            <a:chExt cx="92" cy="243"/>
          </a:xfrm>
        </p:grpSpPr>
        <p:sp>
          <p:nvSpPr>
            <p:cNvPr id="46106" name="Line 127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107" name="Line 128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2847" name="Rectangle 143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IP datagram with IP source A, destination B </a:t>
            </a:r>
          </a:p>
        </p:txBody>
      </p:sp>
      <p:sp>
        <p:nvSpPr>
          <p:cNvPr id="712848" name="Rectangle 144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A creates link-layer frame with R's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2856" name="Group 152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6094" name="Text Box 135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E6-E9-00-17-BB-4B</a:t>
              </a:r>
            </a:p>
          </p:txBody>
        </p:sp>
        <p:grpSp>
          <p:nvGrpSpPr>
            <p:cNvPr id="134158" name="Group 14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6100" name="Rectangle 138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1" name="Rectangle 13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2" name="Line 13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3" name="Line 13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4" name="Line 139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6105" name="Line 140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6096" name="Line 146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7" name="Line 147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8" name="Line 148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6099" name="Line 149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4156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9456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7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2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712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712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2857" grpId="0" animBg="1"/>
      <p:bldP spid="712847" grpId="0"/>
      <p:bldP spid="7128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may or may not provide rdt over </a:t>
            </a:r>
            <a:r>
              <a:rPr lang="en-US" dirty="0" smtClean="0">
                <a:latin typeface="Gill Sans MT" charset="0"/>
              </a:rPr>
              <a:t>link</a:t>
            </a:r>
          </a:p>
          <a:p>
            <a:pPr marL="914400" lvl="2" indent="0">
              <a:buNone/>
              <a:defRPr/>
            </a:pPr>
            <a:r>
              <a:rPr lang="en-US" dirty="0" smtClean="0">
                <a:latin typeface="Gill Sans MT" charset="0"/>
              </a:rPr>
              <a:t>(</a:t>
            </a:r>
            <a:r>
              <a:rPr lang="en-US" dirty="0" err="1" smtClean="0">
                <a:latin typeface="Gill Sans MT" charset="0"/>
              </a:rPr>
              <a:t>rdt</a:t>
            </a:r>
            <a:r>
              <a:rPr lang="en-US" dirty="0" smtClean="0">
                <a:latin typeface="Gill Sans MT" charset="0"/>
              </a:rPr>
              <a:t> = reliable data transfer)</a:t>
            </a:r>
            <a:endParaRPr lang="en-US" dirty="0">
              <a:latin typeface="Gill Sans MT" charset="0"/>
            </a:endParaRPr>
          </a:p>
        </p:txBody>
      </p:sp>
      <p:sp>
        <p:nvSpPr>
          <p:cNvPr id="512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transportation analogy:</a:t>
            </a:r>
          </a:p>
          <a:p>
            <a:pPr>
              <a:defRPr/>
            </a:pPr>
            <a:r>
              <a:rPr lang="en-US" sz="2000" dirty="0">
                <a:latin typeface="Gill Sans MT" charset="0"/>
                <a:cs typeface="+mn-cs"/>
              </a:rPr>
              <a:t>trip from Princeton to Lausanne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limo: Princeton to JFK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plane: JFK to Geneva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train: Geneva to Lausanne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tourist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datagram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 segment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communication link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transportation mode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link layer protocol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travel agent =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routing algorithm</a:t>
            </a:r>
          </a:p>
          <a:p>
            <a:pPr lvl="1">
              <a:defRPr/>
            </a:pPr>
            <a:endParaRPr lang="en-US" sz="20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193" name="Group 163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6236" name="Group 164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629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9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25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37" name="Group 165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22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92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93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94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67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15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715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6241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720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720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715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715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715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715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6246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6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6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716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6256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720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720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717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717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717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7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6263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93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6265" name="Group 193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628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628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8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21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6" name="Group 194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201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73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6275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6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6277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6278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6281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6282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719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719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203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6267" name="Group 195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9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626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627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627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710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714811" name="Group 59"/>
          <p:cNvGrpSpPr>
            <a:grpSpLocks/>
          </p:cNvGrpSpPr>
          <p:nvPr/>
        </p:nvGrpSpPr>
        <p:grpSpPr bwMode="auto">
          <a:xfrm>
            <a:off x="534988" y="2686050"/>
            <a:ext cx="976312" cy="1460500"/>
            <a:chOff x="337" y="1692"/>
            <a:chExt cx="615" cy="920"/>
          </a:xfrm>
        </p:grpSpPr>
        <p:sp>
          <p:nvSpPr>
            <p:cNvPr id="136229" name="Freeform 60"/>
            <p:cNvSpPr>
              <a:spLocks/>
            </p:cNvSpPr>
            <p:nvPr/>
          </p:nvSpPr>
          <p:spPr bwMode="auto">
            <a:xfrm>
              <a:off x="348" y="1709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43" name="Rectangle 61"/>
            <p:cNvSpPr>
              <a:spLocks noChangeArrowheads="1"/>
            </p:cNvSpPr>
            <p:nvPr/>
          </p:nvSpPr>
          <p:spPr bwMode="auto">
            <a:xfrm>
              <a:off x="344" y="1711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4" name="Text Box 62"/>
            <p:cNvSpPr txBox="1">
              <a:spLocks noChangeArrowheads="1"/>
            </p:cNvSpPr>
            <p:nvPr/>
          </p:nvSpPr>
          <p:spPr bwMode="auto">
            <a:xfrm>
              <a:off x="413" y="1692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45" name="Line 63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6" name="Line 64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7" name="Line 65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8" name="Line 66"/>
            <p:cNvSpPr>
              <a:spLocks noChangeShapeType="1"/>
            </p:cNvSpPr>
            <p:nvPr/>
          </p:nvSpPr>
          <p:spPr bwMode="auto">
            <a:xfrm>
              <a:off x="337" y="2345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7111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sent from A to R</a:t>
            </a:r>
          </a:p>
        </p:txBody>
      </p:sp>
      <p:grpSp>
        <p:nvGrpSpPr>
          <p:cNvPr id="714820" name="Group 68"/>
          <p:cNvGrpSpPr>
            <a:grpSpLocks/>
          </p:cNvGrpSpPr>
          <p:nvPr/>
        </p:nvGrpSpPr>
        <p:grpSpPr bwMode="auto">
          <a:xfrm>
            <a:off x="2713038" y="3265488"/>
            <a:ext cx="1096962" cy="244475"/>
            <a:chOff x="1231" y="1990"/>
            <a:chExt cx="691" cy="154"/>
          </a:xfrm>
        </p:grpSpPr>
        <p:sp>
          <p:nvSpPr>
            <p:cNvPr id="47139" name="Rectangle 69"/>
            <p:cNvSpPr>
              <a:spLocks noChangeArrowheads="1"/>
            </p:cNvSpPr>
            <p:nvPr/>
          </p:nvSpPr>
          <p:spPr bwMode="auto">
            <a:xfrm>
              <a:off x="1231" y="1991"/>
              <a:ext cx="691" cy="15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0" name="Line 70"/>
            <p:cNvSpPr>
              <a:spLocks noChangeShapeType="1"/>
            </p:cNvSpPr>
            <p:nvPr/>
          </p:nvSpPr>
          <p:spPr bwMode="auto">
            <a:xfrm>
              <a:off x="1337" y="1990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41" name="Line 71"/>
            <p:cNvSpPr>
              <a:spLocks noChangeShapeType="1"/>
            </p:cNvSpPr>
            <p:nvPr/>
          </p:nvSpPr>
          <p:spPr bwMode="auto">
            <a:xfrm>
              <a:off x="1427" y="1992"/>
              <a:ext cx="0" cy="15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14852" name="Group 100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6221" name="Freeform 93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7135" name="Rectangle 94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6" name="Text Box 95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7137" name="Line 98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38" name="Line 99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4853" name="Rectangle 101"/>
          <p:cNvSpPr>
            <a:spLocks noChangeArrowheads="1"/>
          </p:cNvSpPr>
          <p:nvPr/>
        </p:nvSpPr>
        <p:spPr bwMode="auto">
          <a:xfrm>
            <a:off x="709613" y="1439863"/>
            <a:ext cx="7772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frame received at R, datagram removed, passed up to IP</a:t>
            </a:r>
          </a:p>
        </p:txBody>
      </p:sp>
      <p:grpSp>
        <p:nvGrpSpPr>
          <p:cNvPr id="714883" name="Group 131"/>
          <p:cNvGrpSpPr>
            <a:grpSpLocks/>
          </p:cNvGrpSpPr>
          <p:nvPr/>
        </p:nvGrpSpPr>
        <p:grpSpPr bwMode="auto">
          <a:xfrm>
            <a:off x="1477963" y="2244725"/>
            <a:ext cx="2443162" cy="1519238"/>
            <a:chOff x="931" y="1414"/>
            <a:chExt cx="1539" cy="957"/>
          </a:xfrm>
        </p:grpSpPr>
        <p:sp>
          <p:nvSpPr>
            <p:cNvPr id="47121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74-29-9C-E8-FF-55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MAC dest: E6-E9-00-17-BB-4B</a:t>
              </a:r>
            </a:p>
          </p:txBody>
        </p:sp>
        <p:grpSp>
          <p:nvGrpSpPr>
            <p:cNvPr id="136209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7128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29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0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1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2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7133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7123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4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5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6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7" name="Text Box 130"/>
            <p:cNvSpPr txBox="1">
              <a:spLocks noChangeArrowheads="1"/>
            </p:cNvSpPr>
            <p:nvPr/>
          </p:nvSpPr>
          <p:spPr bwMode="auto">
            <a:xfrm>
              <a:off x="1193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4898" name="Group 146"/>
          <p:cNvGrpSpPr>
            <a:grpSpLocks/>
          </p:cNvGrpSpPr>
          <p:nvPr/>
        </p:nvGrpSpPr>
        <p:grpSpPr bwMode="auto">
          <a:xfrm>
            <a:off x="2667000" y="2435225"/>
            <a:ext cx="2011363" cy="979488"/>
            <a:chOff x="4493" y="1480"/>
            <a:chExt cx="1267" cy="617"/>
          </a:xfrm>
        </p:grpSpPr>
        <p:sp>
          <p:nvSpPr>
            <p:cNvPr id="47118" name="Line 143"/>
            <p:cNvSpPr>
              <a:spLocks noChangeShapeType="1"/>
            </p:cNvSpPr>
            <p:nvPr/>
          </p:nvSpPr>
          <p:spPr bwMode="auto">
            <a:xfrm flipH="1" flipV="1">
              <a:off x="4576" y="1627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19" name="Line 144"/>
            <p:cNvSpPr>
              <a:spLocks noChangeShapeType="1"/>
            </p:cNvSpPr>
            <p:nvPr/>
          </p:nvSpPr>
          <p:spPr bwMode="auto">
            <a:xfrm>
              <a:off x="4668" y="1739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7120" name="Text Box 145"/>
            <p:cNvSpPr txBox="1">
              <a:spLocks noChangeArrowheads="1"/>
            </p:cNvSpPr>
            <p:nvPr/>
          </p:nvSpPr>
          <p:spPr bwMode="auto">
            <a:xfrm>
              <a:off x="4493" y="1480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pic>
        <p:nvPicPr>
          <p:cNvPr id="136204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10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0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14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-8.33333E-7 0.13334 L 0.04045 0.16297 L 0.08629 0.16297 L 0.08524 0.01482 " pathEditMode="relative" rAng="0" ptsTypes="AAAAA">
                                      <p:cBhvr>
                                        <p:cTn id="11" dur="2000" fill="hold"/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6" y="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148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714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4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4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85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1" name="Group 100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38285" name="Group 101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3834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4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2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286" name="Group 102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7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4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4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4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4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177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8178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38290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8227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8228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8180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8181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8182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8183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38295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85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6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7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8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89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0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1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0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8193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38305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8225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8226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97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8198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8199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200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38312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0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38314" name="Group 130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38332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8334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35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0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5" name="Group 131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8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22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38324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5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38326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38327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38330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8331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8217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8218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0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38316" name="Group 132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4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383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83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83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718850" name="AutoShape 2"/>
          <p:cNvSpPr>
            <a:spLocks noChangeArrowheads="1"/>
          </p:cNvSpPr>
          <p:nvPr/>
        </p:nvSpPr>
        <p:spPr bwMode="auto">
          <a:xfrm>
            <a:off x="5710238" y="3144838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grpSp>
        <p:nvGrpSpPr>
          <p:cNvPr id="138246" name="Group 67"/>
          <p:cNvGrpSpPr>
            <a:grpSpLocks/>
          </p:cNvGrpSpPr>
          <p:nvPr/>
        </p:nvGrpSpPr>
        <p:grpSpPr bwMode="auto">
          <a:xfrm>
            <a:off x="5216525" y="2701925"/>
            <a:ext cx="2011363" cy="760413"/>
            <a:chOff x="1197" y="1665"/>
            <a:chExt cx="1267" cy="479"/>
          </a:xfrm>
        </p:grpSpPr>
        <p:grpSp>
          <p:nvGrpSpPr>
            <p:cNvPr id="138280" name="Group 68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48171" name="Rectangle 69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2" name="Line 70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73" name="Line 71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70" name="Text Box 72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718921" name="Group 73"/>
          <p:cNvGrpSpPr>
            <a:grpSpLocks/>
          </p:cNvGrpSpPr>
          <p:nvPr/>
        </p:nvGrpSpPr>
        <p:grpSpPr bwMode="auto">
          <a:xfrm>
            <a:off x="5340350" y="2952750"/>
            <a:ext cx="146050" cy="385763"/>
            <a:chOff x="1272" y="1762"/>
            <a:chExt cx="92" cy="243"/>
          </a:xfrm>
        </p:grpSpPr>
        <p:sp>
          <p:nvSpPr>
            <p:cNvPr id="48167" name="Line 74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8" name="Line 75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718924" name="Rectangle 76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18925" name="Rectangle 77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18926" name="Group 78"/>
          <p:cNvGrpSpPr>
            <a:grpSpLocks/>
          </p:cNvGrpSpPr>
          <p:nvPr/>
        </p:nvGrpSpPr>
        <p:grpSpPr bwMode="auto">
          <a:xfrm>
            <a:off x="4791075" y="2293938"/>
            <a:ext cx="2428876" cy="1519237"/>
            <a:chOff x="931" y="1414"/>
            <a:chExt cx="1530" cy="957"/>
          </a:xfrm>
        </p:grpSpPr>
        <p:sp>
          <p:nvSpPr>
            <p:cNvPr id="48155" name="Text Box 79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38267" name="Group 80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48161" name="Rectangle 81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2" name="Rectangle 82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3" name="Line 83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4" name="Line 84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5" name="Line 85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8166" name="Line 86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48157" name="Line 87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8" name="Line 88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9" name="Line 89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60" name="Line 90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1" name="Group 91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38261" name="Freeform 92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51" name="Rectangle 93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2" name="Text Box 94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53" name="Line 95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54" name="Line 96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38252" name="Group 113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38254" name="Freeform 106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8144" name="Rectangle 107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5" name="Text Box 108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8146" name="Line 109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7" name="Line 110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8" name="Line 111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8149" name="Line 112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38253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9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7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189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0" grpId="0" animBg="1"/>
      <p:bldP spid="718924" grpId="0"/>
      <p:bldP spid="7189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289" name="Group 101"/>
          <p:cNvGrpSpPr>
            <a:grpSpLocks/>
          </p:cNvGrpSpPr>
          <p:nvPr/>
        </p:nvGrpSpPr>
        <p:grpSpPr bwMode="auto">
          <a:xfrm>
            <a:off x="709613" y="3962400"/>
            <a:ext cx="8221662" cy="2349500"/>
            <a:chOff x="709613" y="3962400"/>
            <a:chExt cx="8221662" cy="2349500"/>
          </a:xfrm>
        </p:grpSpPr>
        <p:grpSp>
          <p:nvGrpSpPr>
            <p:cNvPr id="140334" name="Group 102"/>
            <p:cNvGrpSpPr>
              <a:grpSpLocks/>
            </p:cNvGrpSpPr>
            <p:nvPr/>
          </p:nvGrpSpPr>
          <p:grpSpPr bwMode="auto">
            <a:xfrm>
              <a:off x="6979920" y="5354320"/>
              <a:ext cx="711200" cy="601028"/>
              <a:chOff x="7179310" y="4033520"/>
              <a:chExt cx="1009650" cy="855028"/>
            </a:xfrm>
          </p:grpSpPr>
          <p:grpSp>
            <p:nvGrpSpPr>
              <p:cNvPr id="14039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9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9930" y="4308572"/>
                <a:ext cx="126470" cy="19607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35" name="Group 103"/>
            <p:cNvGrpSpPr>
              <a:grpSpLocks/>
            </p:cNvGrpSpPr>
            <p:nvPr/>
          </p:nvGrpSpPr>
          <p:grpSpPr bwMode="auto">
            <a:xfrm>
              <a:off x="1046480" y="3962400"/>
              <a:ext cx="1026163" cy="761428"/>
              <a:chOff x="1046480" y="3962400"/>
              <a:chExt cx="1026163" cy="761428"/>
            </a:xfrm>
          </p:grpSpPr>
          <p:sp>
            <p:nvSpPr>
              <p:cNvPr id="158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87" y="4300538"/>
                <a:ext cx="111125" cy="247650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9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9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9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sp>
          <p:nvSpPr>
            <p:cNvPr id="105" name="Text Box 4"/>
            <p:cNvSpPr txBox="1">
              <a:spLocks noChangeArrowheads="1"/>
            </p:cNvSpPr>
            <p:nvPr/>
          </p:nvSpPr>
          <p:spPr bwMode="auto">
            <a:xfrm>
              <a:off x="4224338" y="4381500"/>
              <a:ext cx="3762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n-lt"/>
                  <a:ea typeface="+mn-ea"/>
                  <a:cs typeface="+mn-cs"/>
                </a:rPr>
                <a:t>R</a:t>
              </a:r>
              <a:endParaRPr lang="en-US" i="0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202" name="Text Box 21"/>
            <p:cNvSpPr txBox="1">
              <a:spLocks noChangeArrowheads="1"/>
            </p:cNvSpPr>
            <p:nvPr/>
          </p:nvSpPr>
          <p:spPr bwMode="auto">
            <a:xfrm>
              <a:off x="3868738" y="5378450"/>
              <a:ext cx="1543050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1A-23-F9-CD-06-9B</a:t>
              </a:r>
            </a:p>
          </p:txBody>
        </p:sp>
        <p:sp>
          <p:nvSpPr>
            <p:cNvPr id="49203" name="Text Box 22"/>
            <p:cNvSpPr txBox="1">
              <a:spLocks noChangeArrowheads="1"/>
            </p:cNvSpPr>
            <p:nvPr/>
          </p:nvSpPr>
          <p:spPr bwMode="auto">
            <a:xfrm>
              <a:off x="4016375" y="5205413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222.222.222.220</a:t>
              </a:r>
            </a:p>
          </p:txBody>
        </p:sp>
        <p:grpSp>
          <p:nvGrpSpPr>
            <p:cNvPr id="140339" name="Group 23"/>
            <p:cNvGrpSpPr>
              <a:grpSpLocks/>
            </p:cNvGrpSpPr>
            <p:nvPr/>
          </p:nvGrpSpPr>
          <p:grpSpPr bwMode="auto">
            <a:xfrm>
              <a:off x="3044825" y="5794375"/>
              <a:ext cx="1541463" cy="449263"/>
              <a:chOff x="1934" y="2405"/>
              <a:chExt cx="971" cy="283"/>
            </a:xfrm>
          </p:grpSpPr>
          <p:sp>
            <p:nvSpPr>
              <p:cNvPr id="49252" name="Text Box 24"/>
              <p:cNvSpPr txBox="1">
                <a:spLocks noChangeArrowheads="1"/>
              </p:cNvSpPr>
              <p:nvPr/>
            </p:nvSpPr>
            <p:spPr bwMode="auto">
              <a:xfrm>
                <a:off x="1934" y="2405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111.111.111.110</a:t>
                </a:r>
              </a:p>
            </p:txBody>
          </p:sp>
          <p:sp>
            <p:nvSpPr>
              <p:cNvPr id="49253" name="Text Box 25"/>
              <p:cNvSpPr txBox="1">
                <a:spLocks noChangeArrowheads="1"/>
              </p:cNvSpPr>
              <p:nvPr/>
            </p:nvSpPr>
            <p:spPr bwMode="auto">
              <a:xfrm>
                <a:off x="1938" y="2515"/>
                <a:ext cx="967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E6-E9-00-17-BB-4B</a:t>
                </a:r>
              </a:p>
            </p:txBody>
          </p:sp>
        </p:grpSp>
        <p:sp>
          <p:nvSpPr>
            <p:cNvPr id="49205" name="Text Box 26"/>
            <p:cNvSpPr txBox="1">
              <a:spLocks noChangeArrowheads="1"/>
            </p:cNvSpPr>
            <p:nvPr/>
          </p:nvSpPr>
          <p:spPr bwMode="auto">
            <a:xfrm>
              <a:off x="952500" y="6037263"/>
              <a:ext cx="16271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CC-49-DE-D0-AB-7D</a:t>
              </a:r>
            </a:p>
          </p:txBody>
        </p:sp>
        <p:sp>
          <p:nvSpPr>
            <p:cNvPr id="49206" name="Text Box 27"/>
            <p:cNvSpPr txBox="1">
              <a:spLocks noChangeArrowheads="1"/>
            </p:cNvSpPr>
            <p:nvPr/>
          </p:nvSpPr>
          <p:spPr bwMode="auto">
            <a:xfrm>
              <a:off x="942975" y="5854700"/>
              <a:ext cx="1322388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111.111.111.112</a:t>
              </a:r>
            </a:p>
          </p:txBody>
        </p:sp>
        <p:sp>
          <p:nvSpPr>
            <p:cNvPr id="49207" name="Text Box 30"/>
            <p:cNvSpPr txBox="1">
              <a:spLocks noChangeArrowheads="1"/>
            </p:cNvSpPr>
            <p:nvPr/>
          </p:nvSpPr>
          <p:spPr bwMode="auto">
            <a:xfrm>
              <a:off x="709613" y="4741863"/>
              <a:ext cx="1322387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111.111.111.111</a:t>
              </a:r>
            </a:p>
          </p:txBody>
        </p:sp>
        <p:sp>
          <p:nvSpPr>
            <p:cNvPr id="49208" name="Text Box 33"/>
            <p:cNvSpPr txBox="1">
              <a:spLocks noChangeArrowheads="1"/>
            </p:cNvSpPr>
            <p:nvPr/>
          </p:nvSpPr>
          <p:spPr bwMode="auto">
            <a:xfrm>
              <a:off x="730250" y="4927600"/>
              <a:ext cx="150971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74-29-9C-E8-FF-55</a:t>
              </a:r>
            </a:p>
          </p:txBody>
        </p:sp>
        <p:sp>
          <p:nvSpPr>
            <p:cNvPr id="140344" name="Freeform 39"/>
            <p:cNvSpPr>
              <a:spLocks/>
            </p:cNvSpPr>
            <p:nvPr/>
          </p:nvSpPr>
          <p:spPr bwMode="auto">
            <a:xfrm>
              <a:off x="2365375" y="4437063"/>
              <a:ext cx="839788" cy="1069975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210" name="Line 40"/>
            <p:cNvSpPr>
              <a:spLocks noChangeShapeType="1"/>
            </p:cNvSpPr>
            <p:nvPr/>
          </p:nvSpPr>
          <p:spPr bwMode="auto">
            <a:xfrm>
              <a:off x="2062163" y="4416425"/>
              <a:ext cx="438150" cy="2301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1" name="Line 41"/>
            <p:cNvSpPr>
              <a:spLocks noChangeShapeType="1"/>
            </p:cNvSpPr>
            <p:nvPr/>
          </p:nvSpPr>
          <p:spPr bwMode="auto">
            <a:xfrm flipV="1">
              <a:off x="2185988" y="5360988"/>
              <a:ext cx="231775" cy="255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2" name="Line 42"/>
            <p:cNvSpPr>
              <a:spLocks noChangeShapeType="1"/>
            </p:cNvSpPr>
            <p:nvPr/>
          </p:nvSpPr>
          <p:spPr bwMode="auto">
            <a:xfrm>
              <a:off x="3184525" y="4954588"/>
              <a:ext cx="584200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3" name="Line 44"/>
            <p:cNvSpPr>
              <a:spLocks noChangeShapeType="1"/>
            </p:cNvSpPr>
            <p:nvPr/>
          </p:nvSpPr>
          <p:spPr bwMode="auto">
            <a:xfrm flipV="1">
              <a:off x="2101850" y="5711825"/>
              <a:ext cx="0" cy="163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4" name="Line 45"/>
            <p:cNvSpPr>
              <a:spLocks noChangeShapeType="1"/>
            </p:cNvSpPr>
            <p:nvPr/>
          </p:nvSpPr>
          <p:spPr bwMode="auto">
            <a:xfrm flipH="1" flipV="1">
              <a:off x="1976438" y="4489450"/>
              <a:ext cx="0" cy="398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5" name="Line 46"/>
            <p:cNvSpPr>
              <a:spLocks noChangeShapeType="1"/>
            </p:cNvSpPr>
            <p:nvPr/>
          </p:nvSpPr>
          <p:spPr bwMode="auto">
            <a:xfrm>
              <a:off x="3854450" y="5021263"/>
              <a:ext cx="0" cy="7508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16" name="Line 47"/>
            <p:cNvSpPr>
              <a:spLocks noChangeShapeType="1"/>
            </p:cNvSpPr>
            <p:nvPr/>
          </p:nvSpPr>
          <p:spPr bwMode="auto">
            <a:xfrm flipH="1" flipV="1">
              <a:off x="4935538" y="5011738"/>
              <a:ext cx="4762" cy="2206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21" name="Text Box 58"/>
            <p:cNvSpPr txBox="1">
              <a:spLocks noChangeArrowheads="1"/>
            </p:cNvSpPr>
            <p:nvPr/>
          </p:nvSpPr>
          <p:spPr bwMode="auto">
            <a:xfrm>
              <a:off x="719138" y="4156075"/>
              <a:ext cx="390525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49218" name="Line 60"/>
            <p:cNvSpPr>
              <a:spLocks noChangeShapeType="1"/>
            </p:cNvSpPr>
            <p:nvPr/>
          </p:nvSpPr>
          <p:spPr bwMode="auto">
            <a:xfrm>
              <a:off x="5045075" y="4921250"/>
              <a:ext cx="1198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54" name="Group 63"/>
            <p:cNvGrpSpPr>
              <a:grpSpLocks/>
            </p:cNvGrpSpPr>
            <p:nvPr/>
          </p:nvGrpSpPr>
          <p:grpSpPr bwMode="auto">
            <a:xfrm>
              <a:off x="7372350" y="4845050"/>
              <a:ext cx="1558925" cy="460375"/>
              <a:chOff x="4351" y="2786"/>
              <a:chExt cx="982" cy="290"/>
            </a:xfrm>
          </p:grpSpPr>
          <p:sp>
            <p:nvSpPr>
              <p:cNvPr id="49250" name="Text Box 64"/>
              <p:cNvSpPr txBox="1">
                <a:spLocks noChangeArrowheads="1"/>
              </p:cNvSpPr>
              <p:nvPr/>
            </p:nvSpPr>
            <p:spPr bwMode="auto">
              <a:xfrm>
                <a:off x="4352" y="2786"/>
                <a:ext cx="83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222.222.222.222</a:t>
                </a:r>
              </a:p>
            </p:txBody>
          </p:sp>
          <p:sp>
            <p:nvSpPr>
              <p:cNvPr id="49251" name="Text Box 65"/>
              <p:cNvSpPr txBox="1">
                <a:spLocks noChangeArrowheads="1"/>
              </p:cNvSpPr>
              <p:nvPr/>
            </p:nvSpPr>
            <p:spPr bwMode="auto">
              <a:xfrm>
                <a:off x="4351" y="2904"/>
                <a:ext cx="982" cy="1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49-BD-D2-C7-56-2A</a:t>
                </a:r>
              </a:p>
            </p:txBody>
          </p:sp>
        </p:grpSp>
        <p:sp>
          <p:nvSpPr>
            <p:cNvPr id="49220" name="Line 67"/>
            <p:cNvSpPr>
              <a:spLocks noChangeShapeType="1"/>
            </p:cNvSpPr>
            <p:nvPr/>
          </p:nvSpPr>
          <p:spPr bwMode="auto">
            <a:xfrm flipV="1">
              <a:off x="6943725" y="4416425"/>
              <a:ext cx="450850" cy="3175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1" name="Line 68"/>
            <p:cNvSpPr>
              <a:spLocks noChangeShapeType="1"/>
            </p:cNvSpPr>
            <p:nvPr/>
          </p:nvSpPr>
          <p:spPr bwMode="auto">
            <a:xfrm flipH="1" flipV="1">
              <a:off x="7469188" y="4492625"/>
              <a:ext cx="11112" cy="388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2" name="Text Box 71"/>
            <p:cNvSpPr txBox="1">
              <a:spLocks noChangeArrowheads="1"/>
            </p:cNvSpPr>
            <p:nvPr/>
          </p:nvSpPr>
          <p:spPr bwMode="auto">
            <a:xfrm>
              <a:off x="7073900" y="5811838"/>
              <a:ext cx="13223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222.222.222.221</a:t>
              </a:r>
            </a:p>
          </p:txBody>
        </p:sp>
        <p:sp>
          <p:nvSpPr>
            <p:cNvPr id="49223" name="Text Box 72"/>
            <p:cNvSpPr txBox="1">
              <a:spLocks noChangeArrowheads="1"/>
            </p:cNvSpPr>
            <p:nvPr/>
          </p:nvSpPr>
          <p:spPr bwMode="auto">
            <a:xfrm>
              <a:off x="7077075" y="5986463"/>
              <a:ext cx="1501775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88-B2-2F-54-1A-0F</a:t>
              </a:r>
            </a:p>
          </p:txBody>
        </p:sp>
        <p:sp>
          <p:nvSpPr>
            <p:cNvPr id="49224" name="Line 73"/>
            <p:cNvSpPr>
              <a:spLocks noChangeShapeType="1"/>
            </p:cNvSpPr>
            <p:nvPr/>
          </p:nvSpPr>
          <p:spPr bwMode="auto">
            <a:xfrm flipH="1" flipV="1">
              <a:off x="6873875" y="5313363"/>
              <a:ext cx="254000" cy="250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225" name="Line 74"/>
            <p:cNvSpPr>
              <a:spLocks noChangeShapeType="1"/>
            </p:cNvSpPr>
            <p:nvPr/>
          </p:nvSpPr>
          <p:spPr bwMode="auto">
            <a:xfrm flipH="1">
              <a:off x="7208838" y="5654675"/>
              <a:ext cx="4762" cy="2016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40361" name="Freeform 75"/>
            <p:cNvSpPr>
              <a:spLocks/>
            </p:cNvSpPr>
            <p:nvPr/>
          </p:nvSpPr>
          <p:spPr bwMode="auto">
            <a:xfrm>
              <a:off x="6203950" y="4440238"/>
              <a:ext cx="765175" cy="1081088"/>
            </a:xfrm>
            <a:custGeom>
              <a:avLst/>
              <a:gdLst>
                <a:gd name="T0" fmla="*/ 2147483647 w 1005"/>
                <a:gd name="T1" fmla="*/ 2147483647 h 996"/>
                <a:gd name="T2" fmla="*/ 2147483647 w 1005"/>
                <a:gd name="T3" fmla="*/ 2147483647 h 996"/>
                <a:gd name="T4" fmla="*/ 2147483647 w 1005"/>
                <a:gd name="T5" fmla="*/ 2147483647 h 996"/>
                <a:gd name="T6" fmla="*/ 2147483647 w 1005"/>
                <a:gd name="T7" fmla="*/ 2147483647 h 996"/>
                <a:gd name="T8" fmla="*/ 2147483647 w 1005"/>
                <a:gd name="T9" fmla="*/ 2147483647 h 996"/>
                <a:gd name="T10" fmla="*/ 2147483647 w 1005"/>
                <a:gd name="T11" fmla="*/ 2147483647 h 996"/>
                <a:gd name="T12" fmla="*/ 2147483647 w 1005"/>
                <a:gd name="T13" fmla="*/ 2147483647 h 996"/>
                <a:gd name="T14" fmla="*/ 2147483647 w 1005"/>
                <a:gd name="T15" fmla="*/ 2147483647 h 996"/>
                <a:gd name="T16" fmla="*/ 2147483647 w 1005"/>
                <a:gd name="T17" fmla="*/ 2147483647 h 996"/>
                <a:gd name="T18" fmla="*/ 2147483647 w 1005"/>
                <a:gd name="T19" fmla="*/ 2147483647 h 996"/>
                <a:gd name="T20" fmla="*/ 2147483647 w 1005"/>
                <a:gd name="T21" fmla="*/ 2147483647 h 996"/>
                <a:gd name="T22" fmla="*/ 2147483647 w 1005"/>
                <a:gd name="T23" fmla="*/ 2147483647 h 996"/>
                <a:gd name="T24" fmla="*/ 2147483647 w 1005"/>
                <a:gd name="T25" fmla="*/ 2147483647 h 99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05" h="996">
                  <a:moveTo>
                    <a:pt x="307" y="83"/>
                  </a:moveTo>
                  <a:cubicBezTo>
                    <a:pt x="218" y="117"/>
                    <a:pt x="182" y="156"/>
                    <a:pt x="134" y="227"/>
                  </a:cubicBezTo>
                  <a:cubicBezTo>
                    <a:pt x="86" y="298"/>
                    <a:pt x="38" y="426"/>
                    <a:pt x="19" y="507"/>
                  </a:cubicBezTo>
                  <a:cubicBezTo>
                    <a:pt x="0" y="588"/>
                    <a:pt x="8" y="648"/>
                    <a:pt x="19" y="716"/>
                  </a:cubicBezTo>
                  <a:cubicBezTo>
                    <a:pt x="30" y="784"/>
                    <a:pt x="54" y="873"/>
                    <a:pt x="84" y="918"/>
                  </a:cubicBezTo>
                  <a:cubicBezTo>
                    <a:pt x="114" y="963"/>
                    <a:pt x="148" y="984"/>
                    <a:pt x="199" y="990"/>
                  </a:cubicBezTo>
                  <a:cubicBezTo>
                    <a:pt x="250" y="996"/>
                    <a:pt x="310" y="961"/>
                    <a:pt x="393" y="954"/>
                  </a:cubicBezTo>
                  <a:cubicBezTo>
                    <a:pt x="476" y="947"/>
                    <a:pt x="614" y="967"/>
                    <a:pt x="696" y="947"/>
                  </a:cubicBezTo>
                  <a:cubicBezTo>
                    <a:pt x="778" y="927"/>
                    <a:pt x="833" y="898"/>
                    <a:pt x="883" y="831"/>
                  </a:cubicBezTo>
                  <a:cubicBezTo>
                    <a:pt x="933" y="764"/>
                    <a:pt x="991" y="644"/>
                    <a:pt x="998" y="543"/>
                  </a:cubicBezTo>
                  <a:cubicBezTo>
                    <a:pt x="1005" y="442"/>
                    <a:pt x="981" y="313"/>
                    <a:pt x="926" y="227"/>
                  </a:cubicBezTo>
                  <a:cubicBezTo>
                    <a:pt x="871" y="141"/>
                    <a:pt x="768" y="50"/>
                    <a:pt x="667" y="25"/>
                  </a:cubicBezTo>
                  <a:cubicBezTo>
                    <a:pt x="566" y="0"/>
                    <a:pt x="396" y="49"/>
                    <a:pt x="307" y="83"/>
                  </a:cubicBezTo>
                  <a:close/>
                </a:path>
              </a:pathLst>
            </a:custGeom>
            <a:solidFill>
              <a:srgbClr val="00CCFF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31" name="Text Box 76"/>
            <p:cNvSpPr txBox="1">
              <a:spLocks noChangeArrowheads="1"/>
            </p:cNvSpPr>
            <p:nvPr/>
          </p:nvSpPr>
          <p:spPr bwMode="auto">
            <a:xfrm>
              <a:off x="8307388" y="4073525"/>
              <a:ext cx="357187" cy="4619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i="0" dirty="0">
                  <a:solidFill>
                    <a:srgbClr val="FF0000"/>
                  </a:solidFill>
                  <a:latin typeface="+mj-lt"/>
                  <a:ea typeface="+mn-ea"/>
                  <a:cs typeface="+mn-cs"/>
                </a:rPr>
                <a:t>B</a:t>
              </a:r>
            </a:p>
          </p:txBody>
        </p:sp>
        <p:grpSp>
          <p:nvGrpSpPr>
            <p:cNvPr id="140363" name="Group 131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7179310" y="4033520"/>
              <a:chExt cx="1009650" cy="855028"/>
            </a:xfrm>
          </p:grpSpPr>
          <p:grpSp>
            <p:nvGrpSpPr>
              <p:cNvPr id="140381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4038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8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51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232" y="4309268"/>
                <a:ext cx="127000" cy="195263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4" name="Group 132"/>
            <p:cNvGrpSpPr>
              <a:grpSpLocks/>
            </p:cNvGrpSpPr>
            <p:nvPr/>
          </p:nvGrpSpPr>
          <p:grpSpPr bwMode="auto">
            <a:xfrm>
              <a:off x="3757931" y="4714240"/>
              <a:ext cx="1291589" cy="426719"/>
              <a:chOff x="4011931" y="3379152"/>
              <a:chExt cx="1262062" cy="390207"/>
            </a:xfrm>
          </p:grpSpPr>
          <p:sp>
            <p:nvSpPr>
              <p:cNvPr id="139" name="Rectangle 43"/>
              <p:cNvSpPr>
                <a:spLocks noChangeArrowheads="1"/>
              </p:cNvSpPr>
              <p:nvPr/>
            </p:nvSpPr>
            <p:spPr bwMode="auto">
              <a:xfrm rot="16200000">
                <a:off x="5112705" y="3476529"/>
                <a:ext cx="127747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71" name="Group 1185"/>
              <p:cNvGrpSpPr>
                <a:grpSpLocks/>
              </p:cNvGrpSpPr>
              <p:nvPr/>
            </p:nvGrpSpPr>
            <p:grpSpPr bwMode="auto">
              <a:xfrm>
                <a:off x="4197985" y="3379152"/>
                <a:ext cx="892175" cy="390207"/>
                <a:chOff x="4650" y="1129"/>
                <a:chExt cx="246" cy="95"/>
              </a:xfrm>
            </p:grpSpPr>
            <p:sp>
              <p:nvSpPr>
                <p:cNvPr id="140373" name="Oval 407"/>
                <p:cNvSpPr>
                  <a:spLocks noChangeArrowheads="1"/>
                </p:cNvSpPr>
                <p:nvPr/>
              </p:nvSpPr>
              <p:spPr bwMode="auto">
                <a:xfrm>
                  <a:off x="4651" y="1171"/>
                  <a:ext cx="244" cy="5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4" name="Rectangle 410"/>
                <p:cNvSpPr>
                  <a:spLocks noChangeArrowheads="1"/>
                </p:cNvSpPr>
                <p:nvPr/>
              </p:nvSpPr>
              <p:spPr bwMode="auto">
                <a:xfrm>
                  <a:off x="4651" y="1165"/>
                  <a:ext cx="245" cy="3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sp>
              <p:nvSpPr>
                <p:cNvPr id="140375" name="Oval 411"/>
                <p:cNvSpPr>
                  <a:spLocks noChangeArrowheads="1"/>
                </p:cNvSpPr>
                <p:nvPr/>
              </p:nvSpPr>
              <p:spPr bwMode="auto">
                <a:xfrm>
                  <a:off x="4650" y="1129"/>
                  <a:ext cx="244" cy="6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sz="2400" i="0" dirty="0">
                    <a:latin typeface="Times New Roman" charset="0"/>
                    <a:cs typeface="Arial" charset="0"/>
                  </a:endParaRPr>
                </a:p>
              </p:txBody>
            </p:sp>
            <p:grpSp>
              <p:nvGrpSpPr>
                <p:cNvPr id="140376" name="Group 1189"/>
                <p:cNvGrpSpPr>
                  <a:grpSpLocks/>
                </p:cNvGrpSpPr>
                <p:nvPr/>
              </p:nvGrpSpPr>
              <p:grpSpPr bwMode="auto">
                <a:xfrm>
                  <a:off x="4699" y="1145"/>
                  <a:ext cx="138" cy="29"/>
                  <a:chOff x="2468" y="1332"/>
                  <a:chExt cx="310" cy="60"/>
                </a:xfrm>
              </p:grpSpPr>
              <p:sp>
                <p:nvSpPr>
                  <p:cNvPr id="140379" name="Freeform 1190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0380" name="Freeform 1191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0" t="0" r="r" b="b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1270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49242" name="Line 1192"/>
                <p:cNvSpPr>
                  <a:spLocks noChangeShapeType="1"/>
                </p:cNvSpPr>
                <p:nvPr/>
              </p:nvSpPr>
              <p:spPr bwMode="auto">
                <a:xfrm>
                  <a:off x="4651" y="1158"/>
                  <a:ext cx="0" cy="4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243" name="Line 1193"/>
                <p:cNvSpPr>
                  <a:spLocks noChangeShapeType="1"/>
                </p:cNvSpPr>
                <p:nvPr/>
              </p:nvSpPr>
              <p:spPr bwMode="auto">
                <a:xfrm>
                  <a:off x="4894" y="1160"/>
                  <a:ext cx="0" cy="4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41" name="Rectangle 43"/>
              <p:cNvSpPr>
                <a:spLocks noChangeArrowheads="1"/>
              </p:cNvSpPr>
              <p:nvPr/>
            </p:nvSpPr>
            <p:spPr bwMode="auto">
              <a:xfrm rot="16200000">
                <a:off x="4046200" y="3485965"/>
                <a:ext cx="126295" cy="19545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40365" name="Group 133"/>
            <p:cNvGrpSpPr>
              <a:grpSpLocks/>
            </p:cNvGrpSpPr>
            <p:nvPr/>
          </p:nvGrpSpPr>
          <p:grpSpPr bwMode="auto">
            <a:xfrm>
              <a:off x="1483360" y="5313680"/>
              <a:ext cx="701043" cy="517588"/>
              <a:chOff x="1046480" y="3962400"/>
              <a:chExt cx="1026163" cy="761428"/>
            </a:xfrm>
          </p:grpSpPr>
          <p:sp>
            <p:nvSpPr>
              <p:cNvPr id="135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438" y="4298853"/>
                <a:ext cx="109762" cy="24863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Comic Sans MS" pitchFamily="66" charset="0"/>
                  <a:ea typeface="+mn-ea"/>
                  <a:cs typeface="+mn-cs"/>
                </a:endParaRPr>
              </a:p>
            </p:txBody>
          </p:sp>
          <p:grpSp>
            <p:nvGrpSpPr>
              <p:cNvPr id="140367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40368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0369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</p:grpSp>
      <p:sp>
        <p:nvSpPr>
          <p:cNvPr id="49157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720966" name="Rectangle 7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720967" name="Rectangle 71"/>
          <p:cNvSpPr>
            <a:spLocks noChangeArrowheads="1"/>
          </p:cNvSpPr>
          <p:nvPr/>
        </p:nvSpPr>
        <p:spPr bwMode="auto">
          <a:xfrm>
            <a:off x="719138" y="1441450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</a:t>
            </a:r>
            <a:r>
              <a:rPr lang="en-US" sz="2000" i="0" dirty="0" smtClean="0">
                <a:latin typeface="Gill Sans MT" charset="0"/>
                <a:cs typeface="+mn-cs"/>
              </a:rPr>
              <a:t>destination address, </a:t>
            </a:r>
            <a:r>
              <a:rPr lang="en-US" sz="2000" i="0" dirty="0">
                <a:latin typeface="Gill Sans MT" charset="0"/>
                <a:cs typeface="+mn-cs"/>
              </a:rPr>
              <a:t>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grpSp>
        <p:nvGrpSpPr>
          <p:cNvPr id="720995" name="Group 99"/>
          <p:cNvGrpSpPr>
            <a:grpSpLocks/>
          </p:cNvGrpSpPr>
          <p:nvPr/>
        </p:nvGrpSpPr>
        <p:grpSpPr bwMode="auto">
          <a:xfrm>
            <a:off x="4791075" y="2293938"/>
            <a:ext cx="2436813" cy="1643062"/>
            <a:chOff x="3018" y="1445"/>
            <a:chExt cx="1535" cy="1035"/>
          </a:xfrm>
        </p:grpSpPr>
        <p:sp>
          <p:nvSpPr>
            <p:cNvPr id="49176" name="AutoShape 2"/>
            <p:cNvSpPr>
              <a:spLocks noChangeArrowheads="1"/>
            </p:cNvSpPr>
            <p:nvPr/>
          </p:nvSpPr>
          <p:spPr bwMode="auto">
            <a:xfrm>
              <a:off x="3597" y="1981"/>
              <a:ext cx="198" cy="499"/>
            </a:xfrm>
            <a:prstGeom prst="downArrow">
              <a:avLst>
                <a:gd name="adj1" fmla="val 50000"/>
                <a:gd name="adj2" fmla="val 63005"/>
              </a:avLst>
            </a:pr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40312" name="Group 61"/>
            <p:cNvGrpSpPr>
              <a:grpSpLocks/>
            </p:cNvGrpSpPr>
            <p:nvPr/>
          </p:nvGrpSpPr>
          <p:grpSpPr bwMode="auto">
            <a:xfrm>
              <a:off x="3286" y="1702"/>
              <a:ext cx="1267" cy="479"/>
              <a:chOff x="1197" y="1665"/>
              <a:chExt cx="1267" cy="479"/>
            </a:xfrm>
          </p:grpSpPr>
          <p:grpSp>
            <p:nvGrpSpPr>
              <p:cNvPr id="140329" name="Group 62"/>
              <p:cNvGrpSpPr>
                <a:grpSpLocks/>
              </p:cNvGrpSpPr>
              <p:nvPr/>
            </p:nvGrpSpPr>
            <p:grpSpPr bwMode="auto">
              <a:xfrm>
                <a:off x="1231" y="1990"/>
                <a:ext cx="691" cy="154"/>
                <a:chOff x="1231" y="1990"/>
                <a:chExt cx="691" cy="154"/>
              </a:xfrm>
            </p:grpSpPr>
            <p:sp>
              <p:nvSpPr>
                <p:cNvPr id="49196" name="Rectangle 63"/>
                <p:cNvSpPr>
                  <a:spLocks noChangeArrowheads="1"/>
                </p:cNvSpPr>
                <p:nvPr/>
              </p:nvSpPr>
              <p:spPr bwMode="auto">
                <a:xfrm>
                  <a:off x="1231" y="1991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7" name="Line 64"/>
                <p:cNvSpPr>
                  <a:spLocks noChangeShapeType="1"/>
                </p:cNvSpPr>
                <p:nvPr/>
              </p:nvSpPr>
              <p:spPr bwMode="auto">
                <a:xfrm>
                  <a:off x="1337" y="1990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8" name="Line 65"/>
                <p:cNvSpPr>
                  <a:spLocks noChangeShapeType="1"/>
                </p:cNvSpPr>
                <p:nvPr/>
              </p:nvSpPr>
              <p:spPr bwMode="auto">
                <a:xfrm>
                  <a:off x="1427" y="1992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95" name="Text Box 66"/>
              <p:cNvSpPr txBox="1">
                <a:spLocks noChangeArrowheads="1"/>
              </p:cNvSpPr>
              <p:nvPr/>
            </p:nvSpPr>
            <p:spPr bwMode="auto">
              <a:xfrm>
                <a:off x="1197" y="1665"/>
                <a:ext cx="1267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IP src: 111.111.111.111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 IP dest: 222.222.222.222</a:t>
                </a:r>
              </a:p>
            </p:txBody>
          </p:sp>
        </p:grpSp>
        <p:grpSp>
          <p:nvGrpSpPr>
            <p:cNvPr id="140313" name="Group 67"/>
            <p:cNvGrpSpPr>
              <a:grpSpLocks/>
            </p:cNvGrpSpPr>
            <p:nvPr/>
          </p:nvGrpSpPr>
          <p:grpSpPr bwMode="auto">
            <a:xfrm>
              <a:off x="3364" y="1860"/>
              <a:ext cx="92" cy="243"/>
              <a:chOff x="1272" y="1762"/>
              <a:chExt cx="92" cy="243"/>
            </a:xfrm>
          </p:grpSpPr>
          <p:sp>
            <p:nvSpPr>
              <p:cNvPr id="49192" name="Line 68"/>
              <p:cNvSpPr>
                <a:spLocks noChangeShapeType="1"/>
              </p:cNvSpPr>
              <p:nvPr/>
            </p:nvSpPr>
            <p:spPr bwMode="auto">
              <a:xfrm>
                <a:off x="1272" y="1762"/>
                <a:ext cx="0" cy="2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93" name="Line 69"/>
              <p:cNvSpPr>
                <a:spLocks noChangeShapeType="1"/>
              </p:cNvSpPr>
              <p:nvPr/>
            </p:nvSpPr>
            <p:spPr bwMode="auto">
              <a:xfrm>
                <a:off x="1364" y="1878"/>
                <a:ext cx="0" cy="1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40314" name="Group 72"/>
            <p:cNvGrpSpPr>
              <a:grpSpLocks/>
            </p:cNvGrpSpPr>
            <p:nvPr/>
          </p:nvGrpSpPr>
          <p:grpSpPr bwMode="auto">
            <a:xfrm>
              <a:off x="3018" y="1445"/>
              <a:ext cx="1530" cy="957"/>
              <a:chOff x="931" y="1414"/>
              <a:chExt cx="1530" cy="957"/>
            </a:xfrm>
          </p:grpSpPr>
          <p:sp>
            <p:nvSpPr>
              <p:cNvPr id="49180" name="Text Box 73"/>
              <p:cNvSpPr txBox="1">
                <a:spLocks noChangeArrowheads="1"/>
              </p:cNvSpPr>
              <p:nvPr/>
            </p:nvSpPr>
            <p:spPr bwMode="auto">
              <a:xfrm>
                <a:off x="931" y="1414"/>
                <a:ext cx="1530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MAC src: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1A-23-F9-CD-06-9B</a:t>
                </a:r>
              </a:p>
              <a:p>
                <a:pPr>
                  <a:defRPr/>
                </a:pPr>
                <a:r>
                  <a:rPr lang="en-US" sz="1200" i="0" dirty="0" smtClean="0">
                    <a:latin typeface="Arial" charset="0"/>
                    <a:cs typeface="+mn-cs"/>
                  </a:rPr>
                  <a:t>  MAC dest: </a:t>
                </a:r>
                <a:r>
                  <a:rPr lang="en-US" sz="1200" i="0" dirty="0" smtClean="0">
                    <a:solidFill>
                      <a:srgbClr val="FF0000"/>
                    </a:solidFill>
                    <a:latin typeface="Arial" charset="0"/>
                    <a:cs typeface="+mn-cs"/>
                  </a:rPr>
                  <a:t>49-BD-D2-C7-56-2A</a:t>
                </a:r>
              </a:p>
              <a:p>
                <a:pPr>
                  <a:defRPr/>
                </a:pPr>
                <a:endPara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endParaRPr>
              </a:p>
            </p:txBody>
          </p:sp>
          <p:grpSp>
            <p:nvGrpSpPr>
              <p:cNvPr id="140316" name="Group 74"/>
              <p:cNvGrpSpPr>
                <a:grpSpLocks/>
              </p:cNvGrpSpPr>
              <p:nvPr/>
            </p:nvGrpSpPr>
            <p:grpSpPr bwMode="auto">
              <a:xfrm>
                <a:off x="981" y="2182"/>
                <a:ext cx="1049" cy="189"/>
                <a:chOff x="2829" y="2040"/>
                <a:chExt cx="1049" cy="189"/>
              </a:xfrm>
            </p:grpSpPr>
            <p:sp>
              <p:nvSpPr>
                <p:cNvPr id="49186" name="Rectangle 75"/>
                <p:cNvSpPr>
                  <a:spLocks noChangeArrowheads="1"/>
                </p:cNvSpPr>
                <p:nvPr/>
              </p:nvSpPr>
              <p:spPr bwMode="auto">
                <a:xfrm>
                  <a:off x="2829" y="2042"/>
                  <a:ext cx="1049" cy="185"/>
                </a:xfrm>
                <a:prstGeom prst="rect">
                  <a:avLst/>
                </a:prstGeom>
                <a:solidFill>
                  <a:srgbClr val="0000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7" name="Rectangle 76"/>
                <p:cNvSpPr>
                  <a:spLocks noChangeArrowheads="1"/>
                </p:cNvSpPr>
                <p:nvPr/>
              </p:nvSpPr>
              <p:spPr bwMode="auto">
                <a:xfrm>
                  <a:off x="3078" y="2060"/>
                  <a:ext cx="691" cy="15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8" name="Line 77"/>
                <p:cNvSpPr>
                  <a:spLocks noChangeShapeType="1"/>
                </p:cNvSpPr>
                <p:nvPr/>
              </p:nvSpPr>
              <p:spPr bwMode="auto">
                <a:xfrm>
                  <a:off x="3180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89" name="Line 78"/>
                <p:cNvSpPr>
                  <a:spLocks noChangeShapeType="1"/>
                </p:cNvSpPr>
                <p:nvPr/>
              </p:nvSpPr>
              <p:spPr bwMode="auto">
                <a:xfrm>
                  <a:off x="3276" y="2063"/>
                  <a:ext cx="0" cy="152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0" name="Line 79"/>
                <p:cNvSpPr>
                  <a:spLocks noChangeShapeType="1"/>
                </p:cNvSpPr>
                <p:nvPr/>
              </p:nvSpPr>
              <p:spPr bwMode="auto">
                <a:xfrm>
                  <a:off x="2910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  <p:sp>
              <p:nvSpPr>
                <p:cNvPr id="49191" name="Line 80"/>
                <p:cNvSpPr>
                  <a:spLocks noChangeShapeType="1"/>
                </p:cNvSpPr>
                <p:nvPr/>
              </p:nvSpPr>
              <p:spPr bwMode="auto">
                <a:xfrm>
                  <a:off x="3006" y="2040"/>
                  <a:ext cx="0" cy="189"/>
                </a:xfrm>
                <a:prstGeom prst="line">
                  <a:avLst/>
                </a:prstGeom>
                <a:noFill/>
                <a:ln w="190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49182" name="Line 81"/>
              <p:cNvSpPr>
                <a:spLocks noChangeShapeType="1"/>
              </p:cNvSpPr>
              <p:nvPr/>
            </p:nvSpPr>
            <p:spPr bwMode="auto">
              <a:xfrm flipV="1">
                <a:off x="1018" y="1576"/>
                <a:ext cx="2" cy="7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3" name="Line 82"/>
              <p:cNvSpPr>
                <a:spLocks noChangeShapeType="1"/>
              </p:cNvSpPr>
              <p:nvPr/>
            </p:nvSpPr>
            <p:spPr bwMode="auto">
              <a:xfrm flipV="1">
                <a:off x="1106" y="1680"/>
                <a:ext cx="0" cy="59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4" name="Line 83"/>
              <p:cNvSpPr>
                <a:spLocks noChangeShapeType="1"/>
              </p:cNvSpPr>
              <p:nvPr/>
            </p:nvSpPr>
            <p:spPr bwMode="auto">
              <a:xfrm flipH="1" flipV="1">
                <a:off x="1276" y="1812"/>
                <a:ext cx="2" cy="47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49185" name="Line 84"/>
              <p:cNvSpPr>
                <a:spLocks noChangeShapeType="1"/>
              </p:cNvSpPr>
              <p:nvPr/>
            </p:nvSpPr>
            <p:spPr bwMode="auto">
              <a:xfrm>
                <a:off x="1368" y="1924"/>
                <a:ext cx="2" cy="35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40296" name="Group 85"/>
          <p:cNvGrpSpPr>
            <a:grpSpLocks/>
          </p:cNvGrpSpPr>
          <p:nvPr/>
        </p:nvGrpSpPr>
        <p:grpSpPr bwMode="auto">
          <a:xfrm>
            <a:off x="3952875" y="2767013"/>
            <a:ext cx="895350" cy="2038350"/>
            <a:chOff x="2823" y="1545"/>
            <a:chExt cx="564" cy="1284"/>
          </a:xfrm>
        </p:grpSpPr>
        <p:sp>
          <p:nvSpPr>
            <p:cNvPr id="140306" name="Freeform 86"/>
            <p:cNvSpPr>
              <a:spLocks/>
            </p:cNvSpPr>
            <p:nvPr/>
          </p:nvSpPr>
          <p:spPr bwMode="auto">
            <a:xfrm>
              <a:off x="2823" y="2265"/>
              <a:ext cx="564" cy="564"/>
            </a:xfrm>
            <a:custGeom>
              <a:avLst/>
              <a:gdLst>
                <a:gd name="T0" fmla="*/ 564 w 564"/>
                <a:gd name="T1" fmla="*/ 0 h 564"/>
                <a:gd name="T2" fmla="*/ 287 w 564"/>
                <a:gd name="T3" fmla="*/ 564 h 564"/>
                <a:gd name="T4" fmla="*/ 0 w 564"/>
                <a:gd name="T5" fmla="*/ 0 h 564"/>
                <a:gd name="T6" fmla="*/ 564 w 564"/>
                <a:gd name="T7" fmla="*/ 0 h 5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64" h="564">
                  <a:moveTo>
                    <a:pt x="564" y="0"/>
                  </a:moveTo>
                  <a:lnTo>
                    <a:pt x="287" y="564"/>
                  </a:lnTo>
                  <a:lnTo>
                    <a:pt x="0" y="0"/>
                  </a:lnTo>
                  <a:lnTo>
                    <a:pt x="56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72" name="Rectangle 87"/>
            <p:cNvSpPr>
              <a:spLocks noChangeArrowheads="1"/>
            </p:cNvSpPr>
            <p:nvPr/>
          </p:nvSpPr>
          <p:spPr bwMode="auto">
            <a:xfrm>
              <a:off x="2872" y="1877"/>
              <a:ext cx="493" cy="47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3" name="Text Box 88"/>
            <p:cNvSpPr txBox="1">
              <a:spLocks noChangeArrowheads="1"/>
            </p:cNvSpPr>
            <p:nvPr/>
          </p:nvSpPr>
          <p:spPr bwMode="auto">
            <a:xfrm>
              <a:off x="2941" y="1545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74" name="Line 89"/>
            <p:cNvSpPr>
              <a:spLocks noChangeShapeType="1"/>
            </p:cNvSpPr>
            <p:nvPr/>
          </p:nvSpPr>
          <p:spPr bwMode="auto">
            <a:xfrm>
              <a:off x="2868" y="2039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5" name="Line 90"/>
            <p:cNvSpPr>
              <a:spLocks noChangeShapeType="1"/>
            </p:cNvSpPr>
            <p:nvPr/>
          </p:nvSpPr>
          <p:spPr bwMode="auto">
            <a:xfrm>
              <a:off x="2865" y="21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0987" name="Group 91"/>
          <p:cNvGrpSpPr>
            <a:grpSpLocks/>
          </p:cNvGrpSpPr>
          <p:nvPr/>
        </p:nvGrpSpPr>
        <p:grpSpPr bwMode="auto">
          <a:xfrm>
            <a:off x="8061325" y="2478088"/>
            <a:ext cx="928688" cy="1954212"/>
            <a:chOff x="250" y="1380"/>
            <a:chExt cx="585" cy="1231"/>
          </a:xfrm>
        </p:grpSpPr>
        <p:sp>
          <p:nvSpPr>
            <p:cNvPr id="140299" name="Freeform 92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49165" name="Rectangle 93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6" name="Text Box 94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49167" name="Line 95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8" name="Line 96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69" name="Line 97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49170" name="Line 98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0298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635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03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72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33333E-6 L 1.94444E-6 0.19838 L 0.11007 0.1199 L 0.11007 -0.0356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209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3" y="8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66" grpId="0"/>
      <p:bldP spid="72096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337" name="Group 95"/>
          <p:cNvGrpSpPr>
            <a:grpSpLocks/>
          </p:cNvGrpSpPr>
          <p:nvPr/>
        </p:nvGrpSpPr>
        <p:grpSpPr bwMode="auto">
          <a:xfrm>
            <a:off x="6962095" y="5191351"/>
            <a:ext cx="711200" cy="600075"/>
            <a:chOff x="7179310" y="4033520"/>
            <a:chExt cx="1009650" cy="855028"/>
          </a:xfrm>
        </p:grpSpPr>
        <p:grpSp>
          <p:nvGrpSpPr>
            <p:cNvPr id="142433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3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56" name="Rectangle 43"/>
            <p:cNvSpPr>
              <a:spLocks noChangeArrowheads="1"/>
            </p:cNvSpPr>
            <p:nvPr/>
          </p:nvSpPr>
          <p:spPr bwMode="auto">
            <a:xfrm rot="16200000">
              <a:off x="7439378" y="4308711"/>
              <a:ext cx="126671" cy="19607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38" name="Group 96"/>
          <p:cNvGrpSpPr>
            <a:grpSpLocks/>
          </p:cNvGrpSpPr>
          <p:nvPr/>
        </p:nvGrpSpPr>
        <p:grpSpPr bwMode="auto">
          <a:xfrm>
            <a:off x="1028020" y="3799113"/>
            <a:ext cx="1027112" cy="762000"/>
            <a:chOff x="1046480" y="3962400"/>
            <a:chExt cx="1026163" cy="761428"/>
          </a:xfrm>
        </p:grpSpPr>
        <p:sp>
          <p:nvSpPr>
            <p:cNvPr id="151" name="Rectangle 48"/>
            <p:cNvSpPr>
              <a:spLocks noChangeArrowheads="1"/>
            </p:cNvSpPr>
            <p:nvPr/>
          </p:nvSpPr>
          <p:spPr bwMode="auto">
            <a:xfrm rot="16200000">
              <a:off x="1893411" y="4300306"/>
              <a:ext cx="111042" cy="24742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30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31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32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98" name="Text Box 4"/>
          <p:cNvSpPr txBox="1">
            <a:spLocks noChangeArrowheads="1"/>
          </p:cNvSpPr>
          <p:nvPr/>
        </p:nvSpPr>
        <p:spPr bwMode="auto">
          <a:xfrm>
            <a:off x="4206195" y="4218213"/>
            <a:ext cx="376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i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R</a:t>
            </a:r>
            <a:endParaRPr lang="en-US" i="0" dirty="0">
              <a:latin typeface="+mn-lt"/>
              <a:ea typeface="+mn-ea"/>
              <a:cs typeface="+mn-cs"/>
            </a:endParaRPr>
          </a:p>
        </p:txBody>
      </p:sp>
      <p:sp>
        <p:nvSpPr>
          <p:cNvPr id="50181" name="Text Box 21"/>
          <p:cNvSpPr txBox="1">
            <a:spLocks noChangeArrowheads="1"/>
          </p:cNvSpPr>
          <p:nvPr/>
        </p:nvSpPr>
        <p:spPr bwMode="auto">
          <a:xfrm>
            <a:off x="3850595" y="5215163"/>
            <a:ext cx="15430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1A-23-F9-CD-06-9B</a:t>
            </a:r>
          </a:p>
        </p:txBody>
      </p:sp>
      <p:sp>
        <p:nvSpPr>
          <p:cNvPr id="50182" name="Text Box 22"/>
          <p:cNvSpPr txBox="1">
            <a:spLocks noChangeArrowheads="1"/>
          </p:cNvSpPr>
          <p:nvPr/>
        </p:nvSpPr>
        <p:spPr bwMode="auto">
          <a:xfrm>
            <a:off x="3998232" y="5042126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222.222.222.220</a:t>
            </a:r>
          </a:p>
        </p:txBody>
      </p:sp>
      <p:grpSp>
        <p:nvGrpSpPr>
          <p:cNvPr id="142342" name="Group 23"/>
          <p:cNvGrpSpPr>
            <a:grpSpLocks/>
          </p:cNvGrpSpPr>
          <p:nvPr/>
        </p:nvGrpSpPr>
        <p:grpSpPr bwMode="auto">
          <a:xfrm>
            <a:off x="3026682" y="5631088"/>
            <a:ext cx="1541463" cy="449263"/>
            <a:chOff x="1934" y="2405"/>
            <a:chExt cx="971" cy="283"/>
          </a:xfrm>
        </p:grpSpPr>
        <p:sp>
          <p:nvSpPr>
            <p:cNvPr id="50268" name="Text Box 24"/>
            <p:cNvSpPr txBox="1">
              <a:spLocks noChangeArrowheads="1"/>
            </p:cNvSpPr>
            <p:nvPr/>
          </p:nvSpPr>
          <p:spPr bwMode="auto">
            <a:xfrm>
              <a:off x="1934" y="2405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111.111.111.110</a:t>
              </a:r>
            </a:p>
          </p:txBody>
        </p:sp>
        <p:sp>
          <p:nvSpPr>
            <p:cNvPr id="50269" name="Text Box 25"/>
            <p:cNvSpPr txBox="1">
              <a:spLocks noChangeArrowheads="1"/>
            </p:cNvSpPr>
            <p:nvPr/>
          </p:nvSpPr>
          <p:spPr bwMode="auto">
            <a:xfrm>
              <a:off x="1938" y="2515"/>
              <a:ext cx="96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E6-E9-00-17-BB-4B</a:t>
              </a:r>
            </a:p>
          </p:txBody>
        </p:sp>
      </p:grpSp>
      <p:sp>
        <p:nvSpPr>
          <p:cNvPr id="50184" name="Text Box 26"/>
          <p:cNvSpPr txBox="1">
            <a:spLocks noChangeArrowheads="1"/>
          </p:cNvSpPr>
          <p:nvPr/>
        </p:nvSpPr>
        <p:spPr bwMode="auto">
          <a:xfrm>
            <a:off x="934357" y="5873976"/>
            <a:ext cx="16271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CC-49-DE-D0-AB-7D</a:t>
            </a:r>
          </a:p>
        </p:txBody>
      </p:sp>
      <p:sp>
        <p:nvSpPr>
          <p:cNvPr id="50185" name="Text Box 27"/>
          <p:cNvSpPr txBox="1">
            <a:spLocks noChangeArrowheads="1"/>
          </p:cNvSpPr>
          <p:nvPr/>
        </p:nvSpPr>
        <p:spPr bwMode="auto">
          <a:xfrm>
            <a:off x="924832" y="5691413"/>
            <a:ext cx="13223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111.111.111.112</a:t>
            </a:r>
          </a:p>
        </p:txBody>
      </p:sp>
      <p:sp>
        <p:nvSpPr>
          <p:cNvPr id="50186" name="Text Box 30"/>
          <p:cNvSpPr txBox="1">
            <a:spLocks noChangeArrowheads="1"/>
          </p:cNvSpPr>
          <p:nvPr/>
        </p:nvSpPr>
        <p:spPr bwMode="auto">
          <a:xfrm>
            <a:off x="691470" y="4578576"/>
            <a:ext cx="13223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111.111.111.111</a:t>
            </a:r>
          </a:p>
        </p:txBody>
      </p:sp>
      <p:sp>
        <p:nvSpPr>
          <p:cNvPr id="50187" name="Text Box 33"/>
          <p:cNvSpPr txBox="1">
            <a:spLocks noChangeArrowheads="1"/>
          </p:cNvSpPr>
          <p:nvPr/>
        </p:nvSpPr>
        <p:spPr bwMode="auto">
          <a:xfrm>
            <a:off x="712107" y="4764313"/>
            <a:ext cx="15097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74-29-9C-E8-FF-55</a:t>
            </a:r>
          </a:p>
        </p:txBody>
      </p:sp>
      <p:sp>
        <p:nvSpPr>
          <p:cNvPr id="142347" name="Freeform 39"/>
          <p:cNvSpPr>
            <a:spLocks/>
          </p:cNvSpPr>
          <p:nvPr/>
        </p:nvSpPr>
        <p:spPr bwMode="auto">
          <a:xfrm>
            <a:off x="2347232" y="4273776"/>
            <a:ext cx="839788" cy="1069975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50189" name="Line 40"/>
          <p:cNvSpPr>
            <a:spLocks noChangeShapeType="1"/>
          </p:cNvSpPr>
          <p:nvPr/>
        </p:nvSpPr>
        <p:spPr bwMode="auto">
          <a:xfrm>
            <a:off x="2044020" y="4253138"/>
            <a:ext cx="438150" cy="230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0" name="Line 41"/>
          <p:cNvSpPr>
            <a:spLocks noChangeShapeType="1"/>
          </p:cNvSpPr>
          <p:nvPr/>
        </p:nvSpPr>
        <p:spPr bwMode="auto">
          <a:xfrm flipV="1">
            <a:off x="2167845" y="5197701"/>
            <a:ext cx="231775" cy="255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1" name="Line 42"/>
          <p:cNvSpPr>
            <a:spLocks noChangeShapeType="1"/>
          </p:cNvSpPr>
          <p:nvPr/>
        </p:nvSpPr>
        <p:spPr bwMode="auto">
          <a:xfrm>
            <a:off x="3166382" y="4791301"/>
            <a:ext cx="5842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2" name="Line 44"/>
          <p:cNvSpPr>
            <a:spLocks noChangeShapeType="1"/>
          </p:cNvSpPr>
          <p:nvPr/>
        </p:nvSpPr>
        <p:spPr bwMode="auto">
          <a:xfrm flipV="1">
            <a:off x="2083707" y="5548538"/>
            <a:ext cx="0" cy="163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3" name="Line 45"/>
          <p:cNvSpPr>
            <a:spLocks noChangeShapeType="1"/>
          </p:cNvSpPr>
          <p:nvPr/>
        </p:nvSpPr>
        <p:spPr bwMode="auto">
          <a:xfrm flipH="1" flipV="1">
            <a:off x="1958295" y="4326163"/>
            <a:ext cx="0" cy="398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4" name="Line 46"/>
          <p:cNvSpPr>
            <a:spLocks noChangeShapeType="1"/>
          </p:cNvSpPr>
          <p:nvPr/>
        </p:nvSpPr>
        <p:spPr bwMode="auto">
          <a:xfrm>
            <a:off x="3836307" y="4857976"/>
            <a:ext cx="0" cy="750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195" name="Line 47"/>
          <p:cNvSpPr>
            <a:spLocks noChangeShapeType="1"/>
          </p:cNvSpPr>
          <p:nvPr/>
        </p:nvSpPr>
        <p:spPr bwMode="auto">
          <a:xfrm flipH="1" flipV="1">
            <a:off x="4917395" y="4848451"/>
            <a:ext cx="4762" cy="220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14" name="Text Box 58"/>
          <p:cNvSpPr txBox="1">
            <a:spLocks noChangeArrowheads="1"/>
          </p:cNvSpPr>
          <p:nvPr/>
        </p:nvSpPr>
        <p:spPr bwMode="auto">
          <a:xfrm>
            <a:off x="700995" y="3992788"/>
            <a:ext cx="3905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A</a:t>
            </a:r>
          </a:p>
        </p:txBody>
      </p:sp>
      <p:sp>
        <p:nvSpPr>
          <p:cNvPr id="50197" name="Line 60"/>
          <p:cNvSpPr>
            <a:spLocks noChangeShapeType="1"/>
          </p:cNvSpPr>
          <p:nvPr/>
        </p:nvSpPr>
        <p:spPr bwMode="auto">
          <a:xfrm>
            <a:off x="5026932" y="4757963"/>
            <a:ext cx="11985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57" name="Group 63"/>
          <p:cNvGrpSpPr>
            <a:grpSpLocks/>
          </p:cNvGrpSpPr>
          <p:nvPr/>
        </p:nvGrpSpPr>
        <p:grpSpPr bwMode="auto">
          <a:xfrm>
            <a:off x="7354207" y="4681763"/>
            <a:ext cx="1558925" cy="460375"/>
            <a:chOff x="4351" y="2786"/>
            <a:chExt cx="982" cy="290"/>
          </a:xfrm>
        </p:grpSpPr>
        <p:sp>
          <p:nvSpPr>
            <p:cNvPr id="50266" name="Text Box 64"/>
            <p:cNvSpPr txBox="1">
              <a:spLocks noChangeArrowheads="1"/>
            </p:cNvSpPr>
            <p:nvPr/>
          </p:nvSpPr>
          <p:spPr bwMode="auto">
            <a:xfrm>
              <a:off x="4352" y="2786"/>
              <a:ext cx="8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222.222.222.222</a:t>
              </a:r>
            </a:p>
          </p:txBody>
        </p:sp>
        <p:sp>
          <p:nvSpPr>
            <p:cNvPr id="50267" name="Text Box 65"/>
            <p:cNvSpPr txBox="1">
              <a:spLocks noChangeArrowheads="1"/>
            </p:cNvSpPr>
            <p:nvPr/>
          </p:nvSpPr>
          <p:spPr bwMode="auto">
            <a:xfrm>
              <a:off x="4351" y="2904"/>
              <a:ext cx="982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49-BD-D2-C7-56-2A</a:t>
              </a:r>
            </a:p>
          </p:txBody>
        </p:sp>
      </p:grpSp>
      <p:sp>
        <p:nvSpPr>
          <p:cNvPr id="50199" name="Line 67"/>
          <p:cNvSpPr>
            <a:spLocks noChangeShapeType="1"/>
          </p:cNvSpPr>
          <p:nvPr/>
        </p:nvSpPr>
        <p:spPr bwMode="auto">
          <a:xfrm flipV="1">
            <a:off x="6925582" y="4253138"/>
            <a:ext cx="450850" cy="317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0" name="Line 68"/>
          <p:cNvSpPr>
            <a:spLocks noChangeShapeType="1"/>
          </p:cNvSpPr>
          <p:nvPr/>
        </p:nvSpPr>
        <p:spPr bwMode="auto">
          <a:xfrm flipH="1" flipV="1">
            <a:off x="7451045" y="4329338"/>
            <a:ext cx="11112" cy="388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1" name="Text Box 71"/>
          <p:cNvSpPr txBox="1">
            <a:spLocks noChangeArrowheads="1"/>
          </p:cNvSpPr>
          <p:nvPr/>
        </p:nvSpPr>
        <p:spPr bwMode="auto">
          <a:xfrm>
            <a:off x="7055757" y="5648551"/>
            <a:ext cx="13223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222.222.222.221</a:t>
            </a:r>
          </a:p>
        </p:txBody>
      </p:sp>
      <p:sp>
        <p:nvSpPr>
          <p:cNvPr id="50202" name="Text Box 72"/>
          <p:cNvSpPr txBox="1">
            <a:spLocks noChangeArrowheads="1"/>
          </p:cNvSpPr>
          <p:nvPr/>
        </p:nvSpPr>
        <p:spPr bwMode="auto">
          <a:xfrm>
            <a:off x="7058932" y="5823176"/>
            <a:ext cx="15017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88-B2-2F-54-1A-0F</a:t>
            </a:r>
          </a:p>
        </p:txBody>
      </p:sp>
      <p:sp>
        <p:nvSpPr>
          <p:cNvPr id="50203" name="Line 73"/>
          <p:cNvSpPr>
            <a:spLocks noChangeShapeType="1"/>
          </p:cNvSpPr>
          <p:nvPr/>
        </p:nvSpPr>
        <p:spPr bwMode="auto">
          <a:xfrm flipH="1" flipV="1">
            <a:off x="6855732" y="5150076"/>
            <a:ext cx="25400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0204" name="Line 74"/>
          <p:cNvSpPr>
            <a:spLocks noChangeShapeType="1"/>
          </p:cNvSpPr>
          <p:nvPr/>
        </p:nvSpPr>
        <p:spPr bwMode="auto">
          <a:xfrm flipH="1">
            <a:off x="7190695" y="5491388"/>
            <a:ext cx="4762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42364" name="Freeform 75"/>
          <p:cNvSpPr>
            <a:spLocks/>
          </p:cNvSpPr>
          <p:nvPr/>
        </p:nvSpPr>
        <p:spPr bwMode="auto">
          <a:xfrm>
            <a:off x="6185807" y="4276951"/>
            <a:ext cx="765175" cy="1081087"/>
          </a:xfrm>
          <a:custGeom>
            <a:avLst/>
            <a:gdLst>
              <a:gd name="T0" fmla="*/ 2147483647 w 1005"/>
              <a:gd name="T1" fmla="*/ 2147483647 h 996"/>
              <a:gd name="T2" fmla="*/ 2147483647 w 1005"/>
              <a:gd name="T3" fmla="*/ 2147483647 h 996"/>
              <a:gd name="T4" fmla="*/ 2147483647 w 1005"/>
              <a:gd name="T5" fmla="*/ 2147483647 h 996"/>
              <a:gd name="T6" fmla="*/ 2147483647 w 1005"/>
              <a:gd name="T7" fmla="*/ 2147483647 h 996"/>
              <a:gd name="T8" fmla="*/ 2147483647 w 1005"/>
              <a:gd name="T9" fmla="*/ 2147483647 h 996"/>
              <a:gd name="T10" fmla="*/ 2147483647 w 1005"/>
              <a:gd name="T11" fmla="*/ 2147483647 h 996"/>
              <a:gd name="T12" fmla="*/ 2147483647 w 1005"/>
              <a:gd name="T13" fmla="*/ 2147483647 h 996"/>
              <a:gd name="T14" fmla="*/ 2147483647 w 1005"/>
              <a:gd name="T15" fmla="*/ 2147483647 h 996"/>
              <a:gd name="T16" fmla="*/ 2147483647 w 1005"/>
              <a:gd name="T17" fmla="*/ 2147483647 h 996"/>
              <a:gd name="T18" fmla="*/ 2147483647 w 1005"/>
              <a:gd name="T19" fmla="*/ 2147483647 h 996"/>
              <a:gd name="T20" fmla="*/ 2147483647 w 1005"/>
              <a:gd name="T21" fmla="*/ 2147483647 h 996"/>
              <a:gd name="T22" fmla="*/ 2147483647 w 1005"/>
              <a:gd name="T23" fmla="*/ 2147483647 h 996"/>
              <a:gd name="T24" fmla="*/ 2147483647 w 1005"/>
              <a:gd name="T25" fmla="*/ 2147483647 h 99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005" h="996">
                <a:moveTo>
                  <a:pt x="307" y="83"/>
                </a:moveTo>
                <a:cubicBezTo>
                  <a:pt x="218" y="117"/>
                  <a:pt x="182" y="156"/>
                  <a:pt x="134" y="227"/>
                </a:cubicBezTo>
                <a:cubicBezTo>
                  <a:pt x="86" y="298"/>
                  <a:pt x="38" y="426"/>
                  <a:pt x="19" y="507"/>
                </a:cubicBezTo>
                <a:cubicBezTo>
                  <a:pt x="0" y="588"/>
                  <a:pt x="8" y="648"/>
                  <a:pt x="19" y="716"/>
                </a:cubicBezTo>
                <a:cubicBezTo>
                  <a:pt x="30" y="784"/>
                  <a:pt x="54" y="873"/>
                  <a:pt x="84" y="918"/>
                </a:cubicBezTo>
                <a:cubicBezTo>
                  <a:pt x="114" y="963"/>
                  <a:pt x="148" y="984"/>
                  <a:pt x="199" y="990"/>
                </a:cubicBezTo>
                <a:cubicBezTo>
                  <a:pt x="250" y="996"/>
                  <a:pt x="310" y="961"/>
                  <a:pt x="393" y="954"/>
                </a:cubicBezTo>
                <a:cubicBezTo>
                  <a:pt x="476" y="947"/>
                  <a:pt x="614" y="967"/>
                  <a:pt x="696" y="947"/>
                </a:cubicBezTo>
                <a:cubicBezTo>
                  <a:pt x="778" y="927"/>
                  <a:pt x="833" y="898"/>
                  <a:pt x="883" y="831"/>
                </a:cubicBezTo>
                <a:cubicBezTo>
                  <a:pt x="933" y="764"/>
                  <a:pt x="991" y="644"/>
                  <a:pt x="998" y="543"/>
                </a:cubicBezTo>
                <a:cubicBezTo>
                  <a:pt x="1005" y="442"/>
                  <a:pt x="981" y="313"/>
                  <a:pt x="926" y="227"/>
                </a:cubicBezTo>
                <a:cubicBezTo>
                  <a:pt x="871" y="141"/>
                  <a:pt x="768" y="50"/>
                  <a:pt x="667" y="25"/>
                </a:cubicBezTo>
                <a:cubicBezTo>
                  <a:pt x="566" y="0"/>
                  <a:pt x="396" y="49"/>
                  <a:pt x="307" y="83"/>
                </a:cubicBezTo>
                <a:close/>
              </a:path>
            </a:pathLst>
          </a:custGeom>
          <a:solidFill>
            <a:srgbClr val="00CCFF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24" name="Text Box 76"/>
          <p:cNvSpPr txBox="1">
            <a:spLocks noChangeArrowheads="1"/>
          </p:cNvSpPr>
          <p:nvPr/>
        </p:nvSpPr>
        <p:spPr bwMode="auto">
          <a:xfrm>
            <a:off x="8289245" y="3910238"/>
            <a:ext cx="3571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i="0" dirty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B</a:t>
            </a:r>
          </a:p>
        </p:txBody>
      </p:sp>
      <p:grpSp>
        <p:nvGrpSpPr>
          <p:cNvPr id="142366" name="Group 124"/>
          <p:cNvGrpSpPr>
            <a:grpSpLocks/>
          </p:cNvGrpSpPr>
          <p:nvPr/>
        </p:nvGrpSpPr>
        <p:grpSpPr bwMode="auto">
          <a:xfrm>
            <a:off x="7160532" y="3870551"/>
            <a:ext cx="1009650" cy="854075"/>
            <a:chOff x="7179310" y="4033520"/>
            <a:chExt cx="1009650" cy="855028"/>
          </a:xfrm>
        </p:grpSpPr>
        <p:grpSp>
          <p:nvGrpSpPr>
            <p:cNvPr id="142421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242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2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144" name="Rectangle 43"/>
            <p:cNvSpPr>
              <a:spLocks noChangeArrowheads="1"/>
            </p:cNvSpPr>
            <p:nvPr/>
          </p:nvSpPr>
          <p:spPr bwMode="auto">
            <a:xfrm rot="16200000">
              <a:off x="7438796" y="4309366"/>
              <a:ext cx="127142" cy="1952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7" name="Group 125"/>
          <p:cNvGrpSpPr>
            <a:grpSpLocks/>
          </p:cNvGrpSpPr>
          <p:nvPr/>
        </p:nvGrpSpPr>
        <p:grpSpPr bwMode="auto">
          <a:xfrm>
            <a:off x="3739470" y="4551588"/>
            <a:ext cx="1292225" cy="425450"/>
            <a:chOff x="4011931" y="3379152"/>
            <a:chExt cx="1262062" cy="390207"/>
          </a:xfrm>
        </p:grpSpPr>
        <p:sp>
          <p:nvSpPr>
            <p:cNvPr id="132" name="Rectangle 43"/>
            <p:cNvSpPr>
              <a:spLocks noChangeArrowheads="1"/>
            </p:cNvSpPr>
            <p:nvPr/>
          </p:nvSpPr>
          <p:spPr bwMode="auto">
            <a:xfrm rot="16200000">
              <a:off x="5112252" y="3476577"/>
              <a:ext cx="128128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11" name="Group 1185"/>
            <p:cNvGrpSpPr>
              <a:grpSpLocks/>
            </p:cNvGrpSpPr>
            <p:nvPr/>
          </p:nvGrpSpPr>
          <p:grpSpPr bwMode="auto">
            <a:xfrm>
              <a:off x="4197985" y="3379152"/>
              <a:ext cx="892175" cy="390207"/>
              <a:chOff x="4650" y="1129"/>
              <a:chExt cx="246" cy="95"/>
            </a:xfrm>
          </p:grpSpPr>
          <p:sp>
            <p:nvSpPr>
              <p:cNvPr id="142413" name="Oval 407"/>
              <p:cNvSpPr>
                <a:spLocks noChangeArrowheads="1"/>
              </p:cNvSpPr>
              <p:nvPr/>
            </p:nvSpPr>
            <p:spPr bwMode="auto">
              <a:xfrm>
                <a:off x="4651" y="1171"/>
                <a:ext cx="244" cy="53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4" name="Rectangle 410"/>
              <p:cNvSpPr>
                <a:spLocks noChangeArrowheads="1"/>
              </p:cNvSpPr>
              <p:nvPr/>
            </p:nvSpPr>
            <p:spPr bwMode="auto">
              <a:xfrm>
                <a:off x="4651" y="1165"/>
                <a:ext cx="245" cy="3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sp>
            <p:nvSpPr>
              <p:cNvPr id="142415" name="Oval 411"/>
              <p:cNvSpPr>
                <a:spLocks noChangeArrowheads="1"/>
              </p:cNvSpPr>
              <p:nvPr/>
            </p:nvSpPr>
            <p:spPr bwMode="auto">
              <a:xfrm>
                <a:off x="4650" y="1129"/>
                <a:ext cx="244" cy="62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i="0" dirty="0">
                  <a:latin typeface="Times New Roman" charset="0"/>
                  <a:cs typeface="Arial" charset="0"/>
                </a:endParaRPr>
              </a:p>
            </p:txBody>
          </p:sp>
          <p:grpSp>
            <p:nvGrpSpPr>
              <p:cNvPr id="142416" name="Group 1189"/>
              <p:cNvGrpSpPr>
                <a:grpSpLocks/>
              </p:cNvGrpSpPr>
              <p:nvPr/>
            </p:nvGrpSpPr>
            <p:grpSpPr bwMode="auto">
              <a:xfrm>
                <a:off x="4699" y="1145"/>
                <a:ext cx="138" cy="29"/>
                <a:chOff x="2468" y="1332"/>
                <a:chExt cx="310" cy="60"/>
              </a:xfrm>
            </p:grpSpPr>
            <p:sp>
              <p:nvSpPr>
                <p:cNvPr id="142419" name="Freeform 119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420" name="Freeform 119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1270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50258" name="Line 1192"/>
              <p:cNvSpPr>
                <a:spLocks noChangeShapeType="1"/>
              </p:cNvSpPr>
              <p:nvPr/>
            </p:nvSpPr>
            <p:spPr bwMode="auto">
              <a:xfrm>
                <a:off x="4651" y="1158"/>
                <a:ext cx="0" cy="4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59" name="Line 1193"/>
              <p:cNvSpPr>
                <a:spLocks noChangeShapeType="1"/>
              </p:cNvSpPr>
              <p:nvPr/>
            </p:nvSpPr>
            <p:spPr bwMode="auto">
              <a:xfrm>
                <a:off x="4894" y="1160"/>
                <a:ext cx="0" cy="4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34" name="Rectangle 43"/>
            <p:cNvSpPr>
              <a:spLocks noChangeArrowheads="1"/>
            </p:cNvSpPr>
            <p:nvPr/>
          </p:nvSpPr>
          <p:spPr bwMode="auto">
            <a:xfrm rot="16200000">
              <a:off x="4046274" y="3486041"/>
              <a:ext cx="126671" cy="19535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2368" name="Group 126"/>
          <p:cNvGrpSpPr>
            <a:grpSpLocks/>
          </p:cNvGrpSpPr>
          <p:nvPr/>
        </p:nvGrpSpPr>
        <p:grpSpPr bwMode="auto">
          <a:xfrm>
            <a:off x="1464582" y="5150076"/>
            <a:ext cx="701675" cy="517525"/>
            <a:chOff x="1046480" y="3962400"/>
            <a:chExt cx="1026163" cy="761428"/>
          </a:xfrm>
        </p:grpSpPr>
        <p:sp>
          <p:nvSpPr>
            <p:cNvPr id="128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240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240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40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sp>
        <p:nvSpPr>
          <p:cNvPr id="502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0010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Addressing: routing to another LAN</a:t>
            </a:r>
          </a:p>
        </p:txBody>
      </p:sp>
      <p:sp>
        <p:nvSpPr>
          <p:cNvPr id="50213" name="Rectangle 60"/>
          <p:cNvSpPr>
            <a:spLocks noChangeArrowheads="1"/>
          </p:cNvSpPr>
          <p:nvPr/>
        </p:nvSpPr>
        <p:spPr bwMode="auto">
          <a:xfrm>
            <a:off x="706438" y="1084263"/>
            <a:ext cx="7772400" cy="550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forwards datagram with IP source A, destination B </a:t>
            </a:r>
          </a:p>
        </p:txBody>
      </p:sp>
      <p:sp>
        <p:nvSpPr>
          <p:cNvPr id="50214" name="Rectangle 61"/>
          <p:cNvSpPr>
            <a:spLocks noChangeArrowheads="1"/>
          </p:cNvSpPr>
          <p:nvPr/>
        </p:nvSpPr>
        <p:spPr bwMode="auto">
          <a:xfrm>
            <a:off x="700995" y="1405164"/>
            <a:ext cx="77724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000" i="0" dirty="0">
                <a:latin typeface="Gill Sans MT" charset="0"/>
                <a:cs typeface="+mn-cs"/>
              </a:rPr>
              <a:t>R creates link-layer frame with B's MAC address as dest, frame contains A-to-B IP datagram</a:t>
            </a:r>
            <a:endParaRPr lang="en-US" sz="2800" i="0" dirty="0">
              <a:latin typeface="Gill Sans MT" charset="0"/>
              <a:cs typeface="+mn-cs"/>
            </a:endParaRPr>
          </a:p>
        </p:txBody>
      </p:sp>
      <p:sp>
        <p:nvSpPr>
          <p:cNvPr id="723007" name="AutoShape 63"/>
          <p:cNvSpPr>
            <a:spLocks noChangeArrowheads="1"/>
          </p:cNvSpPr>
          <p:nvPr/>
        </p:nvSpPr>
        <p:spPr bwMode="auto">
          <a:xfrm>
            <a:off x="6701745" y="2733901"/>
            <a:ext cx="314325" cy="792162"/>
          </a:xfrm>
          <a:prstGeom prst="downArrow">
            <a:avLst>
              <a:gd name="adj1" fmla="val 50000"/>
              <a:gd name="adj2" fmla="val 63005"/>
            </a:avLst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42375" name="Group 64"/>
          <p:cNvGrpSpPr>
            <a:grpSpLocks/>
          </p:cNvGrpSpPr>
          <p:nvPr/>
        </p:nvGrpSpPr>
        <p:grpSpPr bwMode="auto">
          <a:xfrm>
            <a:off x="6208032" y="2290988"/>
            <a:ext cx="2011363" cy="760413"/>
            <a:chOff x="1197" y="1665"/>
            <a:chExt cx="1267" cy="479"/>
          </a:xfrm>
        </p:grpSpPr>
        <p:grpSp>
          <p:nvGrpSpPr>
            <p:cNvPr id="142401" name="Group 65"/>
            <p:cNvGrpSpPr>
              <a:grpSpLocks/>
            </p:cNvGrpSpPr>
            <p:nvPr/>
          </p:nvGrpSpPr>
          <p:grpSpPr bwMode="auto">
            <a:xfrm>
              <a:off x="1231" y="1990"/>
              <a:ext cx="691" cy="154"/>
              <a:chOff x="1231" y="1990"/>
              <a:chExt cx="691" cy="154"/>
            </a:xfrm>
          </p:grpSpPr>
          <p:sp>
            <p:nvSpPr>
              <p:cNvPr id="50244" name="Rectangle 66"/>
              <p:cNvSpPr>
                <a:spLocks noChangeArrowheads="1"/>
              </p:cNvSpPr>
              <p:nvPr/>
            </p:nvSpPr>
            <p:spPr bwMode="auto">
              <a:xfrm>
                <a:off x="1231" y="1991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5" name="Line 67"/>
              <p:cNvSpPr>
                <a:spLocks noChangeShapeType="1"/>
              </p:cNvSpPr>
              <p:nvPr/>
            </p:nvSpPr>
            <p:spPr bwMode="auto">
              <a:xfrm>
                <a:off x="1337" y="1990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46" name="Line 68"/>
              <p:cNvSpPr>
                <a:spLocks noChangeShapeType="1"/>
              </p:cNvSpPr>
              <p:nvPr/>
            </p:nvSpPr>
            <p:spPr bwMode="auto">
              <a:xfrm>
                <a:off x="1427" y="1992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43" name="Text Box 69"/>
            <p:cNvSpPr txBox="1">
              <a:spLocks noChangeArrowheads="1"/>
            </p:cNvSpPr>
            <p:nvPr/>
          </p:nvSpPr>
          <p:spPr bwMode="auto">
            <a:xfrm>
              <a:off x="1197" y="1665"/>
              <a:ext cx="126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IP src: 111.111.111.111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 IP dest: 222.222.222.222</a:t>
              </a:r>
            </a:p>
          </p:txBody>
        </p:sp>
      </p:grpSp>
      <p:grpSp>
        <p:nvGrpSpPr>
          <p:cNvPr id="142376" name="Group 70"/>
          <p:cNvGrpSpPr>
            <a:grpSpLocks/>
          </p:cNvGrpSpPr>
          <p:nvPr/>
        </p:nvGrpSpPr>
        <p:grpSpPr bwMode="auto">
          <a:xfrm>
            <a:off x="6331857" y="2541813"/>
            <a:ext cx="146050" cy="385763"/>
            <a:chOff x="1272" y="1762"/>
            <a:chExt cx="92" cy="243"/>
          </a:xfrm>
        </p:grpSpPr>
        <p:sp>
          <p:nvSpPr>
            <p:cNvPr id="50240" name="Line 71"/>
            <p:cNvSpPr>
              <a:spLocks noChangeShapeType="1"/>
            </p:cNvSpPr>
            <p:nvPr/>
          </p:nvSpPr>
          <p:spPr bwMode="auto">
            <a:xfrm>
              <a:off x="1272" y="1762"/>
              <a:ext cx="0" cy="2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41" name="Line 72"/>
            <p:cNvSpPr>
              <a:spLocks noChangeShapeType="1"/>
            </p:cNvSpPr>
            <p:nvPr/>
          </p:nvSpPr>
          <p:spPr bwMode="auto">
            <a:xfrm>
              <a:off x="1364" y="1878"/>
              <a:ext cx="0" cy="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723017" name="Group 73"/>
          <p:cNvGrpSpPr>
            <a:grpSpLocks/>
          </p:cNvGrpSpPr>
          <p:nvPr/>
        </p:nvGrpSpPr>
        <p:grpSpPr bwMode="auto">
          <a:xfrm>
            <a:off x="5782582" y="1883001"/>
            <a:ext cx="2428876" cy="1519237"/>
            <a:chOff x="931" y="1414"/>
            <a:chExt cx="1530" cy="957"/>
          </a:xfrm>
        </p:grpSpPr>
        <p:sp>
          <p:nvSpPr>
            <p:cNvPr id="50228" name="Text Box 74"/>
            <p:cNvSpPr txBox="1">
              <a:spLocks noChangeArrowheads="1"/>
            </p:cNvSpPr>
            <p:nvPr/>
          </p:nvSpPr>
          <p:spPr bwMode="auto">
            <a:xfrm>
              <a:off x="931" y="1414"/>
              <a:ext cx="1530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MAC src: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1A-23-F9-CD-06-9B</a:t>
              </a:r>
            </a:p>
            <a:p>
              <a:pPr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  MAC dest: </a:t>
              </a:r>
              <a:r>
                <a:rPr lang="en-US" sz="1200" i="0" dirty="0" smtClean="0">
                  <a:solidFill>
                    <a:srgbClr val="FF0000"/>
                  </a:solidFill>
                  <a:latin typeface="Arial" charset="0"/>
                  <a:cs typeface="+mn-cs"/>
                </a:rPr>
                <a:t>49-BD-D2-C7-56-2A</a:t>
              </a:r>
            </a:p>
            <a:p>
              <a:pPr>
                <a:defRPr/>
              </a:pPr>
              <a:endParaRPr lang="en-US" sz="1200" i="0" dirty="0" smtClean="0">
                <a:solidFill>
                  <a:srgbClr val="FF0000"/>
                </a:solidFill>
                <a:latin typeface="Arial" charset="0"/>
                <a:cs typeface="+mn-cs"/>
              </a:endParaRPr>
            </a:p>
          </p:txBody>
        </p:sp>
        <p:grpSp>
          <p:nvGrpSpPr>
            <p:cNvPr id="142388" name="Group 75"/>
            <p:cNvGrpSpPr>
              <a:grpSpLocks/>
            </p:cNvGrpSpPr>
            <p:nvPr/>
          </p:nvGrpSpPr>
          <p:grpSpPr bwMode="auto">
            <a:xfrm>
              <a:off x="981" y="2182"/>
              <a:ext cx="1049" cy="189"/>
              <a:chOff x="2829" y="2040"/>
              <a:chExt cx="1049" cy="189"/>
            </a:xfrm>
          </p:grpSpPr>
          <p:sp>
            <p:nvSpPr>
              <p:cNvPr id="50234" name="Rectangle 76"/>
              <p:cNvSpPr>
                <a:spLocks noChangeArrowheads="1"/>
              </p:cNvSpPr>
              <p:nvPr/>
            </p:nvSpPr>
            <p:spPr bwMode="auto">
              <a:xfrm>
                <a:off x="2829" y="2042"/>
                <a:ext cx="1049" cy="185"/>
              </a:xfrm>
              <a:prstGeom prst="rect">
                <a:avLst/>
              </a:prstGeom>
              <a:solidFill>
                <a:srgbClr val="0000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5" name="Rectangle 77"/>
              <p:cNvSpPr>
                <a:spLocks noChangeArrowheads="1"/>
              </p:cNvSpPr>
              <p:nvPr/>
            </p:nvSpPr>
            <p:spPr bwMode="auto">
              <a:xfrm>
                <a:off x="3078" y="2060"/>
                <a:ext cx="691" cy="153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6" name="Line 78"/>
              <p:cNvSpPr>
                <a:spLocks noChangeShapeType="1"/>
              </p:cNvSpPr>
              <p:nvPr/>
            </p:nvSpPr>
            <p:spPr bwMode="auto">
              <a:xfrm>
                <a:off x="3180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7" name="Line 79"/>
              <p:cNvSpPr>
                <a:spLocks noChangeShapeType="1"/>
              </p:cNvSpPr>
              <p:nvPr/>
            </p:nvSpPr>
            <p:spPr bwMode="auto">
              <a:xfrm>
                <a:off x="3276" y="2063"/>
                <a:ext cx="0" cy="152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8" name="Line 80"/>
              <p:cNvSpPr>
                <a:spLocks noChangeShapeType="1"/>
              </p:cNvSpPr>
              <p:nvPr/>
            </p:nvSpPr>
            <p:spPr bwMode="auto">
              <a:xfrm>
                <a:off x="2910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50239" name="Line 81"/>
              <p:cNvSpPr>
                <a:spLocks noChangeShapeType="1"/>
              </p:cNvSpPr>
              <p:nvPr/>
            </p:nvSpPr>
            <p:spPr bwMode="auto">
              <a:xfrm>
                <a:off x="3006" y="2040"/>
                <a:ext cx="0" cy="189"/>
              </a:xfrm>
              <a:prstGeom prst="lin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50230" name="Line 82"/>
            <p:cNvSpPr>
              <a:spLocks noChangeShapeType="1"/>
            </p:cNvSpPr>
            <p:nvPr/>
          </p:nvSpPr>
          <p:spPr bwMode="auto">
            <a:xfrm flipV="1">
              <a:off x="1018" y="1576"/>
              <a:ext cx="2" cy="7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1" name="Line 83"/>
            <p:cNvSpPr>
              <a:spLocks noChangeShapeType="1"/>
            </p:cNvSpPr>
            <p:nvPr/>
          </p:nvSpPr>
          <p:spPr bwMode="auto">
            <a:xfrm flipV="1">
              <a:off x="1106" y="1680"/>
              <a:ext cx="0" cy="5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2" name="Line 84"/>
            <p:cNvSpPr>
              <a:spLocks noChangeShapeType="1"/>
            </p:cNvSpPr>
            <p:nvPr/>
          </p:nvSpPr>
          <p:spPr bwMode="auto">
            <a:xfrm flipH="1" flipV="1">
              <a:off x="1276" y="1812"/>
              <a:ext cx="2" cy="4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33" name="Line 85"/>
            <p:cNvSpPr>
              <a:spLocks noChangeShapeType="1"/>
            </p:cNvSpPr>
            <p:nvPr/>
          </p:nvSpPr>
          <p:spPr bwMode="auto">
            <a:xfrm>
              <a:off x="1368" y="1924"/>
              <a:ext cx="2" cy="3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42378" name="Group 92"/>
          <p:cNvGrpSpPr>
            <a:grpSpLocks/>
          </p:cNvGrpSpPr>
          <p:nvPr/>
        </p:nvGrpSpPr>
        <p:grpSpPr bwMode="auto">
          <a:xfrm>
            <a:off x="8043182" y="2314801"/>
            <a:ext cx="928688" cy="1954212"/>
            <a:chOff x="250" y="1380"/>
            <a:chExt cx="585" cy="1231"/>
          </a:xfrm>
        </p:grpSpPr>
        <p:sp>
          <p:nvSpPr>
            <p:cNvPr id="142380" name="Freeform 93"/>
            <p:cNvSpPr>
              <a:spLocks/>
            </p:cNvSpPr>
            <p:nvPr/>
          </p:nvSpPr>
          <p:spPr bwMode="auto">
            <a:xfrm>
              <a:off x="250" y="1414"/>
              <a:ext cx="582" cy="1197"/>
            </a:xfrm>
            <a:custGeom>
              <a:avLst/>
              <a:gdLst>
                <a:gd name="T0" fmla="*/ 582 w 582"/>
                <a:gd name="T1" fmla="*/ 781 h 1197"/>
                <a:gd name="T2" fmla="*/ 0 w 582"/>
                <a:gd name="T3" fmla="*/ 1197 h 1197"/>
                <a:gd name="T4" fmla="*/ 83 w 582"/>
                <a:gd name="T5" fmla="*/ 0 h 1197"/>
                <a:gd name="T6" fmla="*/ 582 w 582"/>
                <a:gd name="T7" fmla="*/ 781 h 119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2" h="1197">
                  <a:moveTo>
                    <a:pt x="582" y="781"/>
                  </a:moveTo>
                  <a:lnTo>
                    <a:pt x="0" y="1197"/>
                  </a:lnTo>
                  <a:lnTo>
                    <a:pt x="83" y="0"/>
                  </a:lnTo>
                  <a:lnTo>
                    <a:pt x="582" y="781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0222" name="Rectangle 94"/>
            <p:cNvSpPr>
              <a:spLocks noChangeArrowheads="1"/>
            </p:cNvSpPr>
            <p:nvPr/>
          </p:nvSpPr>
          <p:spPr bwMode="auto">
            <a:xfrm>
              <a:off x="338" y="1399"/>
              <a:ext cx="493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3" name="Text Box 95"/>
            <p:cNvSpPr txBox="1">
              <a:spLocks noChangeArrowheads="1"/>
            </p:cNvSpPr>
            <p:nvPr/>
          </p:nvSpPr>
          <p:spPr bwMode="auto">
            <a:xfrm>
              <a:off x="413" y="1380"/>
              <a:ext cx="336" cy="8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endParaRPr lang="en-US" sz="1600" i="0" dirty="0" smtClean="0">
                <a:latin typeface="Arial" charset="0"/>
                <a:cs typeface="+mn-cs"/>
              </a:endParaRP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IP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dirty="0" smtClean="0"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50224" name="Line 96"/>
            <p:cNvSpPr>
              <a:spLocks noChangeShapeType="1"/>
            </p:cNvSpPr>
            <p:nvPr/>
          </p:nvSpPr>
          <p:spPr bwMode="auto">
            <a:xfrm>
              <a:off x="346" y="186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5" name="Line 97"/>
            <p:cNvSpPr>
              <a:spLocks noChangeShapeType="1"/>
            </p:cNvSpPr>
            <p:nvPr/>
          </p:nvSpPr>
          <p:spPr bwMode="auto">
            <a:xfrm>
              <a:off x="343" y="2027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6" name="Line 98"/>
            <p:cNvSpPr>
              <a:spLocks noChangeShapeType="1"/>
            </p:cNvSpPr>
            <p:nvPr/>
          </p:nvSpPr>
          <p:spPr bwMode="auto">
            <a:xfrm>
              <a:off x="340" y="21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0227" name="Line 99"/>
            <p:cNvSpPr>
              <a:spLocks noChangeShapeType="1"/>
            </p:cNvSpPr>
            <p:nvPr/>
          </p:nvSpPr>
          <p:spPr bwMode="auto">
            <a:xfrm>
              <a:off x="330" y="16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142379" name="Picture 15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38" y="783430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04" name="TextBox 1"/>
          <p:cNvSpPr txBox="1">
            <a:spLocks noChangeArrowheads="1"/>
          </p:cNvSpPr>
          <p:nvPr/>
        </p:nvSpPr>
        <p:spPr bwMode="auto">
          <a:xfrm>
            <a:off x="339826" y="6271334"/>
            <a:ext cx="4507165" cy="44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1936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23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230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00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8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</a:t>
            </a:r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dominant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wired LAN technology: </a:t>
            </a:r>
          </a:p>
          <a:p>
            <a:pPr>
              <a:defRPr/>
            </a:pPr>
            <a:r>
              <a:rPr lang="en-US" sz="2400" dirty="0" smtClean="0">
                <a:latin typeface="Gill Sans MT" charset="0"/>
                <a:cs typeface="+mn-cs"/>
              </a:rPr>
              <a:t>single chip, multiple speeds (e.g., Broadcom  BCM5761)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first widely used LAN technology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simpler, </a:t>
            </a:r>
            <a:r>
              <a:rPr lang="en-US" sz="2400" dirty="0" smtClean="0">
                <a:latin typeface="Gill Sans MT" charset="0"/>
                <a:cs typeface="+mn-cs"/>
              </a:rPr>
              <a:t>cheap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kept up with speed race: 10 Mbps – 10 Gbps </a:t>
            </a:r>
            <a:endParaRPr lang="en-US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46437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Text Box 5"/>
          <p:cNvSpPr txBox="1">
            <a:spLocks noChangeArrowheads="1"/>
          </p:cNvSpPr>
          <p:nvPr/>
        </p:nvSpPr>
        <p:spPr bwMode="auto">
          <a:xfrm>
            <a:off x="2290354" y="6086475"/>
            <a:ext cx="512962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Bob Metcalfe</a:t>
            </a:r>
            <a:r>
              <a:rPr lang="ja-JP" altLang="en-US" dirty="0" smtClean="0">
                <a:latin typeface="Arial"/>
                <a:cs typeface="Arial"/>
              </a:rPr>
              <a:t>’</a:t>
            </a:r>
            <a:r>
              <a:rPr lang="en-US" dirty="0" smtClean="0">
                <a:latin typeface="Arial"/>
                <a:cs typeface="Arial"/>
              </a:rPr>
              <a:t>s Ethernet sketch – on a napkin!</a:t>
            </a:r>
          </a:p>
        </p:txBody>
      </p:sp>
      <p:pic>
        <p:nvPicPr>
          <p:cNvPr id="146439" name="Picture 24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8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1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latin typeface="Gill Sans MT" charset="0"/>
                <a:cs typeface="+mj-cs"/>
              </a:rPr>
              <a:t>Ethernet: physical topology</a:t>
            </a:r>
            <a:endParaRPr lang="en-US" sz="4000" dirty="0">
              <a:latin typeface="Gill Sans MT" charset="0"/>
              <a:cs typeface="+mj-cs"/>
            </a:endParaRPr>
          </a:p>
        </p:txBody>
      </p:sp>
      <p:sp>
        <p:nvSpPr>
          <p:cNvPr id="5325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us: </a:t>
            </a:r>
            <a:r>
              <a:rPr lang="en-US" dirty="0" smtClean="0">
                <a:latin typeface="Gill Sans MT" charset="0"/>
                <a:cs typeface="+mn-cs"/>
              </a:rPr>
              <a:t>popular </a:t>
            </a:r>
            <a:r>
              <a:rPr lang="en-US" dirty="0">
                <a:latin typeface="Gill Sans MT" charset="0"/>
                <a:cs typeface="+mn-cs"/>
              </a:rPr>
              <a:t>through mid 90s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tar: </a:t>
            </a:r>
            <a:r>
              <a:rPr lang="en-US" dirty="0" smtClean="0">
                <a:latin typeface="Gill Sans MT" charset="0"/>
                <a:cs typeface="+mn-cs"/>
              </a:rPr>
              <a:t>prevails today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</a:rPr>
              <a:t>Early dumb 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hub</a:t>
            </a:r>
            <a:r>
              <a:rPr lang="en-US" dirty="0" smtClean="0">
                <a:latin typeface="Gill Sans MT" charset="0"/>
              </a:rPr>
              <a:t> in center, today active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>
                <a:latin typeface="Gill Sans MT" charset="0"/>
              </a:rPr>
              <a:t>each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spoke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runs a (separate) Ethernet protocol (nodes do not collide with each other)</a:t>
            </a: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58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dirty="0" smtClean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3267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i="0" dirty="0" smtClean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53268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48501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4854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2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3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5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6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7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4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31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32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33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5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4852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48506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2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4852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48507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48518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4852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2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48509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4851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851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48510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48513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4851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851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53279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frame structure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sending </a:t>
            </a:r>
            <a:r>
              <a:rPr lang="en-US" dirty="0">
                <a:latin typeface="Gill Sans MT" charset="0"/>
                <a:cs typeface="+mn-cs"/>
              </a:rPr>
              <a:t>adapter encapsulates IP datagram (or other network layer protocol packet) in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Ethernet frame</a:t>
            </a: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defRPr/>
            </a:pPr>
            <a:endParaRPr lang="en-US" sz="2400" b="1" dirty="0"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endParaRPr lang="en-US" sz="2400" dirty="0">
              <a:solidFill>
                <a:srgbClr val="FF0000"/>
              </a:solidFill>
              <a:latin typeface="Gill Sans MT" charset="0"/>
              <a:cs typeface="+mn-cs"/>
            </a:endParaRPr>
          </a:p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preamble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7 bytes with pattern 10101010 followed by one byte with pattern 10101011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 used to synchronize receiver, sender clock rates</a:t>
            </a:r>
          </a:p>
        </p:txBody>
      </p:sp>
      <p:pic>
        <p:nvPicPr>
          <p:cNvPr id="150533" name="Picture 19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0534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50535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0536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6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0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0542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3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0544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0545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0546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0547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45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 frame structure (more)</a:t>
            </a:r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addresses: </a:t>
            </a:r>
            <a:r>
              <a:rPr lang="en-US" dirty="0">
                <a:latin typeface="Gill Sans MT" charset="0"/>
                <a:cs typeface="+mn-cs"/>
              </a:rPr>
              <a:t>6 </a:t>
            </a:r>
            <a:r>
              <a:rPr lang="en-US" dirty="0" smtClean="0">
                <a:latin typeface="Gill Sans MT" charset="0"/>
                <a:cs typeface="+mn-cs"/>
              </a:rPr>
              <a:t>byte source, destination MAC addresses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otherwise, adapter discards </a:t>
            </a:r>
            <a:r>
              <a:rPr lang="en-US" dirty="0" smtClean="0">
                <a:latin typeface="Gill Sans MT" charset="0"/>
              </a:rPr>
              <a:t>frame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This happens in hardware usually. Some hardware can be set to promiscuous mode. 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type: </a:t>
            </a:r>
            <a:r>
              <a:rPr lang="en-US" dirty="0">
                <a:latin typeface="Gill Sans MT" charset="0"/>
                <a:cs typeface="+mn-cs"/>
              </a:rPr>
              <a:t>indicates higher layer protocol (mostly IP but others possible, e.g., Novell IPX, AppleTalk)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CRC: </a:t>
            </a:r>
            <a:r>
              <a:rPr lang="en-US" dirty="0" smtClean="0">
                <a:latin typeface="Gill Sans MT" charset="0"/>
                <a:cs typeface="+mn-cs"/>
              </a:rPr>
              <a:t>cyclic redundancy check </a:t>
            </a:r>
            <a:r>
              <a:rPr lang="en-US" dirty="0">
                <a:latin typeface="Gill Sans MT" charset="0"/>
                <a:cs typeface="+mn-cs"/>
              </a:rPr>
              <a:t>at </a:t>
            </a:r>
            <a:r>
              <a:rPr lang="en-US" dirty="0" smtClean="0">
                <a:latin typeface="Gill Sans MT" charset="0"/>
                <a:cs typeface="+mn-cs"/>
              </a:rPr>
              <a:t>receiver</a:t>
            </a:r>
            <a:endParaRPr lang="en-US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error detected: frame </a:t>
            </a:r>
            <a:r>
              <a:rPr lang="en-US" dirty="0">
                <a:latin typeface="Gill Sans MT" charset="0"/>
              </a:rPr>
              <a:t>is </a:t>
            </a:r>
            <a:r>
              <a:rPr lang="en-US" dirty="0" smtClean="0">
                <a:latin typeface="Gill Sans MT" charset="0"/>
              </a:rPr>
              <a:t>dropped</a:t>
            </a:r>
            <a:endParaRPr lang="en-US" dirty="0">
              <a:latin typeface="Gill Sans MT" charset="0"/>
            </a:endParaRPr>
          </a:p>
        </p:txBody>
      </p:sp>
      <p:pic>
        <p:nvPicPr>
          <p:cNvPr id="152581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2582" name="Group 8"/>
          <p:cNvGrpSpPr>
            <a:grpSpLocks/>
          </p:cNvGrpSpPr>
          <p:nvPr/>
        </p:nvGrpSpPr>
        <p:grpSpPr bwMode="auto">
          <a:xfrm>
            <a:off x="1426368" y="5496184"/>
            <a:ext cx="6291263" cy="993775"/>
            <a:chOff x="940711" y="4902593"/>
            <a:chExt cx="6291001" cy="992895"/>
          </a:xfrm>
        </p:grpSpPr>
        <p:sp>
          <p:nvSpPr>
            <p:cNvPr id="152583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2584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/>
            </a:p>
          </p:txBody>
        </p:sp>
        <p:cxnSp>
          <p:nvCxnSpPr>
            <p:cNvPr id="12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2590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1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52592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52593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52594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52595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dirty="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3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Ethernet: unreliable, connectionless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connectionless: </a:t>
            </a:r>
            <a:r>
              <a:rPr lang="en-US" dirty="0" smtClean="0">
                <a:latin typeface="Gill Sans MT" charset="0"/>
                <a:cs typeface="+mn-cs"/>
              </a:rPr>
              <a:t>no </a:t>
            </a:r>
            <a:r>
              <a:rPr lang="en-US" dirty="0">
                <a:latin typeface="Gill Sans MT" charset="0"/>
                <a:cs typeface="+mn-cs"/>
              </a:rPr>
              <a:t>handshaking between sending and receiving NICs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unreliable: </a:t>
            </a:r>
            <a:r>
              <a:rPr lang="en-US" dirty="0">
                <a:latin typeface="Gill Sans MT" charset="0"/>
                <a:cs typeface="+mn-cs"/>
              </a:rPr>
              <a:t>receiving NIC </a:t>
            </a:r>
            <a:r>
              <a:rPr lang="en-US" dirty="0" smtClean="0">
                <a:latin typeface="Gill Sans MT" charset="0"/>
                <a:cs typeface="+mn-cs"/>
              </a:rPr>
              <a:t>doesn't </a:t>
            </a:r>
            <a:r>
              <a:rPr lang="en-US" dirty="0">
                <a:latin typeface="Gill Sans MT" charset="0"/>
                <a:cs typeface="+mn-cs"/>
              </a:rPr>
              <a:t>send acks or nacks to sending NIC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d</a:t>
            </a:r>
            <a:r>
              <a:rPr lang="en-US" sz="2800" dirty="0" smtClean="0">
                <a:latin typeface="Gill Sans MT" charset="0"/>
              </a:rPr>
              <a:t>ata in dropped frames recovered only if initial sender uses higher layer rdt (e.g., TCP), otherwise dropped data lost</a:t>
            </a:r>
          </a:p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Ethernet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s MAC protocol: unslotted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CSMA/CD with binary backoff</a:t>
            </a:r>
            <a:endParaRPr lang="en-US" i="1" dirty="0">
              <a:solidFill>
                <a:srgbClr val="CC0000"/>
              </a:solidFill>
              <a:latin typeface="Gill Sans MT" charset="0"/>
              <a:cs typeface="+mn-cs"/>
            </a:endParaRPr>
          </a:p>
        </p:txBody>
      </p:sp>
      <p:pic>
        <p:nvPicPr>
          <p:cNvPr id="154629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47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9" name="Picture 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framing, link access:</a:t>
            </a:r>
            <a:r>
              <a:rPr lang="en-US" sz="3200" dirty="0">
                <a:latin typeface="Gill Sans MT" charset="0"/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MAC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addresses used in frame headers to identify source, </a:t>
            </a:r>
            <a:r>
              <a:rPr lang="en-US" dirty="0" smtClean="0">
                <a:latin typeface="Gill Sans MT" charset="0"/>
              </a:rPr>
              <a:t>destination  </a:t>
            </a:r>
            <a:endParaRPr lang="en-US" dirty="0">
              <a:latin typeface="Gill Sans MT" charset="0"/>
            </a:endParaRPr>
          </a:p>
          <a:p>
            <a:pPr lvl="2"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</a:rPr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Optional reliable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>
                <a:latin typeface="Gill Sans MT" charset="0"/>
              </a:rPr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400" dirty="0">
                <a:latin typeface="Gill Sans MT" charset="0"/>
              </a:rPr>
              <a:t> why both link-level and end-end reliability?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18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Gill Sans MT" charset="0"/>
                <a:cs typeface="+mj-cs"/>
              </a:rPr>
              <a:t>802.3 Ethernet standards: link &amp; physical layers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many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different Ethernet standards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speeds: 2 Mbps, 10 Mbps, 100 Mbps, 1Gbps, </a:t>
            </a:r>
            <a:r>
              <a:rPr lang="en-US" dirty="0" smtClean="0">
                <a:latin typeface="Gill Sans MT" charset="0"/>
              </a:rPr>
              <a:t>10 Gbps, 40 Gbps</a:t>
            </a:r>
            <a:endParaRPr lang="en-US" dirty="0">
              <a:latin typeface="Gill Sans MT" charset="0"/>
            </a:endParaRP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  <a:defRPr/>
            </a:pPr>
            <a:endParaRPr lang="en-US" sz="3200" dirty="0">
              <a:latin typeface="Gill Sans MT" charset="0"/>
              <a:cs typeface="+mn-cs"/>
            </a:endParaRPr>
          </a:p>
        </p:txBody>
      </p:sp>
      <p:sp>
        <p:nvSpPr>
          <p:cNvPr id="156677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 cap="flat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56678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dirty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56685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412739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56695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8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12738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56692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59415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pPr>
                <a:defRPr/>
              </a:pPr>
              <a:r>
                <a:rPr lang="en-US" i="0" dirty="0" smtClean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56691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3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6.4 LANs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s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VLANS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85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Ethernet </a:t>
            </a:r>
            <a:r>
              <a:rPr lang="en-US" dirty="0" smtClean="0">
                <a:latin typeface="Gill Sans MT" charset="0"/>
                <a:cs typeface="+mj-cs"/>
              </a:rPr>
              <a:t>switch (vs. a dumb hub)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link-layer device: takes an </a:t>
            </a: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active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role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store, forward Ethernet frames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examine incoming frame</a:t>
            </a:r>
            <a:r>
              <a:rPr lang="ja-JP" altLang="en-US" sz="2800" dirty="0">
                <a:latin typeface="Gill Sans MT" charset="0"/>
              </a:rPr>
              <a:t>’</a:t>
            </a:r>
            <a:r>
              <a:rPr lang="en-US" sz="2800" dirty="0">
                <a:latin typeface="Gill Sans MT" charset="0"/>
              </a:rPr>
              <a:t>s MAC address, </a:t>
            </a: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sz="2800" dirty="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transparent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hosts are unaware of presence of switches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plug-and-play, self-learning</a:t>
            </a:r>
          </a:p>
          <a:p>
            <a:pPr lvl="1">
              <a:defRPr/>
            </a:pPr>
            <a:r>
              <a:rPr lang="en-US" sz="2800" dirty="0">
                <a:latin typeface="Gill Sans MT" charset="0"/>
              </a:rPr>
              <a:t>switches do not need to be configured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160773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96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Switch: </a:t>
            </a:r>
            <a:r>
              <a:rPr lang="en-US" sz="3600" i="1" dirty="0">
                <a:latin typeface="Gill Sans MT" charset="0"/>
                <a:cs typeface="+mj-cs"/>
              </a:rPr>
              <a:t>multiple</a:t>
            </a:r>
            <a:r>
              <a:rPr lang="en-US" sz="3600" dirty="0">
                <a:latin typeface="Gill Sans MT" charset="0"/>
                <a:cs typeface="+mj-cs"/>
              </a:rPr>
              <a:t> simultaneous transmissions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hosts have dedicated, direct connection to switch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switches buffer packets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latin typeface="Gill Sans MT" charset="0"/>
                <a:cs typeface="+mn-cs"/>
              </a:rPr>
              <a:t>Ethernet protocol used on </a:t>
            </a:r>
            <a:r>
              <a:rPr lang="en-US" sz="2400" i="1" dirty="0">
                <a:latin typeface="Gill Sans MT" charset="0"/>
                <a:cs typeface="+mn-cs"/>
              </a:rPr>
              <a:t>each</a:t>
            </a:r>
            <a:r>
              <a:rPr lang="en-US" sz="2400" dirty="0">
                <a:latin typeface="Gill Sans MT" charset="0"/>
                <a:cs typeface="+mn-cs"/>
              </a:rPr>
              <a:t> incoming link, but no collisions; full duplex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switching: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A-to-A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and B-to-B</a:t>
            </a:r>
            <a:r>
              <a:rPr lang="ja-JP" altLang="en-US" sz="2400" dirty="0">
                <a:latin typeface="Gill Sans MT" charset="0"/>
                <a:cs typeface="+mn-cs"/>
              </a:rPr>
              <a:t>’</a:t>
            </a:r>
            <a:r>
              <a:rPr lang="en-US" sz="2400" dirty="0">
                <a:latin typeface="Gill Sans MT" charset="0"/>
                <a:cs typeface="+mn-cs"/>
              </a:rPr>
              <a:t> </a:t>
            </a:r>
            <a:r>
              <a:rPr lang="en-US" sz="2400" dirty="0" smtClean="0">
                <a:latin typeface="Gill Sans MT" charset="0"/>
                <a:cs typeface="+mn-cs"/>
              </a:rPr>
              <a:t>can transmit simultaneously</a:t>
            </a:r>
            <a:r>
              <a:rPr lang="en-US" sz="2400" dirty="0">
                <a:latin typeface="Gill Sans MT" charset="0"/>
                <a:cs typeface="+mn-cs"/>
              </a:rPr>
              <a:t>, without collisions </a:t>
            </a:r>
          </a:p>
        </p:txBody>
      </p:sp>
      <p:grpSp>
        <p:nvGrpSpPr>
          <p:cNvPr id="162821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2472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2824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2474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2475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6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2477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78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2479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2835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7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7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7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36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6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6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283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286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286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2839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6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286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6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2489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2841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285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285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2842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285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285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285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2494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495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2496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2497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2498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2499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62822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5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 </a:t>
            </a:r>
            <a:r>
              <a:rPr lang="en-US" sz="3600" dirty="0" smtClean="0">
                <a:latin typeface="Gill Sans MT" charset="0"/>
                <a:cs typeface="+mj-cs"/>
              </a:rPr>
              <a:t>forwarding table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latin typeface="Gill Sans MT" charset="0"/>
                <a:cs typeface="+mn-cs"/>
              </a:rPr>
              <a:t>how does switch know A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4, B</a:t>
            </a:r>
            <a:r>
              <a:rPr lang="ja-JP" altLang="en-US" dirty="0" smtClean="0">
                <a:latin typeface="Gill Sans MT" charset="0"/>
                <a:cs typeface="+mn-cs"/>
              </a:rPr>
              <a:t>’</a:t>
            </a:r>
            <a:r>
              <a:rPr lang="en-US" dirty="0" smtClean="0">
                <a:latin typeface="Gill Sans MT" charset="0"/>
                <a:cs typeface="+mn-cs"/>
              </a:rPr>
              <a:t> reachable via interface 5?</a:t>
            </a:r>
            <a:endParaRPr lang="en-US" dirty="0">
              <a:latin typeface="Gill Sans MT" charset="0"/>
              <a:cs typeface="+mn-cs"/>
            </a:endParaRPr>
          </a:p>
        </p:txBody>
      </p:sp>
      <p:grpSp>
        <p:nvGrpSpPr>
          <p:cNvPr id="164869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63496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>
                <a:defRPr/>
              </a:pPr>
              <a:r>
                <a:rPr lang="en-US" dirty="0" smtClean="0">
                  <a:latin typeface="Arial" charset="0"/>
                  <a:cs typeface="Arial" charset="0"/>
                </a:rPr>
                <a:t>(</a:t>
              </a:r>
              <a:r>
                <a:rPr lang="en-US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dirty="0" smtClean="0">
                  <a:latin typeface="Arial" charset="0"/>
                  <a:cs typeface="Arial" charset="0"/>
                </a:rPr>
                <a:t>)</a:t>
              </a:r>
              <a:r>
                <a:rPr lang="en-US" i="0" dirty="0" smtClean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64874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63498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63499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0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63501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2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63503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i="0" smtClean="0">
                    <a:latin typeface="Arial" charset="0"/>
                    <a:cs typeface="Arial" charset="0"/>
                  </a:rPr>
                  <a:t>’</a:t>
                </a:r>
                <a:endParaRPr lang="en-US" i="0" dirty="0" smtClean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grpSp>
            <p:nvGrpSpPr>
              <p:cNvPr id="164885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2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2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2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86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1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1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4888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64913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4914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grpSp>
            <p:nvGrpSpPr>
              <p:cNvPr id="164889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10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6491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1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pic>
            <p:nvPicPr>
              <p:cNvPr id="63513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164891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64906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64907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8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</p:grpSp>
          <p:grpSp>
            <p:nvGrpSpPr>
              <p:cNvPr id="164892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64901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64903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64904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1736 w 356"/>
                      <a:gd name="T3" fmla="*/ 95 h 368"/>
                      <a:gd name="T4" fmla="*/ 2059 w 356"/>
                      <a:gd name="T5" fmla="*/ 1990 h 368"/>
                      <a:gd name="T6" fmla="*/ 454 w 356"/>
                      <a:gd name="T7" fmla="*/ 2489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0" t="0" r="r" b="b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9525" cap="flat" cmpd="sng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63518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3519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63520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63521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63522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63523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i="0" dirty="0" smtClean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ts val="3000"/>
              </a:lnSpc>
              <a:buSzPct val="100000"/>
              <a:buFont typeface="Wingdings" charset="2"/>
              <a:buChar char="§"/>
              <a:defRPr/>
            </a:pPr>
            <a:r>
              <a:rPr lang="en-US" i="1" u="sng" dirty="0" smtClean="0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dirty="0" smtClean="0">
                <a:latin typeface="Gill Sans MT" charset="0"/>
              </a:rPr>
              <a:t>each switch has a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dirty="0" smtClean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each entry: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(MAC address of host, interface to reach host, time stamp)</a:t>
            </a:r>
          </a:p>
          <a:p>
            <a:pPr lvl="1">
              <a:lnSpc>
                <a:spcPct val="100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looks like a routing table!</a:t>
            </a:r>
          </a:p>
        </p:txBody>
      </p:sp>
      <p:pic>
        <p:nvPicPr>
          <p:cNvPr id="164871" name="Picture 22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75000"/>
              </a:lnSpc>
              <a:buFont typeface="Wingdings" charset="0"/>
              <a:buNone/>
              <a:defRPr/>
            </a:pPr>
            <a:r>
              <a:rPr lang="en-US" u="sng" dirty="0" smtClean="0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defRPr/>
            </a:pPr>
            <a:r>
              <a:rPr lang="en-US" dirty="0" smtClean="0">
                <a:latin typeface="Gill Sans MT" charset="0"/>
                <a:cs typeface="+mn-cs"/>
              </a:rPr>
              <a:t>something like a routing protocol?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6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09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913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5565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66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7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5568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9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5570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66950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8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8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1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6698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8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8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66953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6697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697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66954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5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6697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5580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66956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66971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66972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73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66957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66966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66968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6969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85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86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5587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5588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5589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5590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which hosts can be reached through which interfaces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when frame received, switch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learns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 location of sender: incoming LAN segment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records sender/location pair in switch table</a:t>
            </a:r>
          </a:p>
        </p:txBody>
      </p:sp>
      <p:grpSp>
        <p:nvGrpSpPr>
          <p:cNvPr id="420900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5561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2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42090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9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5560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420911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5552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53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4209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5549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5550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5551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66923" name="Picture 21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94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2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42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Switch: frame filtering/forwarding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0238" y="1370013"/>
            <a:ext cx="8201025" cy="5095875"/>
          </a:xfrm>
        </p:spPr>
        <p:txBody>
          <a:bodyPr>
            <a:noAutofit/>
          </a:bodyPr>
          <a:lstStyle/>
          <a:p>
            <a:pPr>
              <a:buFont typeface="Wingdings" charset="0"/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when  </a:t>
            </a: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received at switch:</a:t>
            </a:r>
            <a:r>
              <a:rPr lang="en-US" dirty="0">
                <a:latin typeface="Gill Sans MT" charset="0"/>
                <a:cs typeface="+mn-cs"/>
              </a:rPr>
              <a:t/>
            </a:r>
            <a:br>
              <a:rPr lang="en-US" dirty="0">
                <a:latin typeface="Gill Sans MT" charset="0"/>
                <a:cs typeface="+mn-cs"/>
              </a:rPr>
            </a:br>
            <a:endParaRPr lang="en-US" dirty="0">
              <a:latin typeface="Gill Sans MT" charset="0"/>
              <a:cs typeface="+mn-cs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1. record </a:t>
            </a:r>
            <a:r>
              <a:rPr lang="en-US" dirty="0" smtClean="0">
                <a:latin typeface="Gill Sans MT" charset="0"/>
              </a:rPr>
              <a:t>incoming link, MAC address of sending </a:t>
            </a:r>
            <a:r>
              <a:rPr lang="en-US" dirty="0">
                <a:latin typeface="Gill Sans MT" charset="0"/>
              </a:rPr>
              <a:t>host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2. index switch table using MAC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address</a:t>
            </a:r>
            <a:endParaRPr lang="en-US" b="1" dirty="0">
              <a:solidFill>
                <a:schemeClr val="accent2"/>
              </a:solidFill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3. 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entry found for destination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 {</a:t>
            </a:r>
          </a:p>
          <a:p>
            <a:pPr lvl="1">
              <a:buFont typeface="Wingdings" charset="0"/>
              <a:buNone/>
              <a:defRPr/>
            </a:pPr>
            <a:r>
              <a:rPr lang="en-US" b="1" dirty="0">
                <a:solidFill>
                  <a:srgbClr val="000099"/>
                </a:solidFill>
                <a:latin typeface="Gill Sans MT" charset="0"/>
              </a:rPr>
              <a:t>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if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destination </a:t>
            </a:r>
            <a:r>
              <a:rPr lang="en-US" dirty="0">
                <a:latin typeface="Gill Sans MT" charset="0"/>
              </a:rPr>
              <a:t>on segment from which frame arrived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then</a:t>
            </a:r>
            <a:r>
              <a:rPr lang="en-US" dirty="0">
                <a:latin typeface="Gill Sans MT" charset="0"/>
              </a:rPr>
              <a:t> drop </a:t>
            </a:r>
            <a:r>
              <a:rPr lang="en-US" dirty="0" smtClean="0">
                <a:latin typeface="Gill Sans MT" charset="0"/>
              </a:rPr>
              <a:t>frame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forward </a:t>
            </a:r>
            <a:r>
              <a:rPr lang="en-US" dirty="0" smtClean="0">
                <a:latin typeface="Gill Sans MT" charset="0"/>
              </a:rPr>
              <a:t>frame </a:t>
            </a:r>
            <a:r>
              <a:rPr lang="en-US" dirty="0">
                <a:latin typeface="Gill Sans MT" charset="0"/>
              </a:rPr>
              <a:t>on interface </a:t>
            </a:r>
            <a:r>
              <a:rPr lang="en-US" dirty="0" smtClean="0">
                <a:latin typeface="Gill Sans MT" charset="0"/>
              </a:rPr>
              <a:t>indicated by entry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}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  </a:t>
            </a:r>
            <a:endParaRPr lang="en-US" dirty="0">
              <a:latin typeface="Gill Sans MT" charset="0"/>
            </a:endParaRP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     </a:t>
            </a:r>
            <a:r>
              <a:rPr lang="en-US" dirty="0">
                <a:solidFill>
                  <a:srgbClr val="000099"/>
                </a:solidFill>
                <a:latin typeface="Gill Sans MT" charset="0"/>
              </a:rPr>
              <a:t>else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flood  /* forward on all interfaces except arriving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                         interface */</a:t>
            </a:r>
            <a:endParaRPr lang="en-US" dirty="0">
              <a:latin typeface="Gill Sans MT" charset="0"/>
            </a:endParaRPr>
          </a:p>
          <a:p>
            <a:pPr lvl="3">
              <a:buFontTx/>
              <a:buNone/>
              <a:defRPr/>
            </a:pPr>
            <a:r>
              <a:rPr lang="en-US" sz="2400" dirty="0">
                <a:latin typeface="Times New Roman" charset="0"/>
              </a:rPr>
              <a:t>  </a:t>
            </a:r>
          </a:p>
        </p:txBody>
      </p:sp>
      <p:pic>
        <p:nvPicPr>
          <p:cNvPr id="168965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84137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009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67650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51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2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7653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4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67655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i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71083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18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19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20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84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71113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1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71086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7111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111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1087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8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71109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10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pic>
          <p:nvPicPr>
            <p:cNvPr id="67665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1089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7110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7110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171090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7109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7110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7110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1736 w 356"/>
                    <a:gd name="T3" fmla="*/ 95 h 368"/>
                    <a:gd name="T4" fmla="*/ 2059 w 356"/>
                    <a:gd name="T5" fmla="*/ 1990 h 368"/>
                    <a:gd name="T6" fmla="*/ 454 w 356"/>
                    <a:gd name="T7" fmla="*/ 2489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 dirty="0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70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71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7672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7673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74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67675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Self-learning, forwarding: example</a:t>
            </a:r>
          </a:p>
        </p:txBody>
      </p:sp>
      <p:grpSp>
        <p:nvGrpSpPr>
          <p:cNvPr id="685088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67646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7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093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4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67645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98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685098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67637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8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>
              <a:defRPr/>
            </a:pPr>
            <a:r>
              <a:rPr lang="en-US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685105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67634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7635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7636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685115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67630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1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0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67626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7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25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22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3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0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67618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9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685135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67614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5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i="0" dirty="0" smtClean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latin typeface="Gill Sans MT" charset="0"/>
                <a:cs typeface="+mn-cs"/>
              </a:rPr>
              <a:t>frame </a:t>
            </a:r>
            <a:r>
              <a:rPr lang="en-US" dirty="0" smtClean="0">
                <a:latin typeface="Gill Sans MT" charset="0"/>
                <a:cs typeface="+mn-cs"/>
              </a:rPr>
              <a:t>destination, A’, location unknown</a:t>
            </a:r>
            <a:r>
              <a:rPr lang="en-US" dirty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685148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67610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1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i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i="0" dirty="0" smtClean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79400" indent="-279400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destination A location known:</a:t>
            </a:r>
            <a:endParaRPr lang="en-US" sz="2800" dirty="0">
              <a:solidFill>
                <a:srgbClr val="FF0000"/>
              </a:solidFill>
              <a:latin typeface="Gill Sans MT" charset="0"/>
              <a:cs typeface="+mn-cs"/>
            </a:endParaRPr>
          </a:p>
        </p:txBody>
      </p:sp>
      <p:grpSp>
        <p:nvGrpSpPr>
          <p:cNvPr id="685150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67607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dirty="0" smtClean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08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7609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19121" y="2884488"/>
            <a:ext cx="3729037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>
                <a:solidFill>
                  <a:srgbClr val="CC0000"/>
                </a:solidFill>
                <a:latin typeface="Gill Sans MT" charset="0"/>
                <a:cs typeface="+mn-cs"/>
              </a:rPr>
              <a:t>on just one link</a:t>
            </a:r>
          </a:p>
        </p:txBody>
      </p:sp>
      <p:pic>
        <p:nvPicPr>
          <p:cNvPr id="171029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19955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36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5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85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85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8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68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685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 smtClean="0">
                <a:latin typeface="Gill Sans MT" charset="0"/>
                <a:cs typeface="+mn-cs"/>
              </a:rPr>
              <a:t>self-learning switches </a:t>
            </a:r>
            <a:r>
              <a:rPr lang="en-US" dirty="0">
                <a:latin typeface="Gill Sans MT" charset="0"/>
                <a:cs typeface="+mn-cs"/>
              </a:rPr>
              <a:t>can be connected </a:t>
            </a:r>
            <a:r>
              <a:rPr lang="en-US" dirty="0" smtClean="0">
                <a:latin typeface="Gill Sans MT" charset="0"/>
                <a:cs typeface="+mn-cs"/>
              </a:rPr>
              <a:t>together: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800" i="1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sending from A to G - how does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know to forward frame destined to G via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and S</a:t>
            </a:r>
            <a:r>
              <a:rPr lang="en-US" sz="28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?</a:t>
            </a:r>
          </a:p>
          <a:p>
            <a:pPr marL="457200" indent="-2873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i="1" u="sng" dirty="0">
                <a:solidFill>
                  <a:srgbClr val="CC0000"/>
                </a:solidFill>
                <a:latin typeface="Gill Sans MT" charset="0"/>
                <a:cs typeface="+mn-cs"/>
              </a:rPr>
              <a:t>A: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self learning! (works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  <a:cs typeface="+mn-cs"/>
              </a:rPr>
              <a:t>exactly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  <a:cs typeface="+mn-cs"/>
              </a:rPr>
              <a:t> the same as in single-switch case!)</a:t>
            </a:r>
          </a:p>
        </p:txBody>
      </p:sp>
      <p:grpSp>
        <p:nvGrpSpPr>
          <p:cNvPr id="173062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60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8661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8662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8663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3111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3119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20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2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311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113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311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1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67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8627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8628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8629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8630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8631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8632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8633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8634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8635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8636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3084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310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5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310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10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6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309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7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309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8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309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3089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309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309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8643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8644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3064" name="Picture 20" descr="underline_base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0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Self-learning multi-switch example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1139825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>
                <a:latin typeface="Gill Sans MT" charset="0"/>
                <a:cs typeface="+mn-cs"/>
              </a:rPr>
              <a:t>Suppose C sends frame to I, I responds to C</a:t>
            </a: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714375" y="4664075"/>
            <a:ext cx="7772400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u="sng" dirty="0">
                <a:solidFill>
                  <a:srgbClr val="CC0000"/>
                </a:solidFill>
                <a:latin typeface="Gill Sans MT" charset="0"/>
                <a:cs typeface="+mn-cs"/>
              </a:rPr>
              <a:t>Q:</a:t>
            </a:r>
            <a:r>
              <a:rPr lang="en-US" sz="2400" i="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show switch tables and packet forwarding in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1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2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3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, S</a:t>
            </a:r>
            <a:r>
              <a:rPr lang="en-US" sz="2400" i="0" baseline="-25000" dirty="0">
                <a:solidFill>
                  <a:srgbClr val="000000"/>
                </a:solidFill>
                <a:latin typeface="Gill Sans MT" charset="0"/>
                <a:cs typeface="+mn-cs"/>
              </a:rPr>
              <a:t>4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</a:t>
            </a:r>
          </a:p>
        </p:txBody>
      </p:sp>
      <p:grpSp>
        <p:nvGrpSpPr>
          <p:cNvPr id="175110" name="Group 58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9681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2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3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84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69685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69686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69687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75159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751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0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7516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61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7516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6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91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175111" name="Group 76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9642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3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4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5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6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7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8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49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0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69651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69652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69653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69654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69655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69656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i="0" baseline="-2500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69657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69658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69659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69660" name="Picture 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grpSp>
          <p:nvGrpSpPr>
            <p:cNvPr id="175132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751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3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751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4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7514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5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7514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6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7514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75137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7514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514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pic>
          <p:nvPicPr>
            <p:cNvPr id="69667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69668" name="Picture 3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175112" name="Picture 16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7921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71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7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>
              <a:defRPr/>
            </a:pPr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error correction:</a:t>
            </a:r>
            <a:r>
              <a:rPr lang="en-US" dirty="0">
                <a:latin typeface="Gill Sans MT" charset="0"/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retransmission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half-duplex and full-duplex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with half duplex, nodes at both ends of link can transmit, but not at same time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 services (more)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6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Institutional network</a:t>
            </a:r>
          </a:p>
        </p:txBody>
      </p:sp>
      <p:sp>
        <p:nvSpPr>
          <p:cNvPr id="177156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69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70670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70671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70672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70673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2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773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3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772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3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74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772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79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772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0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772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68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068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83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772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87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772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8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772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89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772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77193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772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4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772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7195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772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070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199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772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72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0705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77201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7724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4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4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5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8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8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7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5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5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5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7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5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5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7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7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6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5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6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6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6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6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7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77203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7720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1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0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0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14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0740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41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6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0738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9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18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19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7721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0736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7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2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7721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7721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0734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0735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0723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1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722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6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722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0728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29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0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1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2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0733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77204" name="Picture 21" descr="underline_base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2751485" y="2148330"/>
            <a:ext cx="880316" cy="510540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367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Switches vs. </a:t>
            </a:r>
            <a:r>
              <a:rPr lang="en-US" sz="3600" dirty="0" smtClean="0">
                <a:latin typeface="Gill Sans MT" charset="0"/>
                <a:cs typeface="+mj-cs"/>
              </a:rPr>
              <a:t>routers</a:t>
            </a:r>
            <a:endParaRPr lang="en-US" sz="3600" dirty="0">
              <a:latin typeface="Gill Sans MT" charset="0"/>
              <a:cs typeface="+mj-cs"/>
            </a:endParaRP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latin typeface="Gill Sans MT" charset="0"/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forward: 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routers: </a:t>
            </a:r>
            <a:r>
              <a:rPr lang="en-US" sz="2400" dirty="0" smtClean="0">
                <a:latin typeface="Gill Sans MT" charset="0"/>
                <a:cs typeface="+mn-cs"/>
              </a:rPr>
              <a:t>network-layer devices (examine network-layer headers)</a:t>
            </a:r>
          </a:p>
          <a:p>
            <a:pPr marL="231775" indent="-231775"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switches</a:t>
            </a:r>
            <a:r>
              <a:rPr lang="en-US" sz="2400" i="1" dirty="0" smtClean="0">
                <a:latin typeface="Gill Sans MT" charset="0"/>
                <a:cs typeface="+mn-cs"/>
              </a:rPr>
              <a:t>: </a:t>
            </a:r>
            <a:r>
              <a:rPr lang="en-US" sz="2400" dirty="0" smtClean="0">
                <a:latin typeface="Gill Sans MT" charset="0"/>
                <a:cs typeface="+mn-cs"/>
              </a:rPr>
              <a:t>link</a:t>
            </a:r>
            <a:r>
              <a:rPr lang="en-US" sz="2400" dirty="0">
                <a:latin typeface="Gill Sans MT" charset="0"/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latin typeface="Gill Sans MT" charset="0"/>
                <a:cs typeface="+mn-cs"/>
              </a:rPr>
              <a:t>both have forwarding tables: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outers: </a:t>
            </a:r>
            <a:r>
              <a:rPr lang="en-US" sz="2400" dirty="0" smtClean="0">
                <a:latin typeface="Gill Sans MT" charset="0"/>
                <a:cs typeface="+mn-cs"/>
              </a:rPr>
              <a:t>compute tables using routing algorithms, IP addresses</a:t>
            </a:r>
          </a:p>
          <a:p>
            <a:pPr marL="231775" indent="-231775"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latin typeface="Gill Sans MT" charset="0"/>
                <a:cs typeface="+mn-cs"/>
              </a:rPr>
              <a:t>witches: </a:t>
            </a:r>
            <a:r>
              <a:rPr lang="en-US" sz="2400" dirty="0" smtClean="0">
                <a:latin typeface="Gill Sans MT" charset="0"/>
                <a:cs typeface="+mn-cs"/>
              </a:rPr>
              <a:t>learn forwarding table using flooding, learning, MAC addresses </a:t>
            </a: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179205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6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9207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8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09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0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11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2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13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79214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79263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4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5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6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79267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9215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79259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0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61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9262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79216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79217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71738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18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19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220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1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79222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3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4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9225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6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71736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6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79227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28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71734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29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71732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79230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71730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9250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 dirty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79231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79232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7924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79233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7924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924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171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9236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7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71" name="Group 347"/>
          <p:cNvGrpSpPr>
            <a:grpSpLocks/>
          </p:cNvGrpSpPr>
          <p:nvPr/>
        </p:nvGrpSpPr>
        <p:grpSpPr bwMode="auto">
          <a:xfrm>
            <a:off x="5807754" y="3834926"/>
            <a:ext cx="781085" cy="431171"/>
            <a:chOff x="1871277" y="1576300"/>
            <a:chExt cx="1128371" cy="437861"/>
          </a:xfrm>
        </p:grpSpPr>
        <p:sp>
          <p:nvSpPr>
            <p:cNvPr id="72" name="Oval 7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4" name="Oval 7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7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6" name="Freeform 7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7" name="Freeform 7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Freeform 7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9" name="Straight Connector 78"/>
            <p:cNvCxnSpPr>
              <a:endCxn id="7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Text Box 167"/>
          <p:cNvSpPr txBox="1">
            <a:spLocks noChangeArrowheads="1"/>
          </p:cNvSpPr>
          <p:nvPr/>
        </p:nvSpPr>
        <p:spPr bwMode="auto">
          <a:xfrm>
            <a:off x="4884225" y="3698875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  <a:endParaRPr lang="en-US" sz="1800" b="1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92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8" name="Freeform 81"/>
          <p:cNvSpPr>
            <a:spLocks/>
          </p:cNvSpPr>
          <p:nvPr/>
        </p:nvSpPr>
        <p:spPr bwMode="auto">
          <a:xfrm rot="5400000">
            <a:off x="1193801" y="808038"/>
            <a:ext cx="2789237" cy="4313238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72717" name="Line 33"/>
          <p:cNvSpPr>
            <a:spLocks noChangeShapeType="1"/>
          </p:cNvSpPr>
          <p:nvPr/>
        </p:nvSpPr>
        <p:spPr bwMode="auto">
          <a:xfrm flipH="1">
            <a:off x="1325563" y="2581275"/>
            <a:ext cx="11811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8" name="Line 34"/>
          <p:cNvSpPr>
            <a:spLocks noChangeShapeType="1"/>
          </p:cNvSpPr>
          <p:nvPr/>
        </p:nvSpPr>
        <p:spPr bwMode="auto">
          <a:xfrm>
            <a:off x="2617788" y="2573338"/>
            <a:ext cx="0" cy="946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19" name="Line 35"/>
          <p:cNvSpPr>
            <a:spLocks noChangeShapeType="1"/>
          </p:cNvSpPr>
          <p:nvPr/>
        </p:nvSpPr>
        <p:spPr bwMode="auto">
          <a:xfrm flipH="1" flipV="1">
            <a:off x="2728913" y="2530475"/>
            <a:ext cx="1063625" cy="1047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0" name="Line 59"/>
          <p:cNvSpPr>
            <a:spLocks noChangeShapeType="1"/>
          </p:cNvSpPr>
          <p:nvPr/>
        </p:nvSpPr>
        <p:spPr bwMode="auto">
          <a:xfrm flipV="1">
            <a:off x="2789238" y="2132013"/>
            <a:ext cx="706437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1" name="Line 60"/>
          <p:cNvSpPr>
            <a:spLocks noChangeShapeType="1"/>
          </p:cNvSpPr>
          <p:nvPr/>
        </p:nvSpPr>
        <p:spPr bwMode="auto">
          <a:xfrm flipV="1">
            <a:off x="2670175" y="1924050"/>
            <a:ext cx="385763" cy="490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2" name="Line 77"/>
          <p:cNvSpPr>
            <a:spLocks noChangeShapeType="1"/>
          </p:cNvSpPr>
          <p:nvPr/>
        </p:nvSpPr>
        <p:spPr bwMode="auto">
          <a:xfrm>
            <a:off x="2038350" y="2024063"/>
            <a:ext cx="498475" cy="415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3" name="Line 78"/>
          <p:cNvSpPr>
            <a:spLocks noChangeShapeType="1"/>
          </p:cNvSpPr>
          <p:nvPr/>
        </p:nvSpPr>
        <p:spPr bwMode="auto">
          <a:xfrm flipH="1">
            <a:off x="1235075" y="1957388"/>
            <a:ext cx="4905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 flipH="1">
            <a:off x="928688" y="3463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 flipH="1">
            <a:off x="1152525" y="3494088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1393825" y="3513138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69" name="Group 44"/>
          <p:cNvGrpSpPr>
            <a:grpSpLocks/>
          </p:cNvGrpSpPr>
          <p:nvPr/>
        </p:nvGrpSpPr>
        <p:grpSpPr bwMode="auto">
          <a:xfrm>
            <a:off x="666187" y="3337113"/>
            <a:ext cx="328359" cy="310623"/>
            <a:chOff x="-44" y="1473"/>
            <a:chExt cx="981" cy="1105"/>
          </a:xfrm>
        </p:grpSpPr>
        <p:pic>
          <p:nvPicPr>
            <p:cNvPr id="1813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0" name="Group 44"/>
          <p:cNvGrpSpPr>
            <a:grpSpLocks/>
          </p:cNvGrpSpPr>
          <p:nvPr/>
        </p:nvGrpSpPr>
        <p:grpSpPr bwMode="auto">
          <a:xfrm>
            <a:off x="900729" y="3632280"/>
            <a:ext cx="328359" cy="310623"/>
            <a:chOff x="-44" y="1473"/>
            <a:chExt cx="981" cy="1105"/>
          </a:xfrm>
        </p:grpSpPr>
        <p:pic>
          <p:nvPicPr>
            <p:cNvPr id="1813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1" name="Group 44"/>
          <p:cNvGrpSpPr>
            <a:grpSpLocks/>
          </p:cNvGrpSpPr>
          <p:nvPr/>
        </p:nvGrpSpPr>
        <p:grpSpPr bwMode="auto">
          <a:xfrm>
            <a:off x="1205633" y="3651958"/>
            <a:ext cx="328359" cy="310623"/>
            <a:chOff x="-44" y="1473"/>
            <a:chExt cx="981" cy="1105"/>
          </a:xfrm>
        </p:grpSpPr>
        <p:pic>
          <p:nvPicPr>
            <p:cNvPr id="181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0" name="Line 21"/>
          <p:cNvSpPr>
            <a:spLocks noChangeShapeType="1"/>
          </p:cNvSpPr>
          <p:nvPr/>
        </p:nvSpPr>
        <p:spPr bwMode="auto">
          <a:xfrm>
            <a:off x="1520825" y="3468688"/>
            <a:ext cx="219075" cy="19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1" name="Line 22"/>
          <p:cNvSpPr>
            <a:spLocks noChangeShapeType="1"/>
          </p:cNvSpPr>
          <p:nvPr/>
        </p:nvSpPr>
        <p:spPr bwMode="auto">
          <a:xfrm flipH="1">
            <a:off x="1654175" y="3787775"/>
            <a:ext cx="69850" cy="188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2" name="Line 22"/>
          <p:cNvSpPr>
            <a:spLocks noChangeShapeType="1"/>
          </p:cNvSpPr>
          <p:nvPr/>
        </p:nvSpPr>
        <p:spPr bwMode="auto">
          <a:xfrm>
            <a:off x="1889125" y="3794125"/>
            <a:ext cx="41275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33" name="Line 20"/>
          <p:cNvSpPr>
            <a:spLocks noChangeShapeType="1"/>
          </p:cNvSpPr>
          <p:nvPr/>
        </p:nvSpPr>
        <p:spPr bwMode="auto">
          <a:xfrm flipH="1">
            <a:off x="1828800" y="3717925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76" name="Group 44"/>
          <p:cNvGrpSpPr>
            <a:grpSpLocks/>
          </p:cNvGrpSpPr>
          <p:nvPr/>
        </p:nvGrpSpPr>
        <p:grpSpPr bwMode="auto">
          <a:xfrm>
            <a:off x="1439164" y="3892842"/>
            <a:ext cx="328359" cy="310623"/>
            <a:chOff x="-44" y="1473"/>
            <a:chExt cx="981" cy="1105"/>
          </a:xfrm>
        </p:grpSpPr>
        <p:pic>
          <p:nvPicPr>
            <p:cNvPr id="181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77" name="Group 44"/>
          <p:cNvGrpSpPr>
            <a:grpSpLocks/>
          </p:cNvGrpSpPr>
          <p:nvPr/>
        </p:nvGrpSpPr>
        <p:grpSpPr bwMode="auto">
          <a:xfrm>
            <a:off x="1703023" y="3936948"/>
            <a:ext cx="328359" cy="310623"/>
            <a:chOff x="-44" y="1473"/>
            <a:chExt cx="981" cy="1105"/>
          </a:xfrm>
        </p:grpSpPr>
        <p:pic>
          <p:nvPicPr>
            <p:cNvPr id="1813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36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3365500"/>
            <a:ext cx="390525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73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313" y="3633788"/>
            <a:ext cx="392112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80" name="Group 44"/>
          <p:cNvGrpSpPr>
            <a:grpSpLocks/>
          </p:cNvGrpSpPr>
          <p:nvPr/>
        </p:nvGrpSpPr>
        <p:grpSpPr bwMode="auto">
          <a:xfrm>
            <a:off x="1948686" y="3587498"/>
            <a:ext cx="328359" cy="310623"/>
            <a:chOff x="-44" y="1473"/>
            <a:chExt cx="981" cy="1105"/>
          </a:xfrm>
        </p:grpSpPr>
        <p:pic>
          <p:nvPicPr>
            <p:cNvPr id="1813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39" name="Line 20"/>
          <p:cNvSpPr>
            <a:spLocks noChangeShapeType="1"/>
          </p:cNvSpPr>
          <p:nvPr/>
        </p:nvSpPr>
        <p:spPr bwMode="auto">
          <a:xfrm flipH="1">
            <a:off x="3363913" y="36369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0" name="Line 21"/>
          <p:cNvSpPr>
            <a:spLocks noChangeShapeType="1"/>
          </p:cNvSpPr>
          <p:nvPr/>
        </p:nvSpPr>
        <p:spPr bwMode="auto">
          <a:xfrm flipH="1">
            <a:off x="3587750" y="3667125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1" name="Line 22"/>
          <p:cNvSpPr>
            <a:spLocks noChangeShapeType="1"/>
          </p:cNvSpPr>
          <p:nvPr/>
        </p:nvSpPr>
        <p:spPr bwMode="auto">
          <a:xfrm>
            <a:off x="3829050" y="3686175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84" name="Group 44"/>
          <p:cNvGrpSpPr>
            <a:grpSpLocks/>
          </p:cNvGrpSpPr>
          <p:nvPr/>
        </p:nvGrpSpPr>
        <p:grpSpPr bwMode="auto">
          <a:xfrm>
            <a:off x="3186502" y="3516927"/>
            <a:ext cx="328359" cy="310623"/>
            <a:chOff x="-44" y="1473"/>
            <a:chExt cx="981" cy="1105"/>
          </a:xfrm>
        </p:grpSpPr>
        <p:pic>
          <p:nvPicPr>
            <p:cNvPr id="1813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5" name="Group 44"/>
          <p:cNvGrpSpPr>
            <a:grpSpLocks/>
          </p:cNvGrpSpPr>
          <p:nvPr/>
        </p:nvGrpSpPr>
        <p:grpSpPr bwMode="auto">
          <a:xfrm>
            <a:off x="3336123" y="3805310"/>
            <a:ext cx="328359" cy="310623"/>
            <a:chOff x="-44" y="1473"/>
            <a:chExt cx="981" cy="1105"/>
          </a:xfrm>
        </p:grpSpPr>
        <p:pic>
          <p:nvPicPr>
            <p:cNvPr id="18138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86" name="Group 44"/>
          <p:cNvGrpSpPr>
            <a:grpSpLocks/>
          </p:cNvGrpSpPr>
          <p:nvPr/>
        </p:nvGrpSpPr>
        <p:grpSpPr bwMode="auto">
          <a:xfrm>
            <a:off x="3641028" y="3824987"/>
            <a:ext cx="328359" cy="310623"/>
            <a:chOff x="-44" y="1473"/>
            <a:chExt cx="981" cy="1105"/>
          </a:xfrm>
        </p:grpSpPr>
        <p:pic>
          <p:nvPicPr>
            <p:cNvPr id="18138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72745" name="Line 20"/>
          <p:cNvSpPr>
            <a:spLocks noChangeShapeType="1"/>
          </p:cNvSpPr>
          <p:nvPr/>
        </p:nvSpPr>
        <p:spPr bwMode="auto">
          <a:xfrm flipH="1" flipV="1">
            <a:off x="2773363" y="3667125"/>
            <a:ext cx="349250" cy="201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6" name="Line 21"/>
          <p:cNvSpPr>
            <a:spLocks noChangeShapeType="1"/>
          </p:cNvSpPr>
          <p:nvPr/>
        </p:nvSpPr>
        <p:spPr bwMode="auto">
          <a:xfrm flipH="1">
            <a:off x="2505075" y="3636963"/>
            <a:ext cx="157163" cy="20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2747" name="Line 22"/>
          <p:cNvSpPr>
            <a:spLocks noChangeShapeType="1"/>
          </p:cNvSpPr>
          <p:nvPr/>
        </p:nvSpPr>
        <p:spPr bwMode="auto">
          <a:xfrm>
            <a:off x="2746375" y="3656013"/>
            <a:ext cx="42863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181290" name="Group 44"/>
          <p:cNvGrpSpPr>
            <a:grpSpLocks/>
          </p:cNvGrpSpPr>
          <p:nvPr/>
        </p:nvGrpSpPr>
        <p:grpSpPr bwMode="auto">
          <a:xfrm>
            <a:off x="2855919" y="3771381"/>
            <a:ext cx="328359" cy="310623"/>
            <a:chOff x="-44" y="1473"/>
            <a:chExt cx="981" cy="1105"/>
          </a:xfrm>
        </p:grpSpPr>
        <p:pic>
          <p:nvPicPr>
            <p:cNvPr id="18137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8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1" name="Group 44"/>
          <p:cNvGrpSpPr>
            <a:grpSpLocks/>
          </p:cNvGrpSpPr>
          <p:nvPr/>
        </p:nvGrpSpPr>
        <p:grpSpPr bwMode="auto">
          <a:xfrm>
            <a:off x="2253389" y="3774775"/>
            <a:ext cx="328359" cy="310623"/>
            <a:chOff x="-44" y="1473"/>
            <a:chExt cx="981" cy="1105"/>
          </a:xfrm>
        </p:grpSpPr>
        <p:pic>
          <p:nvPicPr>
            <p:cNvPr id="18137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1292" name="Group 44"/>
          <p:cNvGrpSpPr>
            <a:grpSpLocks/>
          </p:cNvGrpSpPr>
          <p:nvPr/>
        </p:nvGrpSpPr>
        <p:grpSpPr bwMode="auto">
          <a:xfrm>
            <a:off x="2558293" y="3794453"/>
            <a:ext cx="328359" cy="310623"/>
            <a:chOff x="-44" y="1473"/>
            <a:chExt cx="981" cy="1105"/>
          </a:xfrm>
        </p:grpSpPr>
        <p:pic>
          <p:nvPicPr>
            <p:cNvPr id="18137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475" y="3508375"/>
            <a:ext cx="392113" cy="19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2752" name="Line 20"/>
          <p:cNvSpPr>
            <a:spLocks noChangeShapeType="1"/>
          </p:cNvSpPr>
          <p:nvPr/>
        </p:nvSpPr>
        <p:spPr bwMode="auto">
          <a:xfrm flipH="1">
            <a:off x="3846513" y="3687763"/>
            <a:ext cx="320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7275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150" y="3538538"/>
            <a:ext cx="392113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6" name="Group 44"/>
          <p:cNvGrpSpPr>
            <a:grpSpLocks/>
          </p:cNvGrpSpPr>
          <p:nvPr/>
        </p:nvGrpSpPr>
        <p:grpSpPr bwMode="auto">
          <a:xfrm>
            <a:off x="3941686" y="3547462"/>
            <a:ext cx="328359" cy="310623"/>
            <a:chOff x="-44" y="1473"/>
            <a:chExt cx="981" cy="1105"/>
          </a:xfrm>
        </p:grpSpPr>
        <p:pic>
          <p:nvPicPr>
            <p:cNvPr id="181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7275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371725"/>
            <a:ext cx="53975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81298" name="Group 906"/>
          <p:cNvGrpSpPr>
            <a:grpSpLocks/>
          </p:cNvGrpSpPr>
          <p:nvPr/>
        </p:nvGrpSpPr>
        <p:grpSpPr bwMode="auto">
          <a:xfrm>
            <a:off x="3049940" y="1757677"/>
            <a:ext cx="211953" cy="373659"/>
            <a:chOff x="4140" y="429"/>
            <a:chExt cx="1425" cy="2396"/>
          </a:xfrm>
        </p:grpSpPr>
        <p:sp>
          <p:nvSpPr>
            <p:cNvPr id="18134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0" name="Rectangle 908"/>
            <p:cNvSpPr>
              <a:spLocks noChangeArrowheads="1"/>
            </p:cNvSpPr>
            <p:nvPr/>
          </p:nvSpPr>
          <p:spPr bwMode="auto">
            <a:xfrm>
              <a:off x="4202" y="427"/>
              <a:ext cx="1057" cy="229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4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4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03" name="Rectangle 911"/>
            <p:cNvSpPr>
              <a:spLocks noChangeArrowheads="1"/>
            </p:cNvSpPr>
            <p:nvPr/>
          </p:nvSpPr>
          <p:spPr bwMode="auto">
            <a:xfrm>
              <a:off x="4212" y="692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829" name="AutoShape 913"/>
              <p:cNvSpPr>
                <a:spLocks noChangeArrowheads="1"/>
              </p:cNvSpPr>
              <p:nvPr/>
            </p:nvSpPr>
            <p:spPr bwMode="auto">
              <a:xfrm>
                <a:off x="610" y="2571"/>
                <a:ext cx="73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30" name="AutoShape 914"/>
              <p:cNvSpPr>
                <a:spLocks noChangeArrowheads="1"/>
              </p:cNvSpPr>
              <p:nvPr/>
            </p:nvSpPr>
            <p:spPr bwMode="auto">
              <a:xfrm>
                <a:off x="624" y="2591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5" name="Rectangle 915"/>
            <p:cNvSpPr>
              <a:spLocks noChangeArrowheads="1"/>
            </p:cNvSpPr>
            <p:nvPr/>
          </p:nvSpPr>
          <p:spPr bwMode="auto">
            <a:xfrm>
              <a:off x="4223" y="1017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4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827" name="AutoShape 91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7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8" name="AutoShape 918"/>
              <p:cNvSpPr>
                <a:spLocks noChangeArrowheads="1"/>
              </p:cNvSpPr>
              <p:nvPr/>
            </p:nvSpPr>
            <p:spPr bwMode="auto">
              <a:xfrm>
                <a:off x="626" y="2582"/>
                <a:ext cx="70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07" name="Rectangle 919"/>
            <p:cNvSpPr>
              <a:spLocks noChangeArrowheads="1"/>
            </p:cNvSpPr>
            <p:nvPr/>
          </p:nvSpPr>
          <p:spPr bwMode="auto">
            <a:xfrm>
              <a:off x="4212" y="1363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08" name="Rectangle 920"/>
            <p:cNvSpPr>
              <a:spLocks noChangeArrowheads="1"/>
            </p:cNvSpPr>
            <p:nvPr/>
          </p:nvSpPr>
          <p:spPr bwMode="auto">
            <a:xfrm>
              <a:off x="4223" y="1659"/>
              <a:ext cx="598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5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825" name="AutoShape 922"/>
              <p:cNvSpPr>
                <a:spLocks noChangeArrowheads="1"/>
              </p:cNvSpPr>
              <p:nvPr/>
            </p:nvSpPr>
            <p:spPr bwMode="auto">
              <a:xfrm>
                <a:off x="614" y="2569"/>
                <a:ext cx="731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6" name="AutoShape 923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74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5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5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823" name="AutoShape 926"/>
              <p:cNvSpPr>
                <a:spLocks noChangeArrowheads="1"/>
              </p:cNvSpPr>
              <p:nvPr/>
            </p:nvSpPr>
            <p:spPr bwMode="auto">
              <a:xfrm>
                <a:off x="609" y="2564"/>
                <a:ext cx="731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824" name="AutoShape 927"/>
              <p:cNvSpPr>
                <a:spLocks noChangeArrowheads="1"/>
              </p:cNvSpPr>
              <p:nvPr/>
            </p:nvSpPr>
            <p:spPr bwMode="auto">
              <a:xfrm>
                <a:off x="623" y="2584"/>
                <a:ext cx="70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812" name="Rectangle 928"/>
            <p:cNvSpPr>
              <a:spLocks noChangeArrowheads="1"/>
            </p:cNvSpPr>
            <p:nvPr/>
          </p:nvSpPr>
          <p:spPr bwMode="auto">
            <a:xfrm>
              <a:off x="5248" y="427"/>
              <a:ext cx="7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5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5" name="Oval 931"/>
            <p:cNvSpPr>
              <a:spLocks noChangeArrowheads="1"/>
            </p:cNvSpPr>
            <p:nvPr/>
          </p:nvSpPr>
          <p:spPr bwMode="auto">
            <a:xfrm>
              <a:off x="5514" y="2616"/>
              <a:ext cx="5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5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17" name="AutoShape 933"/>
            <p:cNvSpPr>
              <a:spLocks noChangeArrowheads="1"/>
            </p:cNvSpPr>
            <p:nvPr/>
          </p:nvSpPr>
          <p:spPr bwMode="auto">
            <a:xfrm>
              <a:off x="4138" y="2687"/>
              <a:ext cx="1206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8" name="AutoShape 934"/>
            <p:cNvSpPr>
              <a:spLocks noChangeArrowheads="1"/>
            </p:cNvSpPr>
            <p:nvPr/>
          </p:nvSpPr>
          <p:spPr bwMode="auto">
            <a:xfrm>
              <a:off x="4202" y="2717"/>
              <a:ext cx="1078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19" name="Oval 935"/>
            <p:cNvSpPr>
              <a:spLocks noChangeArrowheads="1"/>
            </p:cNvSpPr>
            <p:nvPr/>
          </p:nvSpPr>
          <p:spPr bwMode="auto">
            <a:xfrm>
              <a:off x="4308" y="2381"/>
              <a:ext cx="160" cy="15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0" name="Oval 936"/>
            <p:cNvSpPr>
              <a:spLocks noChangeArrowheads="1"/>
            </p:cNvSpPr>
            <p:nvPr/>
          </p:nvSpPr>
          <p:spPr bwMode="auto">
            <a:xfrm>
              <a:off x="4490" y="2392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1" name="Oval 937"/>
            <p:cNvSpPr>
              <a:spLocks noChangeArrowheads="1"/>
            </p:cNvSpPr>
            <p:nvPr/>
          </p:nvSpPr>
          <p:spPr bwMode="auto">
            <a:xfrm>
              <a:off x="4661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822" name="Rectangle 938"/>
            <p:cNvSpPr>
              <a:spLocks noChangeArrowheads="1"/>
            </p:cNvSpPr>
            <p:nvPr/>
          </p:nvSpPr>
          <p:spPr bwMode="auto">
            <a:xfrm>
              <a:off x="5066" y="1832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81300" name="Group 906"/>
          <p:cNvGrpSpPr>
            <a:grpSpLocks/>
          </p:cNvGrpSpPr>
          <p:nvPr/>
        </p:nvGrpSpPr>
        <p:grpSpPr bwMode="auto">
          <a:xfrm>
            <a:off x="3398720" y="2086772"/>
            <a:ext cx="211953" cy="373659"/>
            <a:chOff x="4140" y="429"/>
            <a:chExt cx="1425" cy="2396"/>
          </a:xfrm>
        </p:grpSpPr>
        <p:sp>
          <p:nvSpPr>
            <p:cNvPr id="181301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17 w 354"/>
                <a:gd name="T1" fmla="*/ 0 h 2742"/>
                <a:gd name="T2" fmla="*/ 93 w 354"/>
                <a:gd name="T3" fmla="*/ 114 h 2742"/>
                <a:gd name="T4" fmla="*/ 91 w 354"/>
                <a:gd name="T5" fmla="*/ 881 h 2742"/>
                <a:gd name="T6" fmla="*/ 0 w 354"/>
                <a:gd name="T7" fmla="*/ 921 h 2742"/>
                <a:gd name="T8" fmla="*/ 1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Rectangle 908"/>
            <p:cNvSpPr>
              <a:spLocks noChangeArrowheads="1"/>
            </p:cNvSpPr>
            <p:nvPr/>
          </p:nvSpPr>
          <p:spPr bwMode="auto">
            <a:xfrm>
              <a:off x="4205" y="434"/>
              <a:ext cx="1046" cy="2280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03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56 w 211"/>
                <a:gd name="T3" fmla="*/ 73 h 2537"/>
                <a:gd name="T4" fmla="*/ 2 w 211"/>
                <a:gd name="T5" fmla="*/ 839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04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3 h 226"/>
                <a:gd name="T4" fmla="*/ 87 w 328"/>
                <a:gd name="T5" fmla="*/ 77 h 226"/>
                <a:gd name="T6" fmla="*/ 0 w 328"/>
                <a:gd name="T7" fmla="*/ 34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3" name="Rectangle 911"/>
            <p:cNvSpPr>
              <a:spLocks noChangeArrowheads="1"/>
            </p:cNvSpPr>
            <p:nvPr/>
          </p:nvSpPr>
          <p:spPr bwMode="auto">
            <a:xfrm>
              <a:off x="4216" y="699"/>
              <a:ext cx="587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6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2789" name="AutoShape 91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9" cy="17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90" name="AutoShape 914"/>
              <p:cNvSpPr>
                <a:spLocks noChangeArrowheads="1"/>
              </p:cNvSpPr>
              <p:nvPr/>
            </p:nvSpPr>
            <p:spPr bwMode="auto">
              <a:xfrm>
                <a:off x="628" y="2588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5" name="Rectangle 915"/>
            <p:cNvSpPr>
              <a:spLocks noChangeArrowheads="1"/>
            </p:cNvSpPr>
            <p:nvPr/>
          </p:nvSpPr>
          <p:spPr bwMode="auto">
            <a:xfrm>
              <a:off x="4226" y="1024"/>
              <a:ext cx="587" cy="4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08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2787" name="AutoShape 917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8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8" name="AutoShape 918"/>
              <p:cNvSpPr>
                <a:spLocks noChangeArrowheads="1"/>
              </p:cNvSpPr>
              <p:nvPr/>
            </p:nvSpPr>
            <p:spPr bwMode="auto">
              <a:xfrm>
                <a:off x="630" y="2589"/>
                <a:ext cx="693" cy="13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67" name="Rectangle 919"/>
            <p:cNvSpPr>
              <a:spLocks noChangeArrowheads="1"/>
            </p:cNvSpPr>
            <p:nvPr/>
          </p:nvSpPr>
          <p:spPr bwMode="auto">
            <a:xfrm>
              <a:off x="4216" y="1360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68" name="Rectangle 920"/>
            <p:cNvSpPr>
              <a:spLocks noChangeArrowheads="1"/>
            </p:cNvSpPr>
            <p:nvPr/>
          </p:nvSpPr>
          <p:spPr bwMode="auto">
            <a:xfrm>
              <a:off x="4226" y="1656"/>
              <a:ext cx="598" cy="5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81311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2785" name="AutoShape 922"/>
              <p:cNvSpPr>
                <a:spLocks noChangeArrowheads="1"/>
              </p:cNvSpPr>
              <p:nvPr/>
            </p:nvSpPr>
            <p:spPr bwMode="auto">
              <a:xfrm>
                <a:off x="618" y="2604"/>
                <a:ext cx="718" cy="10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6" name="AutoShape 923"/>
              <p:cNvSpPr>
                <a:spLocks noChangeArrowheads="1"/>
              </p:cNvSpPr>
              <p:nvPr/>
            </p:nvSpPr>
            <p:spPr bwMode="auto">
              <a:xfrm>
                <a:off x="632" y="2622"/>
                <a:ext cx="691" cy="6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1312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87 w 328"/>
                <a:gd name="T3" fmla="*/ 42 h 226"/>
                <a:gd name="T4" fmla="*/ 87 w 328"/>
                <a:gd name="T5" fmla="*/ 75 h 226"/>
                <a:gd name="T6" fmla="*/ 0 w 328"/>
                <a:gd name="T7" fmla="*/ 3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181313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2783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678" cy="17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84" name="AutoShape 927"/>
              <p:cNvSpPr>
                <a:spLocks noChangeArrowheads="1"/>
              </p:cNvSpPr>
              <p:nvPr/>
            </p:nvSpPr>
            <p:spPr bwMode="auto">
              <a:xfrm>
                <a:off x="627" y="2591"/>
                <a:ext cx="651" cy="13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72" name="Rectangle 928"/>
            <p:cNvSpPr>
              <a:spLocks noChangeArrowheads="1"/>
            </p:cNvSpPr>
            <p:nvPr/>
          </p:nvSpPr>
          <p:spPr bwMode="auto">
            <a:xfrm>
              <a:off x="5251" y="434"/>
              <a:ext cx="64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5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77 w 296"/>
                <a:gd name="T3" fmla="*/ 47 h 256"/>
                <a:gd name="T4" fmla="*/ 78 w 296"/>
                <a:gd name="T5" fmla="*/ 85 h 256"/>
                <a:gd name="T6" fmla="*/ 0 w 296"/>
                <a:gd name="T7" fmla="*/ 3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1316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81 w 304"/>
                <a:gd name="T3" fmla="*/ 55 h 288"/>
                <a:gd name="T4" fmla="*/ 76 w 304"/>
                <a:gd name="T5" fmla="*/ 97 h 288"/>
                <a:gd name="T6" fmla="*/ 2 w 304"/>
                <a:gd name="T7" fmla="*/ 42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5" name="Oval 931"/>
            <p:cNvSpPr>
              <a:spLocks noChangeArrowheads="1"/>
            </p:cNvSpPr>
            <p:nvPr/>
          </p:nvSpPr>
          <p:spPr bwMode="auto">
            <a:xfrm>
              <a:off x="5518" y="2612"/>
              <a:ext cx="43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1318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36 h 240"/>
                <a:gd name="T2" fmla="*/ 2 w 306"/>
                <a:gd name="T3" fmla="*/ 81 h 240"/>
                <a:gd name="T4" fmla="*/ 81 w 306"/>
                <a:gd name="T5" fmla="*/ 37 h 240"/>
                <a:gd name="T6" fmla="*/ 78 w 306"/>
                <a:gd name="T7" fmla="*/ 0 h 240"/>
                <a:gd name="T8" fmla="*/ 0 w 306"/>
                <a:gd name="T9" fmla="*/ 36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77" name="AutoShape 933"/>
            <p:cNvSpPr>
              <a:spLocks noChangeArrowheads="1"/>
            </p:cNvSpPr>
            <p:nvPr/>
          </p:nvSpPr>
          <p:spPr bwMode="auto">
            <a:xfrm>
              <a:off x="4141" y="2684"/>
              <a:ext cx="1195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8" name="AutoShape 934"/>
            <p:cNvSpPr>
              <a:spLocks noChangeArrowheads="1"/>
            </p:cNvSpPr>
            <p:nvPr/>
          </p:nvSpPr>
          <p:spPr bwMode="auto">
            <a:xfrm>
              <a:off x="4205" y="2714"/>
              <a:ext cx="1067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79" name="Oval 935"/>
            <p:cNvSpPr>
              <a:spLocks noChangeArrowheads="1"/>
            </p:cNvSpPr>
            <p:nvPr/>
          </p:nvSpPr>
          <p:spPr bwMode="auto">
            <a:xfrm>
              <a:off x="4312" y="2389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0" name="Oval 936"/>
            <p:cNvSpPr>
              <a:spLocks noChangeArrowheads="1"/>
            </p:cNvSpPr>
            <p:nvPr/>
          </p:nvSpPr>
          <p:spPr bwMode="auto">
            <a:xfrm>
              <a:off x="4482" y="2389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i="0" dirty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1" name="Oval 937"/>
            <p:cNvSpPr>
              <a:spLocks noChangeArrowheads="1"/>
            </p:cNvSpPr>
            <p:nvPr/>
          </p:nvSpPr>
          <p:spPr bwMode="auto">
            <a:xfrm>
              <a:off x="4664" y="2378"/>
              <a:ext cx="149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2782" name="Rectangle 938"/>
            <p:cNvSpPr>
              <a:spLocks noChangeArrowheads="1"/>
            </p:cNvSpPr>
            <p:nvPr/>
          </p:nvSpPr>
          <p:spPr bwMode="auto">
            <a:xfrm>
              <a:off x="5059" y="1839"/>
              <a:ext cx="85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72709" name="Rectangle 2"/>
          <p:cNvSpPr>
            <a:spLocks noGrp="1" noChangeArrowheads="1"/>
          </p:cNvSpPr>
          <p:nvPr>
            <p:ph type="title"/>
          </p:nvPr>
        </p:nvSpPr>
        <p:spPr>
          <a:xfrm>
            <a:off x="339725" y="857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VLANs: motivation</a:t>
            </a:r>
          </a:p>
        </p:txBody>
      </p:sp>
      <p:sp>
        <p:nvSpPr>
          <p:cNvPr id="727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78413" y="1365250"/>
            <a:ext cx="3911600" cy="389572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000099"/>
                </a:solidFill>
                <a:latin typeface="Gill Sans MT" charset="0"/>
                <a:cs typeface="+mn-cs"/>
              </a:rPr>
              <a:t>consider</a:t>
            </a:r>
            <a:r>
              <a:rPr lang="en-US" i="1" dirty="0" smtClean="0">
                <a:latin typeface="Gill Sans MT" charset="0"/>
                <a:cs typeface="+mn-cs"/>
              </a:rPr>
              <a:t>:</a:t>
            </a:r>
            <a:endParaRPr lang="en-US" i="1" dirty="0">
              <a:latin typeface="Gill Sans MT" charset="0"/>
              <a:cs typeface="+mn-cs"/>
            </a:endParaRP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CS user moves office to EE, but wants connect to CS switch?</a:t>
            </a:r>
          </a:p>
          <a:p>
            <a:pPr marL="231775" indent="-231775">
              <a:defRPr/>
            </a:pPr>
            <a:r>
              <a:rPr lang="en-US" sz="2400" dirty="0">
                <a:latin typeface="Gill Sans MT" charset="0"/>
                <a:cs typeface="+mn-cs"/>
              </a:rPr>
              <a:t>single broadcast domain: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all layer-2 broadcast traffic (ARP, </a:t>
            </a:r>
            <a:r>
              <a:rPr lang="en-US" dirty="0" smtClean="0">
                <a:latin typeface="Gill Sans MT" charset="0"/>
              </a:rPr>
              <a:t>DHCP, unknown location of destination MAC address) must cross </a:t>
            </a:r>
            <a:r>
              <a:rPr lang="en-US" dirty="0">
                <a:latin typeface="Gill Sans MT" charset="0"/>
              </a:rPr>
              <a:t>entire LAN </a:t>
            </a:r>
            <a:endParaRPr lang="en-US" dirty="0" smtClean="0">
              <a:latin typeface="Gill Sans MT" charset="0"/>
            </a:endParaRPr>
          </a:p>
          <a:p>
            <a:pPr marL="681038" lvl="1" indent="-223838">
              <a:defRPr/>
            </a:pPr>
            <a:r>
              <a:rPr lang="en-US" dirty="0" smtClean="0">
                <a:latin typeface="Gill Sans MT" charset="0"/>
              </a:rPr>
              <a:t>security</a:t>
            </a:r>
            <a:r>
              <a:rPr lang="en-US" dirty="0">
                <a:latin typeface="Gill Sans MT" charset="0"/>
              </a:rPr>
              <a:t>/privacy, efficiency </a:t>
            </a:r>
            <a:r>
              <a:rPr lang="en-US" dirty="0" smtClean="0">
                <a:latin typeface="Gill Sans MT" charset="0"/>
              </a:rPr>
              <a:t>issues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sp>
        <p:nvSpPr>
          <p:cNvPr id="72711" name="Text Box 86"/>
          <p:cNvSpPr txBox="1">
            <a:spLocks noChangeArrowheads="1"/>
          </p:cNvSpPr>
          <p:nvPr/>
        </p:nvSpPr>
        <p:spPr bwMode="auto">
          <a:xfrm>
            <a:off x="346075" y="3976688"/>
            <a:ext cx="1019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 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Science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87"/>
          <p:cNvSpPr txBox="1">
            <a:spLocks noChangeArrowheads="1"/>
          </p:cNvSpPr>
          <p:nvPr/>
        </p:nvSpPr>
        <p:spPr bwMode="auto">
          <a:xfrm>
            <a:off x="2009775" y="4227513"/>
            <a:ext cx="11414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Electrical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88"/>
          <p:cNvSpPr txBox="1">
            <a:spLocks noChangeArrowheads="1"/>
          </p:cNvSpPr>
          <p:nvPr/>
        </p:nvSpPr>
        <p:spPr bwMode="auto">
          <a:xfrm>
            <a:off x="3500438" y="4068763"/>
            <a:ext cx="1139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Computer</a:t>
            </a:r>
          </a:p>
          <a:p>
            <a:pPr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Engineering</a:t>
            </a:r>
            <a:endParaRPr lang="en-US" dirty="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81257" name="Picture 23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0646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54" name="Group 347"/>
          <p:cNvGrpSpPr>
            <a:grpSpLocks/>
          </p:cNvGrpSpPr>
          <p:nvPr/>
        </p:nvGrpSpPr>
        <p:grpSpPr bwMode="auto">
          <a:xfrm>
            <a:off x="1620192" y="1815942"/>
            <a:ext cx="518892" cy="300522"/>
            <a:chOff x="1871277" y="1576300"/>
            <a:chExt cx="1128371" cy="437861"/>
          </a:xfrm>
        </p:grpSpPr>
        <p:sp>
          <p:nvSpPr>
            <p:cNvPr id="155" name="Oval 154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Rectangle 155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Freeform 157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9" name="Freeform 158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0" name="Freeform 15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61" name="Freeform 160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62" name="Straight Connector 161"/>
            <p:cNvCxnSpPr>
              <a:endCxn id="157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143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13"/>
          <p:cNvSpPr>
            <a:spLocks noChangeArrowheads="1"/>
          </p:cNvSpPr>
          <p:nvPr/>
        </p:nvSpPr>
        <p:spPr bwMode="auto">
          <a:xfrm>
            <a:off x="7543800" y="210502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6" name="Rectangle 212"/>
          <p:cNvSpPr>
            <a:spLocks noChangeArrowheads="1"/>
          </p:cNvSpPr>
          <p:nvPr/>
        </p:nvSpPr>
        <p:spPr bwMode="auto">
          <a:xfrm>
            <a:off x="5470525" y="188912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3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VLANs</a:t>
            </a:r>
          </a:p>
        </p:txBody>
      </p:sp>
      <p:sp>
        <p:nvSpPr>
          <p:cNvPr id="73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97338" y="355600"/>
            <a:ext cx="4926012" cy="1625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port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-based VLAN: </a:t>
            </a:r>
            <a:r>
              <a:rPr lang="en-US" sz="2400" dirty="0">
                <a:latin typeface="Gill Sans MT" charset="0"/>
                <a:cs typeface="+mn-cs"/>
              </a:rPr>
              <a:t>switch ports grouped (by switch management software) so that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single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physical switch ……</a:t>
            </a:r>
          </a:p>
          <a:p>
            <a:pPr>
              <a:defRPr/>
            </a:pPr>
            <a:endParaRPr lang="en-US" sz="2000" dirty="0">
              <a:latin typeface="Gill Sans MT" charset="0"/>
              <a:cs typeface="+mn-cs"/>
            </a:endParaRPr>
          </a:p>
        </p:txBody>
      </p:sp>
      <p:sp>
        <p:nvSpPr>
          <p:cNvPr id="73739" name="Text Box 85"/>
          <p:cNvSpPr txBox="1">
            <a:spLocks noChangeArrowheads="1"/>
          </p:cNvSpPr>
          <p:nvPr/>
        </p:nvSpPr>
        <p:spPr bwMode="auto">
          <a:xfrm>
            <a:off x="681038" y="2265363"/>
            <a:ext cx="2944812" cy="246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switch(es) supporting VLAN capabilities can be configured to define multiple </a:t>
            </a:r>
            <a:r>
              <a:rPr lang="en-US" sz="2200" b="1" u="sng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</a:t>
            </a:r>
            <a:r>
              <a:rPr lang="en-US" sz="2200" i="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LANS over single physical LAN infrastructure.</a:t>
            </a:r>
          </a:p>
        </p:txBody>
      </p:sp>
      <p:sp>
        <p:nvSpPr>
          <p:cNvPr id="73740" name="Rectangle 86"/>
          <p:cNvSpPr>
            <a:spLocks noChangeArrowheads="1"/>
          </p:cNvSpPr>
          <p:nvPr/>
        </p:nvSpPr>
        <p:spPr bwMode="auto">
          <a:xfrm>
            <a:off x="482600" y="1919288"/>
            <a:ext cx="3216275" cy="2813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741" name="Text Box 87"/>
          <p:cNvSpPr txBox="1">
            <a:spLocks noChangeArrowheads="1"/>
          </p:cNvSpPr>
          <p:nvPr/>
        </p:nvSpPr>
        <p:spPr bwMode="auto">
          <a:xfrm>
            <a:off x="642938" y="1543050"/>
            <a:ext cx="1836737" cy="708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Virtual Local 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CC0000"/>
                </a:solidFill>
                <a:latin typeface="Arial" charset="0"/>
                <a:cs typeface="Arial" charset="0"/>
              </a:rPr>
              <a:t>Area Network</a:t>
            </a:r>
          </a:p>
        </p:txBody>
      </p:sp>
      <p:sp>
        <p:nvSpPr>
          <p:cNvPr id="182282" name="Rectangle 80"/>
          <p:cNvSpPr>
            <a:spLocks noChangeArrowheads="1"/>
          </p:cNvSpPr>
          <p:nvPr/>
        </p:nvSpPr>
        <p:spPr bwMode="auto">
          <a:xfrm>
            <a:off x="5462588" y="209867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3" name="Rectangle 77"/>
          <p:cNvSpPr>
            <a:spLocks noChangeArrowheads="1"/>
          </p:cNvSpPr>
          <p:nvPr/>
        </p:nvSpPr>
        <p:spPr bwMode="auto">
          <a:xfrm>
            <a:off x="7534275" y="187960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4" name="Rectangle 76"/>
          <p:cNvSpPr>
            <a:spLocks noChangeArrowheads="1"/>
          </p:cNvSpPr>
          <p:nvPr/>
        </p:nvSpPr>
        <p:spPr bwMode="auto">
          <a:xfrm>
            <a:off x="6643688" y="188436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5" name="Rectangle 75"/>
          <p:cNvSpPr>
            <a:spLocks noChangeArrowheads="1"/>
          </p:cNvSpPr>
          <p:nvPr/>
        </p:nvSpPr>
        <p:spPr bwMode="auto">
          <a:xfrm>
            <a:off x="5748338" y="188436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6" name="Rectangle 2"/>
          <p:cNvSpPr>
            <a:spLocks noChangeArrowheads="1"/>
          </p:cNvSpPr>
          <p:nvPr/>
        </p:nvSpPr>
        <p:spPr bwMode="auto">
          <a:xfrm>
            <a:off x="5462588" y="187642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87" name="Line 3"/>
          <p:cNvSpPr>
            <a:spLocks noChangeShapeType="1"/>
          </p:cNvSpPr>
          <p:nvPr/>
        </p:nvSpPr>
        <p:spPr bwMode="auto">
          <a:xfrm>
            <a:off x="5464175" y="209232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88" name="Text Box 6"/>
          <p:cNvSpPr txBox="1">
            <a:spLocks noChangeArrowheads="1"/>
          </p:cNvSpPr>
          <p:nvPr/>
        </p:nvSpPr>
        <p:spPr bwMode="auto">
          <a:xfrm>
            <a:off x="5380038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2289" name="Line 7"/>
          <p:cNvSpPr>
            <a:spLocks noChangeShapeType="1"/>
          </p:cNvSpPr>
          <p:nvPr/>
        </p:nvSpPr>
        <p:spPr bwMode="auto">
          <a:xfrm>
            <a:off x="66436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0" name="AutoShape 8"/>
          <p:cNvSpPr>
            <a:spLocks noChangeArrowheads="1"/>
          </p:cNvSpPr>
          <p:nvPr/>
        </p:nvSpPr>
        <p:spPr bwMode="auto">
          <a:xfrm>
            <a:off x="5434013" y="161766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291" name="Freeform 9"/>
          <p:cNvSpPr>
            <a:spLocks/>
          </p:cNvSpPr>
          <p:nvPr/>
        </p:nvSpPr>
        <p:spPr bwMode="auto">
          <a:xfrm>
            <a:off x="7837488" y="162083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2" name="Freeform 10"/>
          <p:cNvSpPr>
            <a:spLocks/>
          </p:cNvSpPr>
          <p:nvPr/>
        </p:nvSpPr>
        <p:spPr bwMode="auto">
          <a:xfrm>
            <a:off x="5835650" y="166528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3" name="Freeform 11"/>
          <p:cNvSpPr>
            <a:spLocks/>
          </p:cNvSpPr>
          <p:nvPr/>
        </p:nvSpPr>
        <p:spPr bwMode="auto">
          <a:xfrm>
            <a:off x="6308725" y="166528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4" name="Line 17"/>
          <p:cNvSpPr>
            <a:spLocks noChangeShapeType="1"/>
          </p:cNvSpPr>
          <p:nvPr/>
        </p:nvSpPr>
        <p:spPr bwMode="auto">
          <a:xfrm>
            <a:off x="72437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5" name="Line 18"/>
          <p:cNvSpPr>
            <a:spLocks noChangeShapeType="1"/>
          </p:cNvSpPr>
          <p:nvPr/>
        </p:nvSpPr>
        <p:spPr bwMode="auto">
          <a:xfrm>
            <a:off x="60436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6" name="Line 21"/>
          <p:cNvSpPr>
            <a:spLocks noChangeShapeType="1"/>
          </p:cNvSpPr>
          <p:nvPr/>
        </p:nvSpPr>
        <p:spPr bwMode="auto">
          <a:xfrm>
            <a:off x="5753100" y="18780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7" name="Line 22"/>
          <p:cNvSpPr>
            <a:spLocks noChangeShapeType="1"/>
          </p:cNvSpPr>
          <p:nvPr/>
        </p:nvSpPr>
        <p:spPr bwMode="auto">
          <a:xfrm>
            <a:off x="546258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8" name="Line 23"/>
          <p:cNvSpPr>
            <a:spLocks noChangeShapeType="1"/>
          </p:cNvSpPr>
          <p:nvPr/>
        </p:nvSpPr>
        <p:spPr bwMode="auto">
          <a:xfrm>
            <a:off x="6324600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299" name="Line 24"/>
          <p:cNvSpPr>
            <a:spLocks noChangeShapeType="1"/>
          </p:cNvSpPr>
          <p:nvPr/>
        </p:nvSpPr>
        <p:spPr bwMode="auto">
          <a:xfrm>
            <a:off x="6948488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0" name="Line 25"/>
          <p:cNvSpPr>
            <a:spLocks noChangeShapeType="1"/>
          </p:cNvSpPr>
          <p:nvPr/>
        </p:nvSpPr>
        <p:spPr bwMode="auto">
          <a:xfrm>
            <a:off x="7539038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1" name="Text Box 26"/>
          <p:cNvSpPr txBox="1">
            <a:spLocks noChangeArrowheads="1"/>
          </p:cNvSpPr>
          <p:nvPr/>
        </p:nvSpPr>
        <p:spPr bwMode="auto">
          <a:xfrm>
            <a:off x="6261100" y="20447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2302" name="Text Box 27"/>
          <p:cNvSpPr txBox="1">
            <a:spLocks noChangeArrowheads="1"/>
          </p:cNvSpPr>
          <p:nvPr/>
        </p:nvSpPr>
        <p:spPr bwMode="auto">
          <a:xfrm>
            <a:off x="658018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2303" name="Text Box 28"/>
          <p:cNvSpPr txBox="1">
            <a:spLocks noChangeArrowheads="1"/>
          </p:cNvSpPr>
          <p:nvPr/>
        </p:nvSpPr>
        <p:spPr bwMode="auto">
          <a:xfrm>
            <a:off x="745648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2304" name="Text Box 29"/>
          <p:cNvSpPr txBox="1">
            <a:spLocks noChangeArrowheads="1"/>
          </p:cNvSpPr>
          <p:nvPr/>
        </p:nvSpPr>
        <p:spPr bwMode="auto">
          <a:xfrm>
            <a:off x="6561138" y="204946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2305" name="Text Box 30"/>
          <p:cNvSpPr txBox="1">
            <a:spLocks noChangeArrowheads="1"/>
          </p:cNvSpPr>
          <p:nvPr/>
        </p:nvSpPr>
        <p:spPr bwMode="auto">
          <a:xfrm>
            <a:off x="5389563" y="203517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2306" name="Text Box 57"/>
          <p:cNvSpPr txBox="1">
            <a:spLocks noChangeArrowheads="1"/>
          </p:cNvSpPr>
          <p:nvPr/>
        </p:nvSpPr>
        <p:spPr bwMode="auto">
          <a:xfrm>
            <a:off x="6256338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2307" name="Line 61"/>
          <p:cNvSpPr>
            <a:spLocks noChangeShapeType="1"/>
          </p:cNvSpPr>
          <p:nvPr/>
        </p:nvSpPr>
        <p:spPr bwMode="auto">
          <a:xfrm flipH="1">
            <a:off x="4702175" y="2211388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8" name="Line 62"/>
          <p:cNvSpPr>
            <a:spLocks noChangeShapeType="1"/>
          </p:cNvSpPr>
          <p:nvPr/>
        </p:nvSpPr>
        <p:spPr bwMode="auto">
          <a:xfrm flipH="1">
            <a:off x="5087938" y="221138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09" name="Line 63"/>
          <p:cNvSpPr>
            <a:spLocks noChangeShapeType="1"/>
          </p:cNvSpPr>
          <p:nvPr/>
        </p:nvSpPr>
        <p:spPr bwMode="auto">
          <a:xfrm flipH="1">
            <a:off x="5807075" y="222726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0" name="Text Box 64"/>
          <p:cNvSpPr txBox="1">
            <a:spLocks noChangeArrowheads="1"/>
          </p:cNvSpPr>
          <p:nvPr/>
        </p:nvSpPr>
        <p:spPr bwMode="auto">
          <a:xfrm>
            <a:off x="7527925" y="258921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2311" name="Line 69"/>
          <p:cNvSpPr>
            <a:spLocks noChangeShapeType="1"/>
          </p:cNvSpPr>
          <p:nvPr/>
        </p:nvSpPr>
        <p:spPr bwMode="auto">
          <a:xfrm>
            <a:off x="6815138" y="221456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2" name="Line 70"/>
          <p:cNvSpPr>
            <a:spLocks noChangeShapeType="1"/>
          </p:cNvSpPr>
          <p:nvPr/>
        </p:nvSpPr>
        <p:spPr bwMode="auto">
          <a:xfrm>
            <a:off x="6805613" y="201295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3" name="Line 71"/>
          <p:cNvSpPr>
            <a:spLocks noChangeShapeType="1"/>
          </p:cNvSpPr>
          <p:nvPr/>
        </p:nvSpPr>
        <p:spPr bwMode="auto">
          <a:xfrm>
            <a:off x="7661275" y="195738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2314" name="Text Box 72"/>
          <p:cNvSpPr txBox="1">
            <a:spLocks noChangeArrowheads="1"/>
          </p:cNvSpPr>
          <p:nvPr/>
        </p:nvSpPr>
        <p:spPr bwMode="auto">
          <a:xfrm>
            <a:off x="4692650" y="313213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2315" name="Text Box 73"/>
          <p:cNvSpPr txBox="1">
            <a:spLocks noChangeArrowheads="1"/>
          </p:cNvSpPr>
          <p:nvPr/>
        </p:nvSpPr>
        <p:spPr bwMode="auto">
          <a:xfrm>
            <a:off x="6854825" y="311943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2316" name="Text Box 74"/>
          <p:cNvSpPr txBox="1">
            <a:spLocks noChangeArrowheads="1"/>
          </p:cNvSpPr>
          <p:nvPr/>
        </p:nvSpPr>
        <p:spPr bwMode="auto">
          <a:xfrm>
            <a:off x="7451725" y="182562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2317" name="Oval 81"/>
          <p:cNvSpPr>
            <a:spLocks noChangeArrowheads="1"/>
          </p:cNvSpPr>
          <p:nvPr/>
        </p:nvSpPr>
        <p:spPr bwMode="auto">
          <a:xfrm>
            <a:off x="5578475" y="2190750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8" name="Oval 82"/>
          <p:cNvSpPr>
            <a:spLocks noChangeArrowheads="1"/>
          </p:cNvSpPr>
          <p:nvPr/>
        </p:nvSpPr>
        <p:spPr bwMode="auto">
          <a:xfrm>
            <a:off x="5870575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19" name="Oval 83"/>
          <p:cNvSpPr>
            <a:spLocks noChangeArrowheads="1"/>
          </p:cNvSpPr>
          <p:nvPr/>
        </p:nvSpPr>
        <p:spPr bwMode="auto">
          <a:xfrm>
            <a:off x="6457950" y="21923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0" name="Oval 84"/>
          <p:cNvSpPr>
            <a:spLocks noChangeArrowheads="1"/>
          </p:cNvSpPr>
          <p:nvPr/>
        </p:nvSpPr>
        <p:spPr bwMode="auto">
          <a:xfrm>
            <a:off x="678973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1" name="Oval 85"/>
          <p:cNvSpPr>
            <a:spLocks noChangeArrowheads="1"/>
          </p:cNvSpPr>
          <p:nvPr/>
        </p:nvSpPr>
        <p:spPr bwMode="auto">
          <a:xfrm>
            <a:off x="6777038" y="19748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2" name="Oval 86"/>
          <p:cNvSpPr>
            <a:spLocks noChangeArrowheads="1"/>
          </p:cNvSpPr>
          <p:nvPr/>
        </p:nvSpPr>
        <p:spPr bwMode="auto">
          <a:xfrm>
            <a:off x="7651750" y="19716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2323" name="Text Box 45"/>
          <p:cNvSpPr txBox="1">
            <a:spLocks noChangeArrowheads="1"/>
          </p:cNvSpPr>
          <p:nvPr/>
        </p:nvSpPr>
        <p:spPr bwMode="auto">
          <a:xfrm>
            <a:off x="5241925" y="25558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grpSp>
        <p:nvGrpSpPr>
          <p:cNvPr id="182324" name="Group 44"/>
          <p:cNvGrpSpPr>
            <a:grpSpLocks/>
          </p:cNvGrpSpPr>
          <p:nvPr/>
        </p:nvGrpSpPr>
        <p:grpSpPr bwMode="auto">
          <a:xfrm>
            <a:off x="4165600" y="2397125"/>
            <a:ext cx="609600" cy="558800"/>
            <a:chOff x="-44" y="1473"/>
            <a:chExt cx="981" cy="1105"/>
          </a:xfrm>
        </p:grpSpPr>
        <p:pic>
          <p:nvPicPr>
            <p:cNvPr id="18241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5" name="Group 44"/>
          <p:cNvGrpSpPr>
            <a:grpSpLocks/>
          </p:cNvGrpSpPr>
          <p:nvPr/>
        </p:nvGrpSpPr>
        <p:grpSpPr bwMode="auto">
          <a:xfrm>
            <a:off x="4694238" y="2489200"/>
            <a:ext cx="609600" cy="558800"/>
            <a:chOff x="-44" y="1473"/>
            <a:chExt cx="981" cy="1105"/>
          </a:xfrm>
        </p:grpSpPr>
        <p:pic>
          <p:nvPicPr>
            <p:cNvPr id="182412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3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6" name="Group 44"/>
          <p:cNvGrpSpPr>
            <a:grpSpLocks/>
          </p:cNvGrpSpPr>
          <p:nvPr/>
        </p:nvGrpSpPr>
        <p:grpSpPr bwMode="auto">
          <a:xfrm>
            <a:off x="5414963" y="2509838"/>
            <a:ext cx="609600" cy="558800"/>
            <a:chOff x="-44" y="1473"/>
            <a:chExt cx="981" cy="1105"/>
          </a:xfrm>
        </p:grpSpPr>
        <p:pic>
          <p:nvPicPr>
            <p:cNvPr id="18241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1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7" name="Group 44"/>
          <p:cNvGrpSpPr>
            <a:grpSpLocks/>
          </p:cNvGrpSpPr>
          <p:nvPr/>
        </p:nvGrpSpPr>
        <p:grpSpPr bwMode="auto">
          <a:xfrm>
            <a:off x="6430963" y="2530475"/>
            <a:ext cx="609600" cy="558800"/>
            <a:chOff x="-44" y="1473"/>
            <a:chExt cx="981" cy="1105"/>
          </a:xfrm>
        </p:grpSpPr>
        <p:pic>
          <p:nvPicPr>
            <p:cNvPr id="18240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8" name="Group 44"/>
          <p:cNvGrpSpPr>
            <a:grpSpLocks/>
          </p:cNvGrpSpPr>
          <p:nvPr/>
        </p:nvGrpSpPr>
        <p:grpSpPr bwMode="auto">
          <a:xfrm>
            <a:off x="6938963" y="2540000"/>
            <a:ext cx="609600" cy="558800"/>
            <a:chOff x="-44" y="1473"/>
            <a:chExt cx="981" cy="1105"/>
          </a:xfrm>
        </p:grpSpPr>
        <p:pic>
          <p:nvPicPr>
            <p:cNvPr id="182406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7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2329" name="Group 44"/>
          <p:cNvGrpSpPr>
            <a:grpSpLocks/>
          </p:cNvGrpSpPr>
          <p:nvPr/>
        </p:nvGrpSpPr>
        <p:grpSpPr bwMode="auto">
          <a:xfrm>
            <a:off x="7802563" y="2357438"/>
            <a:ext cx="609600" cy="558800"/>
            <a:chOff x="-44" y="1473"/>
            <a:chExt cx="981" cy="1105"/>
          </a:xfrm>
        </p:grpSpPr>
        <p:pic>
          <p:nvPicPr>
            <p:cNvPr id="182404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405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902075" y="3695700"/>
            <a:ext cx="5334000" cy="2593975"/>
            <a:chOff x="3902075" y="3695700"/>
            <a:chExt cx="5334289" cy="2593975"/>
          </a:xfrm>
        </p:grpSpPr>
        <p:sp>
          <p:nvSpPr>
            <p:cNvPr id="182332" name="Cloud"/>
            <p:cNvSpPr>
              <a:spLocks noChangeAspect="1" noEditPoints="1" noChangeArrowheads="1"/>
            </p:cNvSpPr>
            <p:nvPr/>
          </p:nvSpPr>
          <p:spPr bwMode="auto">
            <a:xfrm>
              <a:off x="4560888" y="4090988"/>
              <a:ext cx="4516437" cy="1214437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7 w 21600"/>
                <a:gd name="T13" fmla="*/ 3262 h 21600"/>
                <a:gd name="T14" fmla="*/ 17087 w 21600"/>
                <a:gd name="T15" fmla="*/ 1733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734" name="Rectangle 263"/>
            <p:cNvSpPr>
              <a:spLocks noChangeArrowheads="1"/>
            </p:cNvSpPr>
            <p:nvPr/>
          </p:nvSpPr>
          <p:spPr bwMode="auto">
            <a:xfrm>
              <a:off x="5135630" y="4583113"/>
              <a:ext cx="269890" cy="204787"/>
            </a:xfrm>
            <a:prstGeom prst="rect">
              <a:avLst/>
            </a:prstGeom>
            <a:solidFill>
              <a:srgbClr val="00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3735" name="Rectangle 262"/>
            <p:cNvSpPr>
              <a:spLocks noChangeArrowheads="1"/>
            </p:cNvSpPr>
            <p:nvPr/>
          </p:nvSpPr>
          <p:spPr bwMode="auto">
            <a:xfrm>
              <a:off x="8064726" y="4811713"/>
              <a:ext cx="279415" cy="238125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2335" name="Line 61"/>
            <p:cNvSpPr>
              <a:spLocks noChangeShapeType="1"/>
            </p:cNvSpPr>
            <p:nvPr/>
          </p:nvSpPr>
          <p:spPr bwMode="auto">
            <a:xfrm flipH="1">
              <a:off x="4364038" y="4911725"/>
              <a:ext cx="901700" cy="279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6" name="Line 62"/>
            <p:cNvSpPr>
              <a:spLocks noChangeShapeType="1"/>
            </p:cNvSpPr>
            <p:nvPr/>
          </p:nvSpPr>
          <p:spPr bwMode="auto">
            <a:xfrm flipH="1">
              <a:off x="4749800" y="4911725"/>
              <a:ext cx="806450" cy="4191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7" name="Line 63"/>
            <p:cNvSpPr>
              <a:spLocks noChangeShapeType="1"/>
            </p:cNvSpPr>
            <p:nvPr/>
          </p:nvSpPr>
          <p:spPr bwMode="auto">
            <a:xfrm flipH="1">
              <a:off x="5468938" y="4921250"/>
              <a:ext cx="684212" cy="3667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38" name="Text Box 72"/>
            <p:cNvSpPr txBox="1">
              <a:spLocks noChangeArrowheads="1"/>
            </p:cNvSpPr>
            <p:nvPr/>
          </p:nvSpPr>
          <p:spPr bwMode="auto">
            <a:xfrm>
              <a:off x="4354513" y="5832475"/>
              <a:ext cx="16510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Electrical Engineering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1-8)</a:t>
              </a:r>
            </a:p>
          </p:txBody>
        </p:sp>
        <p:sp>
          <p:nvSpPr>
            <p:cNvPr id="182339" name="Text Box 45"/>
            <p:cNvSpPr txBox="1">
              <a:spLocks noChangeArrowheads="1"/>
            </p:cNvSpPr>
            <p:nvPr/>
          </p:nvSpPr>
          <p:spPr bwMode="auto">
            <a:xfrm>
              <a:off x="4903788" y="5256213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grpSp>
          <p:nvGrpSpPr>
            <p:cNvPr id="182340" name="Group 186"/>
            <p:cNvGrpSpPr>
              <a:grpSpLocks/>
            </p:cNvGrpSpPr>
            <p:nvPr/>
          </p:nvGrpSpPr>
          <p:grpSpPr bwMode="auto">
            <a:xfrm>
              <a:off x="5041900" y="4316413"/>
              <a:ext cx="1684338" cy="738187"/>
              <a:chOff x="3479" y="2610"/>
              <a:chExt cx="1061" cy="465"/>
            </a:xfrm>
          </p:grpSpPr>
          <p:sp>
            <p:nvSpPr>
              <p:cNvPr id="182385" name="Rectangle 80"/>
              <p:cNvSpPr>
                <a:spLocks noChangeArrowheads="1"/>
              </p:cNvSpPr>
              <p:nvPr/>
            </p:nvSpPr>
            <p:spPr bwMode="auto">
              <a:xfrm>
                <a:off x="3531" y="2914"/>
                <a:ext cx="183" cy="153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6" name="Rectangle 75"/>
              <p:cNvSpPr>
                <a:spLocks noChangeArrowheads="1"/>
              </p:cNvSpPr>
              <p:nvPr/>
            </p:nvSpPr>
            <p:spPr bwMode="auto">
              <a:xfrm>
                <a:off x="3711" y="2779"/>
                <a:ext cx="567" cy="285"/>
              </a:xfrm>
              <a:prstGeom prst="rect">
                <a:avLst/>
              </a:prstGeom>
              <a:solidFill>
                <a:srgbClr val="00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7" name="Rectangle 2"/>
              <p:cNvSpPr>
                <a:spLocks noChangeArrowheads="1"/>
              </p:cNvSpPr>
              <p:nvPr/>
            </p:nvSpPr>
            <p:spPr bwMode="auto">
              <a:xfrm>
                <a:off x="3531" y="2774"/>
                <a:ext cx="745" cy="29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88" name="Line 3"/>
              <p:cNvSpPr>
                <a:spLocks noChangeShapeType="1"/>
              </p:cNvSpPr>
              <p:nvPr/>
            </p:nvSpPr>
            <p:spPr bwMode="auto">
              <a:xfrm>
                <a:off x="3532" y="2910"/>
                <a:ext cx="741" cy="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89" name="Text Box 6"/>
              <p:cNvSpPr txBox="1">
                <a:spLocks noChangeArrowheads="1"/>
              </p:cNvSpPr>
              <p:nvPr/>
            </p:nvSpPr>
            <p:spPr bwMode="auto">
              <a:xfrm>
                <a:off x="3479" y="2748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2390" name="AutoShape 8"/>
              <p:cNvSpPr>
                <a:spLocks noChangeArrowheads="1"/>
              </p:cNvSpPr>
              <p:nvPr/>
            </p:nvSpPr>
            <p:spPr bwMode="auto">
              <a:xfrm>
                <a:off x="3513" y="2611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91" name="Freeform 10"/>
              <p:cNvSpPr>
                <a:spLocks/>
              </p:cNvSpPr>
              <p:nvPr/>
            </p:nvSpPr>
            <p:spPr bwMode="auto">
              <a:xfrm>
                <a:off x="3628" y="2639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2" name="Line 18"/>
              <p:cNvSpPr>
                <a:spLocks noChangeShapeType="1"/>
              </p:cNvSpPr>
              <p:nvPr/>
            </p:nvSpPr>
            <p:spPr bwMode="auto">
              <a:xfrm>
                <a:off x="3897" y="2777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3" name="Line 21"/>
              <p:cNvSpPr>
                <a:spLocks noChangeShapeType="1"/>
              </p:cNvSpPr>
              <p:nvPr/>
            </p:nvSpPr>
            <p:spPr bwMode="auto">
              <a:xfrm>
                <a:off x="3714" y="2775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4" name="Line 22"/>
              <p:cNvSpPr>
                <a:spLocks noChangeShapeType="1"/>
              </p:cNvSpPr>
              <p:nvPr/>
            </p:nvSpPr>
            <p:spPr bwMode="auto">
              <a:xfrm>
                <a:off x="3531" y="2783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5" name="Line 23"/>
              <p:cNvSpPr>
                <a:spLocks noChangeShapeType="1"/>
              </p:cNvSpPr>
              <p:nvPr/>
            </p:nvSpPr>
            <p:spPr bwMode="auto">
              <a:xfrm>
                <a:off x="4074" y="2780"/>
                <a:ext cx="0" cy="2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96" name="Text Box 26"/>
              <p:cNvSpPr txBox="1">
                <a:spLocks noChangeArrowheads="1"/>
              </p:cNvSpPr>
              <p:nvPr/>
            </p:nvSpPr>
            <p:spPr bwMode="auto">
              <a:xfrm>
                <a:off x="4034" y="2880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8</a:t>
                </a:r>
              </a:p>
            </p:txBody>
          </p:sp>
          <p:sp>
            <p:nvSpPr>
              <p:cNvPr id="182397" name="Text Box 30"/>
              <p:cNvSpPr txBox="1">
                <a:spLocks noChangeArrowheads="1"/>
              </p:cNvSpPr>
              <p:nvPr/>
            </p:nvSpPr>
            <p:spPr bwMode="auto">
              <a:xfrm>
                <a:off x="3485" y="2874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2</a:t>
                </a:r>
              </a:p>
            </p:txBody>
          </p:sp>
          <p:sp>
            <p:nvSpPr>
              <p:cNvPr id="182398" name="Text Box 57"/>
              <p:cNvSpPr txBox="1">
                <a:spLocks noChangeArrowheads="1"/>
              </p:cNvSpPr>
              <p:nvPr/>
            </p:nvSpPr>
            <p:spPr bwMode="auto">
              <a:xfrm>
                <a:off x="4031" y="2745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000000"/>
                    </a:solidFill>
                    <a:latin typeface="Arial" charset="0"/>
                  </a:rPr>
                  <a:t>7</a:t>
                </a:r>
              </a:p>
            </p:txBody>
          </p:sp>
          <p:sp>
            <p:nvSpPr>
              <p:cNvPr id="182399" name="Oval 81"/>
              <p:cNvSpPr>
                <a:spLocks noChangeArrowheads="1"/>
              </p:cNvSpPr>
              <p:nvPr/>
            </p:nvSpPr>
            <p:spPr bwMode="auto">
              <a:xfrm>
                <a:off x="3604" y="2972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0" name="Oval 82"/>
              <p:cNvSpPr>
                <a:spLocks noChangeArrowheads="1"/>
              </p:cNvSpPr>
              <p:nvPr/>
            </p:nvSpPr>
            <p:spPr bwMode="auto">
              <a:xfrm>
                <a:off x="3788" y="2970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1" name="Oval 83"/>
              <p:cNvSpPr>
                <a:spLocks noChangeArrowheads="1"/>
              </p:cNvSpPr>
              <p:nvPr/>
            </p:nvSpPr>
            <p:spPr bwMode="auto">
              <a:xfrm>
                <a:off x="4158" y="2973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402" name="Freeform 10"/>
              <p:cNvSpPr>
                <a:spLocks/>
              </p:cNvSpPr>
              <p:nvPr/>
            </p:nvSpPr>
            <p:spPr bwMode="auto">
              <a:xfrm flipV="1">
                <a:off x="3754" y="2639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403" name="Freeform 185"/>
              <p:cNvSpPr>
                <a:spLocks/>
              </p:cNvSpPr>
              <p:nvPr/>
            </p:nvSpPr>
            <p:spPr bwMode="auto">
              <a:xfrm>
                <a:off x="4274" y="2610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1" name="Group 210"/>
            <p:cNvGrpSpPr>
              <a:grpSpLocks/>
            </p:cNvGrpSpPr>
            <p:nvPr/>
          </p:nvGrpSpPr>
          <p:grpSpPr bwMode="auto">
            <a:xfrm>
              <a:off x="7080250" y="4318000"/>
              <a:ext cx="1698625" cy="742950"/>
              <a:chOff x="1003" y="3585"/>
              <a:chExt cx="1070" cy="468"/>
            </a:xfrm>
          </p:grpSpPr>
          <p:grpSp>
            <p:nvGrpSpPr>
              <p:cNvPr id="182366" name="Group 207"/>
              <p:cNvGrpSpPr>
                <a:grpSpLocks/>
              </p:cNvGrpSpPr>
              <p:nvPr/>
            </p:nvGrpSpPr>
            <p:grpSpPr bwMode="auto">
              <a:xfrm>
                <a:off x="1003" y="3723"/>
                <a:ext cx="796" cy="330"/>
                <a:chOff x="2444" y="3759"/>
                <a:chExt cx="796" cy="330"/>
              </a:xfrm>
            </p:grpSpPr>
            <p:sp>
              <p:nvSpPr>
                <p:cNvPr id="182373" name="Rectangle 77"/>
                <p:cNvSpPr>
                  <a:spLocks noChangeArrowheads="1"/>
                </p:cNvSpPr>
                <p:nvPr/>
              </p:nvSpPr>
              <p:spPr bwMode="auto">
                <a:xfrm>
                  <a:off x="3057" y="3793"/>
                  <a:ext cx="183" cy="132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4" name="Rectangle 76"/>
                <p:cNvSpPr>
                  <a:spLocks noChangeArrowheads="1"/>
                </p:cNvSpPr>
                <p:nvPr/>
              </p:nvSpPr>
              <p:spPr bwMode="auto">
                <a:xfrm>
                  <a:off x="2496" y="3796"/>
                  <a:ext cx="561" cy="288"/>
                </a:xfrm>
                <a:prstGeom prst="rect">
                  <a:avLst/>
                </a:prstGeom>
                <a:solidFill>
                  <a:srgbClr val="FFFF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75" name="Line 17"/>
                <p:cNvSpPr>
                  <a:spLocks noChangeShapeType="1"/>
                </p:cNvSpPr>
                <p:nvPr/>
              </p:nvSpPr>
              <p:spPr bwMode="auto">
                <a:xfrm>
                  <a:off x="2874" y="3797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6" name="Line 24"/>
                <p:cNvSpPr>
                  <a:spLocks noChangeShapeType="1"/>
                </p:cNvSpPr>
                <p:nvPr/>
              </p:nvSpPr>
              <p:spPr bwMode="auto">
                <a:xfrm>
                  <a:off x="2688" y="3794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7" name="Line 25"/>
                <p:cNvSpPr>
                  <a:spLocks noChangeShapeType="1"/>
                </p:cNvSpPr>
                <p:nvPr/>
              </p:nvSpPr>
              <p:spPr bwMode="auto">
                <a:xfrm>
                  <a:off x="3060" y="3791"/>
                  <a:ext cx="0" cy="2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8237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56" y="3762"/>
                  <a:ext cx="152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9</a:t>
                  </a:r>
                </a:p>
              </p:txBody>
            </p:sp>
            <p:sp>
              <p:nvSpPr>
                <p:cNvPr id="182379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008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16</a:t>
                  </a:r>
                </a:p>
              </p:txBody>
            </p:sp>
            <p:sp>
              <p:nvSpPr>
                <p:cNvPr id="1823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2444" y="3900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10</a:t>
                  </a:r>
                </a:p>
              </p:txBody>
            </p:sp>
            <p:sp>
              <p:nvSpPr>
                <p:cNvPr id="182381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005" y="3759"/>
                  <a:ext cx="188" cy="1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800" i="0" dirty="0">
                      <a:solidFill>
                        <a:srgbClr val="000000"/>
                      </a:solidFill>
                      <a:latin typeface="Arial" charset="0"/>
                    </a:rPr>
                    <a:t>15</a:t>
                  </a:r>
                </a:p>
              </p:txBody>
            </p:sp>
            <p:sp>
              <p:nvSpPr>
                <p:cNvPr id="182382" name="Oval 84"/>
                <p:cNvSpPr>
                  <a:spLocks noChangeArrowheads="1"/>
                </p:cNvSpPr>
                <p:nvPr/>
              </p:nvSpPr>
              <p:spPr bwMode="auto">
                <a:xfrm>
                  <a:off x="2588" y="3988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3" name="Oval 85"/>
                <p:cNvSpPr>
                  <a:spLocks noChangeArrowheads="1"/>
                </p:cNvSpPr>
                <p:nvPr/>
              </p:nvSpPr>
              <p:spPr bwMode="auto">
                <a:xfrm>
                  <a:off x="2580" y="3853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182384" name="Oval 86"/>
                <p:cNvSpPr>
                  <a:spLocks noChangeArrowheads="1"/>
                </p:cNvSpPr>
                <p:nvPr/>
              </p:nvSpPr>
              <p:spPr bwMode="auto">
                <a:xfrm>
                  <a:off x="3131" y="3851"/>
                  <a:ext cx="27" cy="3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en-US" i="0" dirty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sp>
            <p:nvSpPr>
              <p:cNvPr id="182367" name="AutoShape 8"/>
              <p:cNvSpPr>
                <a:spLocks noChangeArrowheads="1"/>
              </p:cNvSpPr>
              <p:nvPr/>
            </p:nvSpPr>
            <p:spPr bwMode="auto">
              <a:xfrm>
                <a:off x="1046" y="3586"/>
                <a:ext cx="1027" cy="165"/>
              </a:xfrm>
              <a:prstGeom prst="parallelogram">
                <a:avLst>
                  <a:gd name="adj" fmla="val 155606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2368" name="Freeform 10"/>
              <p:cNvSpPr>
                <a:spLocks/>
              </p:cNvSpPr>
              <p:nvPr/>
            </p:nvSpPr>
            <p:spPr bwMode="auto">
              <a:xfrm>
                <a:off x="1161" y="3614"/>
                <a:ext cx="746" cy="105"/>
              </a:xfrm>
              <a:custGeom>
                <a:avLst/>
                <a:gdLst>
                  <a:gd name="T0" fmla="*/ 0 w 678"/>
                  <a:gd name="T1" fmla="*/ 83 h 110"/>
                  <a:gd name="T2" fmla="*/ 263 w 678"/>
                  <a:gd name="T3" fmla="*/ 82 h 110"/>
                  <a:gd name="T4" fmla="*/ 1007 w 678"/>
                  <a:gd name="T5" fmla="*/ 0 h 110"/>
                  <a:gd name="T6" fmla="*/ 1204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369" name="Freeform 10"/>
              <p:cNvSpPr>
                <a:spLocks/>
              </p:cNvSpPr>
              <p:nvPr/>
            </p:nvSpPr>
            <p:spPr bwMode="auto">
              <a:xfrm flipV="1">
                <a:off x="1287" y="3614"/>
                <a:ext cx="550" cy="105"/>
              </a:xfrm>
              <a:custGeom>
                <a:avLst/>
                <a:gdLst>
                  <a:gd name="T0" fmla="*/ 0 w 678"/>
                  <a:gd name="T1" fmla="*/ 83 h 110"/>
                  <a:gd name="T2" fmla="*/ 42 w 678"/>
                  <a:gd name="T3" fmla="*/ 82 h 110"/>
                  <a:gd name="T4" fmla="*/ 162 w 678"/>
                  <a:gd name="T5" fmla="*/ 0 h 110"/>
                  <a:gd name="T6" fmla="*/ 193 w 678"/>
                  <a:gd name="T7" fmla="*/ 0 h 1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78"/>
                  <a:gd name="T13" fmla="*/ 0 h 110"/>
                  <a:gd name="T14" fmla="*/ 678 w 678"/>
                  <a:gd name="T15" fmla="*/ 110 h 1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78" h="110">
                    <a:moveTo>
                      <a:pt x="0" y="110"/>
                    </a:moveTo>
                    <a:lnTo>
                      <a:pt x="148" y="108"/>
                    </a:lnTo>
                    <a:lnTo>
                      <a:pt x="567" y="0"/>
                    </a:lnTo>
                    <a:lnTo>
                      <a:pt x="678" y="0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10800000"/>
              <a:lstStyle/>
              <a:p>
                <a:endParaRPr lang="en-US" dirty="0"/>
              </a:p>
            </p:txBody>
          </p:sp>
          <p:sp>
            <p:nvSpPr>
              <p:cNvPr id="182370" name="Freeform 206"/>
              <p:cNvSpPr>
                <a:spLocks/>
              </p:cNvSpPr>
              <p:nvPr/>
            </p:nvSpPr>
            <p:spPr bwMode="auto">
              <a:xfrm>
                <a:off x="1807" y="3585"/>
                <a:ext cx="264" cy="456"/>
              </a:xfrm>
              <a:custGeom>
                <a:avLst/>
                <a:gdLst>
                  <a:gd name="T0" fmla="*/ 264 w 264"/>
                  <a:gd name="T1" fmla="*/ 0 h 456"/>
                  <a:gd name="T2" fmla="*/ 262 w 264"/>
                  <a:gd name="T3" fmla="*/ 248 h 456"/>
                  <a:gd name="T4" fmla="*/ 0 w 264"/>
                  <a:gd name="T5" fmla="*/ 456 h 4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64" h="456">
                    <a:moveTo>
                      <a:pt x="264" y="0"/>
                    </a:moveTo>
                    <a:lnTo>
                      <a:pt x="262" y="248"/>
                    </a:lnTo>
                    <a:lnTo>
                      <a:pt x="0" y="456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182371" name="Freeform 208"/>
              <p:cNvSpPr>
                <a:spLocks/>
              </p:cNvSpPr>
              <p:nvPr/>
            </p:nvSpPr>
            <p:spPr bwMode="auto">
              <a:xfrm>
                <a:off x="1044" y="3747"/>
                <a:ext cx="762" cy="303"/>
              </a:xfrm>
              <a:custGeom>
                <a:avLst/>
                <a:gdLst>
                  <a:gd name="T0" fmla="*/ 0 w 762"/>
                  <a:gd name="T1" fmla="*/ 3 h 303"/>
                  <a:gd name="T2" fmla="*/ 0 w 762"/>
                  <a:gd name="T3" fmla="*/ 303 h 303"/>
                  <a:gd name="T4" fmla="*/ 762 w 762"/>
                  <a:gd name="T5" fmla="*/ 303 h 303"/>
                  <a:gd name="T6" fmla="*/ 762 w 762"/>
                  <a:gd name="T7" fmla="*/ 0 h 30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762" h="303">
                    <a:moveTo>
                      <a:pt x="0" y="3"/>
                    </a:moveTo>
                    <a:lnTo>
                      <a:pt x="0" y="303"/>
                    </a:lnTo>
                    <a:lnTo>
                      <a:pt x="762" y="303"/>
                    </a:lnTo>
                    <a:lnTo>
                      <a:pt x="762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  <p:sp>
            <p:nvSpPr>
              <p:cNvPr id="73840" name="Line 209"/>
              <p:cNvSpPr>
                <a:spLocks noChangeShapeType="1"/>
              </p:cNvSpPr>
              <p:nvPr/>
            </p:nvSpPr>
            <p:spPr bwMode="auto">
              <a:xfrm flipV="1">
                <a:off x="1044" y="3888"/>
                <a:ext cx="768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sp>
          <p:nvSpPr>
            <p:cNvPr id="182342" name="Text Box 64"/>
            <p:cNvSpPr txBox="1">
              <a:spLocks noChangeArrowheads="1"/>
            </p:cNvSpPr>
            <p:nvPr/>
          </p:nvSpPr>
          <p:spPr bwMode="auto">
            <a:xfrm>
              <a:off x="8037513" y="5297488"/>
              <a:ext cx="4127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i="0" dirty="0">
                  <a:solidFill>
                    <a:srgbClr val="000000"/>
                  </a:solidFill>
                  <a:latin typeface="Arial" charset="0"/>
                </a:rPr>
                <a:t>…</a:t>
              </a:r>
            </a:p>
          </p:txBody>
        </p:sp>
        <p:sp>
          <p:nvSpPr>
            <p:cNvPr id="182343" name="Line 69"/>
            <p:cNvSpPr>
              <a:spLocks noChangeShapeType="1"/>
            </p:cNvSpPr>
            <p:nvPr/>
          </p:nvSpPr>
          <p:spPr bwMode="auto">
            <a:xfrm>
              <a:off x="7324725" y="4922838"/>
              <a:ext cx="101600" cy="3778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4" name="Line 70"/>
            <p:cNvSpPr>
              <a:spLocks noChangeShapeType="1"/>
            </p:cNvSpPr>
            <p:nvPr/>
          </p:nvSpPr>
          <p:spPr bwMode="auto">
            <a:xfrm>
              <a:off x="7315200" y="4721225"/>
              <a:ext cx="479425" cy="6032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5" name="Line 71"/>
            <p:cNvSpPr>
              <a:spLocks noChangeShapeType="1"/>
            </p:cNvSpPr>
            <p:nvPr/>
          </p:nvSpPr>
          <p:spPr bwMode="auto">
            <a:xfrm>
              <a:off x="8170863" y="4665663"/>
              <a:ext cx="514350" cy="484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2346" name="Text Box 73"/>
            <p:cNvSpPr txBox="1">
              <a:spLocks noChangeArrowheads="1"/>
            </p:cNvSpPr>
            <p:nvPr/>
          </p:nvSpPr>
          <p:spPr bwMode="auto">
            <a:xfrm>
              <a:off x="7364413" y="5827713"/>
              <a:ext cx="14335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Computer Science</a:t>
              </a:r>
            </a:p>
            <a:p>
              <a:pPr algn="ctr" eaLnBrk="1" hangingPunct="1"/>
              <a:r>
                <a:rPr lang="en-US" sz="1200" i="0" dirty="0">
                  <a:solidFill>
                    <a:srgbClr val="000000"/>
                  </a:solidFill>
                  <a:latin typeface="Arial" charset="0"/>
                </a:rPr>
                <a:t>(VLAN ports 9-16)</a:t>
              </a:r>
            </a:p>
          </p:txBody>
        </p:sp>
        <p:sp>
          <p:nvSpPr>
            <p:cNvPr id="73796" name="Rectangle 211"/>
            <p:cNvSpPr>
              <a:spLocks noChangeArrowheads="1"/>
            </p:cNvSpPr>
            <p:nvPr/>
          </p:nvSpPr>
          <p:spPr bwMode="auto">
            <a:xfrm>
              <a:off x="4095760" y="3695700"/>
              <a:ext cx="5140604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None/>
                <a:defRPr/>
              </a:pP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… operates as </a:t>
              </a: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multiple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virtual switches</a:t>
              </a:r>
            </a:p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65000"/>
                <a:buFont typeface="Wingdings" charset="0"/>
                <a:buChar char="v"/>
                <a:defRPr/>
              </a:pPr>
              <a:endParaRPr lang="en-US" sz="2000" i="0" dirty="0">
                <a:solidFill>
                  <a:srgbClr val="000000"/>
                </a:solidFill>
                <a:latin typeface="Gill Sans MT" charset="0"/>
                <a:cs typeface="+mn-cs"/>
              </a:endParaRPr>
            </a:p>
          </p:txBody>
        </p:sp>
        <p:grpSp>
          <p:nvGrpSpPr>
            <p:cNvPr id="182348" name="Group 44"/>
            <p:cNvGrpSpPr>
              <a:grpSpLocks/>
            </p:cNvGrpSpPr>
            <p:nvPr/>
          </p:nvGrpSpPr>
          <p:grpSpPr bwMode="auto">
            <a:xfrm>
              <a:off x="3902075" y="5110163"/>
              <a:ext cx="609600" cy="558800"/>
              <a:chOff x="-44" y="1473"/>
              <a:chExt cx="981" cy="1105"/>
            </a:xfrm>
          </p:grpSpPr>
          <p:pic>
            <p:nvPicPr>
              <p:cNvPr id="18236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49" name="Group 44"/>
            <p:cNvGrpSpPr>
              <a:grpSpLocks/>
            </p:cNvGrpSpPr>
            <p:nvPr/>
          </p:nvGrpSpPr>
          <p:grpSpPr bwMode="auto">
            <a:xfrm>
              <a:off x="4429125" y="5202238"/>
              <a:ext cx="609600" cy="558800"/>
              <a:chOff x="-44" y="1473"/>
              <a:chExt cx="981" cy="1105"/>
            </a:xfrm>
          </p:grpSpPr>
          <p:pic>
            <p:nvPicPr>
              <p:cNvPr id="18236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0" name="Group 44"/>
            <p:cNvGrpSpPr>
              <a:grpSpLocks/>
            </p:cNvGrpSpPr>
            <p:nvPr/>
          </p:nvGrpSpPr>
          <p:grpSpPr bwMode="auto">
            <a:xfrm>
              <a:off x="5151438" y="5222875"/>
              <a:ext cx="609600" cy="558800"/>
              <a:chOff x="-44" y="1473"/>
              <a:chExt cx="981" cy="1105"/>
            </a:xfrm>
          </p:grpSpPr>
          <p:pic>
            <p:nvPicPr>
              <p:cNvPr id="18236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6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1" name="Group 44"/>
            <p:cNvGrpSpPr>
              <a:grpSpLocks/>
            </p:cNvGrpSpPr>
            <p:nvPr/>
          </p:nvGrpSpPr>
          <p:grpSpPr bwMode="auto">
            <a:xfrm>
              <a:off x="6969125" y="5253038"/>
              <a:ext cx="609600" cy="558800"/>
              <a:chOff x="-44" y="1473"/>
              <a:chExt cx="981" cy="1105"/>
            </a:xfrm>
          </p:grpSpPr>
          <p:pic>
            <p:nvPicPr>
              <p:cNvPr id="182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2" name="Group 44"/>
            <p:cNvGrpSpPr>
              <a:grpSpLocks/>
            </p:cNvGrpSpPr>
            <p:nvPr/>
          </p:nvGrpSpPr>
          <p:grpSpPr bwMode="auto">
            <a:xfrm>
              <a:off x="7477125" y="5262563"/>
              <a:ext cx="609600" cy="558800"/>
              <a:chOff x="-44" y="1473"/>
              <a:chExt cx="981" cy="1105"/>
            </a:xfrm>
          </p:grpSpPr>
          <p:pic>
            <p:nvPicPr>
              <p:cNvPr id="182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  <p:grpSp>
          <p:nvGrpSpPr>
            <p:cNvPr id="182353" name="Group 44"/>
            <p:cNvGrpSpPr>
              <a:grpSpLocks/>
            </p:cNvGrpSpPr>
            <p:nvPr/>
          </p:nvGrpSpPr>
          <p:grpSpPr bwMode="auto">
            <a:xfrm>
              <a:off x="8340725" y="5080000"/>
              <a:ext cx="609600" cy="558800"/>
              <a:chOff x="-44" y="1473"/>
              <a:chExt cx="981" cy="1105"/>
            </a:xfrm>
          </p:grpSpPr>
          <p:pic>
            <p:nvPicPr>
              <p:cNvPr id="182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2331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1033463"/>
            <a:ext cx="16557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4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5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115"/>
          <p:cNvSpPr>
            <a:spLocks noChangeArrowheads="1"/>
          </p:cNvSpPr>
          <p:nvPr/>
        </p:nvSpPr>
        <p:spPr bwMode="auto">
          <a:xfrm>
            <a:off x="7731125" y="3063875"/>
            <a:ext cx="279400" cy="2286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5657850" y="2847975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475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Port-based VLAN</a:t>
            </a:r>
          </a:p>
        </p:txBody>
      </p:sp>
      <p:sp>
        <p:nvSpPr>
          <p:cNvPr id="183302" name="Rectangle 80"/>
          <p:cNvSpPr>
            <a:spLocks noChangeArrowheads="1"/>
          </p:cNvSpPr>
          <p:nvPr/>
        </p:nvSpPr>
        <p:spPr bwMode="auto">
          <a:xfrm>
            <a:off x="5649913" y="3057525"/>
            <a:ext cx="290512" cy="24288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3" name="Rectangle 77"/>
          <p:cNvSpPr>
            <a:spLocks noChangeArrowheads="1"/>
          </p:cNvSpPr>
          <p:nvPr/>
        </p:nvSpPr>
        <p:spPr bwMode="auto">
          <a:xfrm>
            <a:off x="7721600" y="2838450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4" name="Rectangle 76"/>
          <p:cNvSpPr>
            <a:spLocks noChangeArrowheads="1"/>
          </p:cNvSpPr>
          <p:nvPr/>
        </p:nvSpPr>
        <p:spPr bwMode="auto">
          <a:xfrm>
            <a:off x="6831013" y="2843213"/>
            <a:ext cx="890587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5" name="Rectangle 75"/>
          <p:cNvSpPr>
            <a:spLocks noChangeArrowheads="1"/>
          </p:cNvSpPr>
          <p:nvPr/>
        </p:nvSpPr>
        <p:spPr bwMode="auto">
          <a:xfrm>
            <a:off x="5935663" y="2843213"/>
            <a:ext cx="900112" cy="45243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6" name="Rectangle 2"/>
          <p:cNvSpPr>
            <a:spLocks noChangeArrowheads="1"/>
          </p:cNvSpPr>
          <p:nvPr/>
        </p:nvSpPr>
        <p:spPr bwMode="auto">
          <a:xfrm>
            <a:off x="5649913" y="2835275"/>
            <a:ext cx="2370137" cy="468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07" name="Line 3"/>
          <p:cNvSpPr>
            <a:spLocks noChangeShapeType="1"/>
          </p:cNvSpPr>
          <p:nvPr/>
        </p:nvSpPr>
        <p:spPr bwMode="auto">
          <a:xfrm>
            <a:off x="5651500" y="3051175"/>
            <a:ext cx="23510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08" name="Text Box 6"/>
          <p:cNvSpPr txBox="1">
            <a:spLocks noChangeArrowheads="1"/>
          </p:cNvSpPr>
          <p:nvPr/>
        </p:nvSpPr>
        <p:spPr bwMode="auto">
          <a:xfrm>
            <a:off x="5567363" y="27940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3309" name="Line 7"/>
          <p:cNvSpPr>
            <a:spLocks noChangeShapeType="1"/>
          </p:cNvSpPr>
          <p:nvPr/>
        </p:nvSpPr>
        <p:spPr bwMode="auto">
          <a:xfrm>
            <a:off x="68310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0" name="AutoShape 8"/>
          <p:cNvSpPr>
            <a:spLocks noChangeArrowheads="1"/>
          </p:cNvSpPr>
          <p:nvPr/>
        </p:nvSpPr>
        <p:spPr bwMode="auto">
          <a:xfrm>
            <a:off x="5621338" y="2576513"/>
            <a:ext cx="3176587" cy="261937"/>
          </a:xfrm>
          <a:prstGeom prst="parallelogram">
            <a:avLst>
              <a:gd name="adj" fmla="val 30318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11" name="Freeform 9"/>
          <p:cNvSpPr>
            <a:spLocks/>
          </p:cNvSpPr>
          <p:nvPr/>
        </p:nvSpPr>
        <p:spPr bwMode="auto">
          <a:xfrm>
            <a:off x="8024813" y="2579688"/>
            <a:ext cx="763587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2" name="Freeform 10"/>
          <p:cNvSpPr>
            <a:spLocks/>
          </p:cNvSpPr>
          <p:nvPr/>
        </p:nvSpPr>
        <p:spPr bwMode="auto">
          <a:xfrm>
            <a:off x="6022975" y="2624138"/>
            <a:ext cx="2228850" cy="150812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3" name="Freeform 11"/>
          <p:cNvSpPr>
            <a:spLocks/>
          </p:cNvSpPr>
          <p:nvPr/>
        </p:nvSpPr>
        <p:spPr bwMode="auto">
          <a:xfrm>
            <a:off x="6496050" y="2624138"/>
            <a:ext cx="1420813" cy="166687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4" name="Line 17"/>
          <p:cNvSpPr>
            <a:spLocks noChangeShapeType="1"/>
          </p:cNvSpPr>
          <p:nvPr/>
        </p:nvSpPr>
        <p:spPr bwMode="auto">
          <a:xfrm>
            <a:off x="7431088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5" name="Line 18"/>
          <p:cNvSpPr>
            <a:spLocks noChangeShapeType="1"/>
          </p:cNvSpPr>
          <p:nvPr/>
        </p:nvSpPr>
        <p:spPr bwMode="auto">
          <a:xfrm>
            <a:off x="6230938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6" name="Line 21"/>
          <p:cNvSpPr>
            <a:spLocks noChangeShapeType="1"/>
          </p:cNvSpPr>
          <p:nvPr/>
        </p:nvSpPr>
        <p:spPr bwMode="auto">
          <a:xfrm>
            <a:off x="5940425" y="28368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7" name="Line 22"/>
          <p:cNvSpPr>
            <a:spLocks noChangeShapeType="1"/>
          </p:cNvSpPr>
          <p:nvPr/>
        </p:nvSpPr>
        <p:spPr bwMode="auto">
          <a:xfrm>
            <a:off x="5649913" y="28495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8" name="Line 23"/>
          <p:cNvSpPr>
            <a:spLocks noChangeShapeType="1"/>
          </p:cNvSpPr>
          <p:nvPr/>
        </p:nvSpPr>
        <p:spPr bwMode="auto">
          <a:xfrm>
            <a:off x="6511925" y="28448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19" name="Line 24"/>
          <p:cNvSpPr>
            <a:spLocks noChangeShapeType="1"/>
          </p:cNvSpPr>
          <p:nvPr/>
        </p:nvSpPr>
        <p:spPr bwMode="auto">
          <a:xfrm>
            <a:off x="7135813" y="28400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0" name="Line 25"/>
          <p:cNvSpPr>
            <a:spLocks noChangeShapeType="1"/>
          </p:cNvSpPr>
          <p:nvPr/>
        </p:nvSpPr>
        <p:spPr bwMode="auto">
          <a:xfrm>
            <a:off x="7726363" y="283527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1" name="Text Box 26"/>
          <p:cNvSpPr txBox="1">
            <a:spLocks noChangeArrowheads="1"/>
          </p:cNvSpPr>
          <p:nvPr/>
        </p:nvSpPr>
        <p:spPr bwMode="auto">
          <a:xfrm>
            <a:off x="6448425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3322" name="Text Box 27"/>
          <p:cNvSpPr txBox="1">
            <a:spLocks noChangeArrowheads="1"/>
          </p:cNvSpPr>
          <p:nvPr/>
        </p:nvSpPr>
        <p:spPr bwMode="auto">
          <a:xfrm>
            <a:off x="676751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3323" name="Text Box 28"/>
          <p:cNvSpPr txBox="1">
            <a:spLocks noChangeArrowheads="1"/>
          </p:cNvSpPr>
          <p:nvPr/>
        </p:nvSpPr>
        <p:spPr bwMode="auto">
          <a:xfrm>
            <a:off x="764381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16</a:t>
            </a:r>
          </a:p>
        </p:txBody>
      </p:sp>
      <p:sp>
        <p:nvSpPr>
          <p:cNvPr id="183324" name="Text Box 29"/>
          <p:cNvSpPr txBox="1">
            <a:spLocks noChangeArrowheads="1"/>
          </p:cNvSpPr>
          <p:nvPr/>
        </p:nvSpPr>
        <p:spPr bwMode="auto">
          <a:xfrm>
            <a:off x="6748463" y="3008313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3325" name="Text Box 30"/>
          <p:cNvSpPr txBox="1">
            <a:spLocks noChangeArrowheads="1"/>
          </p:cNvSpPr>
          <p:nvPr/>
        </p:nvSpPr>
        <p:spPr bwMode="auto">
          <a:xfrm>
            <a:off x="5576888" y="30035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3326" name="Text Box 57"/>
          <p:cNvSpPr txBox="1">
            <a:spLocks noChangeArrowheads="1"/>
          </p:cNvSpPr>
          <p:nvPr/>
        </p:nvSpPr>
        <p:spPr bwMode="auto">
          <a:xfrm>
            <a:off x="6443663" y="278923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3327" name="Line 61"/>
          <p:cNvSpPr>
            <a:spLocks noChangeShapeType="1"/>
          </p:cNvSpPr>
          <p:nvPr/>
        </p:nvSpPr>
        <p:spPr bwMode="auto">
          <a:xfrm flipH="1">
            <a:off x="4889500" y="3179763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8" name="Line 62"/>
          <p:cNvSpPr>
            <a:spLocks noChangeShapeType="1"/>
          </p:cNvSpPr>
          <p:nvPr/>
        </p:nvSpPr>
        <p:spPr bwMode="auto">
          <a:xfrm flipH="1">
            <a:off x="5275263" y="3170238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29" name="Line 63"/>
          <p:cNvSpPr>
            <a:spLocks noChangeShapeType="1"/>
          </p:cNvSpPr>
          <p:nvPr/>
        </p:nvSpPr>
        <p:spPr bwMode="auto">
          <a:xfrm flipH="1">
            <a:off x="5994400" y="3186113"/>
            <a:ext cx="70961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0" name="Text Box 64"/>
          <p:cNvSpPr txBox="1">
            <a:spLocks noChangeArrowheads="1"/>
          </p:cNvSpPr>
          <p:nvPr/>
        </p:nvSpPr>
        <p:spPr bwMode="auto">
          <a:xfrm>
            <a:off x="7715250" y="354806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3331" name="Line 69"/>
          <p:cNvSpPr>
            <a:spLocks noChangeShapeType="1"/>
          </p:cNvSpPr>
          <p:nvPr/>
        </p:nvSpPr>
        <p:spPr bwMode="auto">
          <a:xfrm>
            <a:off x="7002463" y="3173413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2" name="Line 70"/>
          <p:cNvSpPr>
            <a:spLocks noChangeShapeType="1"/>
          </p:cNvSpPr>
          <p:nvPr/>
        </p:nvSpPr>
        <p:spPr bwMode="auto">
          <a:xfrm>
            <a:off x="6992938" y="2971800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3" name="Line 71"/>
          <p:cNvSpPr>
            <a:spLocks noChangeShapeType="1"/>
          </p:cNvSpPr>
          <p:nvPr/>
        </p:nvSpPr>
        <p:spPr bwMode="auto">
          <a:xfrm>
            <a:off x="7848600" y="2916238"/>
            <a:ext cx="514350" cy="484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3334" name="Text Box 72"/>
          <p:cNvSpPr txBox="1">
            <a:spLocks noChangeArrowheads="1"/>
          </p:cNvSpPr>
          <p:nvPr/>
        </p:nvSpPr>
        <p:spPr bwMode="auto">
          <a:xfrm>
            <a:off x="4879975" y="4090988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3335" name="Text Box 73"/>
          <p:cNvSpPr txBox="1">
            <a:spLocks noChangeArrowheads="1"/>
          </p:cNvSpPr>
          <p:nvPr/>
        </p:nvSpPr>
        <p:spPr bwMode="auto">
          <a:xfrm>
            <a:off x="7042150" y="4078288"/>
            <a:ext cx="14335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3336" name="Text Box 74"/>
          <p:cNvSpPr txBox="1">
            <a:spLocks noChangeArrowheads="1"/>
          </p:cNvSpPr>
          <p:nvPr/>
        </p:nvSpPr>
        <p:spPr bwMode="auto">
          <a:xfrm>
            <a:off x="7639050" y="27844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3337" name="Oval 81"/>
          <p:cNvSpPr>
            <a:spLocks noChangeArrowheads="1"/>
          </p:cNvSpPr>
          <p:nvPr/>
        </p:nvSpPr>
        <p:spPr bwMode="auto">
          <a:xfrm>
            <a:off x="5765800" y="31591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8" name="Oval 82"/>
          <p:cNvSpPr>
            <a:spLocks noChangeArrowheads="1"/>
          </p:cNvSpPr>
          <p:nvPr/>
        </p:nvSpPr>
        <p:spPr bwMode="auto">
          <a:xfrm>
            <a:off x="6057900" y="31464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39" name="Oval 83"/>
          <p:cNvSpPr>
            <a:spLocks noChangeArrowheads="1"/>
          </p:cNvSpPr>
          <p:nvPr/>
        </p:nvSpPr>
        <p:spPr bwMode="auto">
          <a:xfrm>
            <a:off x="6645275" y="315118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0" name="Oval 84"/>
          <p:cNvSpPr>
            <a:spLocks noChangeArrowheads="1"/>
          </p:cNvSpPr>
          <p:nvPr/>
        </p:nvSpPr>
        <p:spPr bwMode="auto">
          <a:xfrm>
            <a:off x="6977063" y="314801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1" name="Oval 85"/>
          <p:cNvSpPr>
            <a:spLocks noChangeArrowheads="1"/>
          </p:cNvSpPr>
          <p:nvPr/>
        </p:nvSpPr>
        <p:spPr bwMode="auto">
          <a:xfrm>
            <a:off x="6964363" y="293370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2" name="Oval 86"/>
          <p:cNvSpPr>
            <a:spLocks noChangeArrowheads="1"/>
          </p:cNvSpPr>
          <p:nvPr/>
        </p:nvSpPr>
        <p:spPr bwMode="auto">
          <a:xfrm>
            <a:off x="7839075" y="293052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3343" name="Text Box 45"/>
          <p:cNvSpPr txBox="1">
            <a:spLocks noChangeArrowheads="1"/>
          </p:cNvSpPr>
          <p:nvPr/>
        </p:nvSpPr>
        <p:spPr bwMode="auto">
          <a:xfrm>
            <a:off x="5429250" y="352425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4801" name="Rectangle 116"/>
          <p:cNvSpPr>
            <a:spLocks noGrp="1" noChangeArrowheads="1"/>
          </p:cNvSpPr>
          <p:nvPr>
            <p:ph type="body" idx="1"/>
          </p:nvPr>
        </p:nvSpPr>
        <p:spPr>
          <a:xfrm>
            <a:off x="312738" y="1309688"/>
            <a:ext cx="4249737" cy="1763712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traffic isolation: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frames to/from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 can </a:t>
            </a:r>
            <a:r>
              <a:rPr lang="en-US" sz="2400" i="1" dirty="0">
                <a:latin typeface="Gill Sans MT" charset="0"/>
                <a:cs typeface="+mn-cs"/>
              </a:rPr>
              <a:t>only</a:t>
            </a:r>
            <a:r>
              <a:rPr lang="en-US" sz="2400" dirty="0">
                <a:latin typeface="Gill Sans MT" charset="0"/>
                <a:cs typeface="+mn-cs"/>
              </a:rPr>
              <a:t> reach ports 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latin typeface="Gill Sans MT" charset="0"/>
                <a:cs typeface="+mn-cs"/>
              </a:rPr>
              <a:t>-8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can also define VLAN based on MAC addresses of endpoints, rather than switch port</a:t>
            </a:r>
          </a:p>
        </p:txBody>
      </p:sp>
      <p:sp>
        <p:nvSpPr>
          <p:cNvPr id="691317" name="Rectangle 117"/>
          <p:cNvSpPr>
            <a:spLocks noChangeArrowheads="1"/>
          </p:cNvSpPr>
          <p:nvPr/>
        </p:nvSpPr>
        <p:spPr bwMode="auto">
          <a:xfrm>
            <a:off x="285750" y="3286125"/>
            <a:ext cx="4060825" cy="161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31775" indent="-2317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dynamic membership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  <a:cs typeface="+mn-cs"/>
              </a:rPr>
              <a:t>:</a:t>
            </a:r>
            <a:r>
              <a:rPr lang="en-US" sz="2400" i="0" dirty="0">
                <a:solidFill>
                  <a:srgbClr val="000000"/>
                </a:solidFill>
                <a:latin typeface="Gill Sans MT" charset="0"/>
                <a:cs typeface="+mn-cs"/>
              </a:rPr>
              <a:t> ports can be dynamically assigned among VLANs</a:t>
            </a:r>
          </a:p>
        </p:txBody>
      </p:sp>
      <p:sp>
        <p:nvSpPr>
          <p:cNvPr id="691342" name="Text Box 142"/>
          <p:cNvSpPr txBox="1">
            <a:spLocks noChangeArrowheads="1"/>
          </p:cNvSpPr>
          <p:nvPr/>
        </p:nvSpPr>
        <p:spPr bwMode="auto">
          <a:xfrm>
            <a:off x="6656388" y="1162050"/>
            <a:ext cx="787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grpSp>
        <p:nvGrpSpPr>
          <p:cNvPr id="691350" name="Group 150"/>
          <p:cNvGrpSpPr>
            <a:grpSpLocks/>
          </p:cNvGrpSpPr>
          <p:nvPr/>
        </p:nvGrpSpPr>
        <p:grpSpPr bwMode="auto">
          <a:xfrm>
            <a:off x="320675" y="1531938"/>
            <a:ext cx="7010400" cy="4608512"/>
            <a:chOff x="202" y="965"/>
            <a:chExt cx="4416" cy="2903"/>
          </a:xfrm>
        </p:grpSpPr>
        <p:sp>
          <p:nvSpPr>
            <p:cNvPr id="74832" name="Rectangle 124"/>
            <p:cNvSpPr>
              <a:spLocks noChangeArrowheads="1"/>
            </p:cNvSpPr>
            <p:nvPr/>
          </p:nvSpPr>
          <p:spPr bwMode="auto">
            <a:xfrm>
              <a:off x="202" y="2852"/>
              <a:ext cx="3148" cy="1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SzPct val="100000"/>
                <a:buFont typeface="Wingdings" charset="2"/>
                <a:buChar char="§"/>
                <a:defRPr/>
              </a:pPr>
              <a:r>
                <a:rPr lang="en-US" sz="240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forwarding between VLANS:</a:t>
              </a:r>
              <a:r>
                <a:rPr lang="en-US" sz="2400" i="0" dirty="0">
                  <a:solidFill>
                    <a:srgbClr val="CC0000"/>
                  </a:solidFill>
                  <a:latin typeface="Gill Sans MT" charset="0"/>
                  <a:cs typeface="+mn-cs"/>
                </a:rPr>
                <a:t> </a:t>
              </a:r>
              <a:r>
                <a:rPr lang="en-US" sz="24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done via routing (just as with separate switches)</a:t>
              </a:r>
            </a:p>
            <a:p>
              <a:pPr marL="681038" lvl="1" indent="-223838">
                <a:lnSpc>
                  <a:spcPct val="85000"/>
                </a:lnSpc>
                <a:spcBef>
                  <a:spcPct val="20000"/>
                </a:spcBef>
                <a:buClr>
                  <a:srgbClr val="000099"/>
                </a:buClr>
                <a:buFont typeface="Arial"/>
                <a:buChar char="•"/>
                <a:defRPr/>
              </a:pPr>
              <a:r>
                <a:rPr lang="en-US" sz="2000" i="0" dirty="0">
                  <a:solidFill>
                    <a:srgbClr val="000000"/>
                  </a:solidFill>
                  <a:latin typeface="Gill Sans MT" charset="0"/>
                  <a:cs typeface="+mn-cs"/>
                </a:rPr>
                <a:t>in practice vendors sell combined switches plus routers</a:t>
              </a:r>
            </a:p>
          </p:txBody>
        </p:sp>
        <p:grpSp>
          <p:nvGrpSpPr>
            <p:cNvPr id="183376" name="Group 149"/>
            <p:cNvGrpSpPr>
              <a:grpSpLocks/>
            </p:cNvGrpSpPr>
            <p:nvPr/>
          </p:nvGrpSpPr>
          <p:grpSpPr bwMode="auto">
            <a:xfrm>
              <a:off x="3939" y="965"/>
              <a:ext cx="679" cy="910"/>
              <a:chOff x="3939" y="965"/>
              <a:chExt cx="679" cy="910"/>
            </a:xfrm>
          </p:grpSpPr>
          <p:grpSp>
            <p:nvGrpSpPr>
              <p:cNvPr id="183377" name="Group 126"/>
              <p:cNvGrpSpPr>
                <a:grpSpLocks/>
              </p:cNvGrpSpPr>
              <p:nvPr/>
            </p:nvGrpSpPr>
            <p:grpSpPr bwMode="auto">
              <a:xfrm>
                <a:off x="4259" y="965"/>
                <a:ext cx="359" cy="180"/>
                <a:chOff x="533" y="321"/>
                <a:chExt cx="359" cy="180"/>
              </a:xfrm>
            </p:grpSpPr>
            <p:grpSp>
              <p:nvGrpSpPr>
                <p:cNvPr id="183384" name="Group 127"/>
                <p:cNvGrpSpPr>
                  <a:grpSpLocks/>
                </p:cNvGrpSpPr>
                <p:nvPr/>
              </p:nvGrpSpPr>
              <p:grpSpPr bwMode="auto">
                <a:xfrm>
                  <a:off x="533" y="321"/>
                  <a:ext cx="359" cy="180"/>
                  <a:chOff x="1009" y="655"/>
                  <a:chExt cx="359" cy="180"/>
                </a:xfrm>
              </p:grpSpPr>
              <p:sp>
                <p:nvSpPr>
                  <p:cNvPr id="74843" name="Oval 128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35"/>
                    <a:ext cx="356" cy="100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7484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1012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368" y="727"/>
                    <a:ext cx="0" cy="6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cs typeface="+mn-cs"/>
                    </a:endParaRPr>
                  </a:p>
                </p:txBody>
              </p:sp>
              <p:sp>
                <p:nvSpPr>
                  <p:cNvPr id="74846" name="Rectangle 131"/>
                  <p:cNvSpPr>
                    <a:spLocks noChangeArrowheads="1"/>
                  </p:cNvSpPr>
                  <p:nvPr/>
                </p:nvSpPr>
                <p:spPr bwMode="auto">
                  <a:xfrm>
                    <a:off x="1012" y="727"/>
                    <a:ext cx="353" cy="61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="" xmlns:a14="http://schemas.microsoft.com/office/drawing/2010/main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>
                      <a:defRPr/>
                    </a:pPr>
                    <a:endParaRPr lang="en-US" sz="2400" i="0" dirty="0">
                      <a:solidFill>
                        <a:srgbClr val="000000"/>
                      </a:solidFill>
                      <a:latin typeface="Times New Roman" charset="0"/>
                      <a:cs typeface="+mn-cs"/>
                    </a:endParaRPr>
                  </a:p>
                </p:txBody>
              </p:sp>
              <p:sp>
                <p:nvSpPr>
                  <p:cNvPr id="74847" name="Oval 132"/>
                  <p:cNvSpPr>
                    <a:spLocks noChangeArrowheads="1"/>
                  </p:cNvSpPr>
                  <p:nvPr/>
                </p:nvSpPr>
                <p:spPr bwMode="auto">
                  <a:xfrm>
                    <a:off x="1009" y="655"/>
                    <a:ext cx="356" cy="116"/>
                  </a:xfrm>
                  <a:prstGeom prst="ellipse">
                    <a:avLst/>
                  </a:prstGeom>
                  <a:solidFill>
                    <a:schemeClr val="hlink"/>
                  </a:solidFill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dirty="0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grpSp>
                <p:nvGrpSpPr>
                  <p:cNvPr id="183391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095" y="681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3" name="Line 13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  <p:grpSp>
                <p:nvGrpSpPr>
                  <p:cNvPr id="183392" name="Group 137"/>
                  <p:cNvGrpSpPr>
                    <a:grpSpLocks/>
                  </p:cNvGrpSpPr>
                  <p:nvPr/>
                </p:nvGrpSpPr>
                <p:grpSpPr bwMode="auto">
                  <a:xfrm flipV="1">
                    <a:off x="1095" y="680"/>
                    <a:ext cx="176" cy="68"/>
                    <a:chOff x="2848" y="848"/>
                    <a:chExt cx="140" cy="98"/>
                  </a:xfrm>
                </p:grpSpPr>
                <p:sp>
                  <p:nvSpPr>
                    <p:cNvPr id="74850" name="Line 13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48" y="848"/>
                      <a:ext cx="50" cy="1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944" y="946"/>
                      <a:ext cx="4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  <p:sp>
                  <p:nvSpPr>
                    <p:cNvPr id="7485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94" y="849"/>
                      <a:ext cx="52" cy="97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=""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 dirty="0"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74842" name="Line 141"/>
                <p:cNvSpPr>
                  <a:spLocks noChangeShapeType="1"/>
                </p:cNvSpPr>
                <p:nvPr/>
              </p:nvSpPr>
              <p:spPr bwMode="auto">
                <a:xfrm>
                  <a:off x="535" y="368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dirty="0">
                    <a:cs typeface="+mn-cs"/>
                  </a:endParaRPr>
                </a:p>
              </p:txBody>
            </p:sp>
          </p:grpSp>
          <p:sp>
            <p:nvSpPr>
              <p:cNvPr id="183378" name="Oval 85"/>
              <p:cNvSpPr>
                <a:spLocks noChangeArrowheads="1"/>
              </p:cNvSpPr>
              <p:nvPr/>
            </p:nvSpPr>
            <p:spPr bwMode="auto">
              <a:xfrm>
                <a:off x="4180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3379" name="Oval 85"/>
              <p:cNvSpPr>
                <a:spLocks noChangeArrowheads="1"/>
              </p:cNvSpPr>
              <p:nvPr/>
            </p:nvSpPr>
            <p:spPr bwMode="auto">
              <a:xfrm>
                <a:off x="4567" y="1845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4837" name="Line 145"/>
              <p:cNvSpPr>
                <a:spLocks noChangeShapeType="1"/>
              </p:cNvSpPr>
              <p:nvPr/>
            </p:nvSpPr>
            <p:spPr bwMode="auto">
              <a:xfrm flipV="1">
                <a:off x="4188" y="1143"/>
                <a:ext cx="159" cy="71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8" name="Line 146"/>
              <p:cNvSpPr>
                <a:spLocks noChangeShapeType="1"/>
              </p:cNvSpPr>
              <p:nvPr/>
            </p:nvSpPr>
            <p:spPr bwMode="auto">
              <a:xfrm flipH="1" flipV="1">
                <a:off x="4469" y="1148"/>
                <a:ext cx="112" cy="71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39" name="Line 147"/>
              <p:cNvSpPr>
                <a:spLocks noChangeShapeType="1"/>
              </p:cNvSpPr>
              <p:nvPr/>
            </p:nvSpPr>
            <p:spPr bwMode="auto">
              <a:xfrm>
                <a:off x="4101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74840" name="Line 148"/>
              <p:cNvSpPr>
                <a:spLocks noChangeShapeType="1"/>
              </p:cNvSpPr>
              <p:nvPr/>
            </p:nvSpPr>
            <p:spPr bwMode="auto">
              <a:xfrm>
                <a:off x="3939" y="1062"/>
                <a:ext cx="15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83348" name="Group 44"/>
          <p:cNvGrpSpPr>
            <a:grpSpLocks/>
          </p:cNvGrpSpPr>
          <p:nvPr/>
        </p:nvGrpSpPr>
        <p:grpSpPr bwMode="auto">
          <a:xfrm>
            <a:off x="4276725" y="3343275"/>
            <a:ext cx="722313" cy="598488"/>
            <a:chOff x="-44" y="1473"/>
            <a:chExt cx="981" cy="1105"/>
          </a:xfrm>
        </p:grpSpPr>
        <p:pic>
          <p:nvPicPr>
            <p:cNvPr id="18337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49" name="Group 44"/>
          <p:cNvGrpSpPr>
            <a:grpSpLocks/>
          </p:cNvGrpSpPr>
          <p:nvPr/>
        </p:nvGrpSpPr>
        <p:grpSpPr bwMode="auto">
          <a:xfrm>
            <a:off x="4724400" y="3495675"/>
            <a:ext cx="720725" cy="598488"/>
            <a:chOff x="-44" y="1473"/>
            <a:chExt cx="981" cy="1105"/>
          </a:xfrm>
        </p:grpSpPr>
        <p:pic>
          <p:nvPicPr>
            <p:cNvPr id="18337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0" name="Group 44"/>
          <p:cNvGrpSpPr>
            <a:grpSpLocks/>
          </p:cNvGrpSpPr>
          <p:nvPr/>
        </p:nvGrpSpPr>
        <p:grpSpPr bwMode="auto">
          <a:xfrm>
            <a:off x="5486400" y="3454400"/>
            <a:ext cx="720725" cy="600075"/>
            <a:chOff x="-44" y="1473"/>
            <a:chExt cx="981" cy="1105"/>
          </a:xfrm>
        </p:grpSpPr>
        <p:pic>
          <p:nvPicPr>
            <p:cNvPr id="18336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7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1" name="Group 44"/>
          <p:cNvGrpSpPr>
            <a:grpSpLocks/>
          </p:cNvGrpSpPr>
          <p:nvPr/>
        </p:nvGrpSpPr>
        <p:grpSpPr bwMode="auto">
          <a:xfrm>
            <a:off x="6492875" y="3444875"/>
            <a:ext cx="720725" cy="598488"/>
            <a:chOff x="-44" y="1473"/>
            <a:chExt cx="981" cy="1105"/>
          </a:xfrm>
        </p:grpSpPr>
        <p:pic>
          <p:nvPicPr>
            <p:cNvPr id="18336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2" name="Group 44"/>
          <p:cNvGrpSpPr>
            <a:grpSpLocks/>
          </p:cNvGrpSpPr>
          <p:nvPr/>
        </p:nvGrpSpPr>
        <p:grpSpPr bwMode="auto">
          <a:xfrm>
            <a:off x="7061200" y="3454400"/>
            <a:ext cx="720725" cy="600075"/>
            <a:chOff x="-44" y="1473"/>
            <a:chExt cx="981" cy="1105"/>
          </a:xfrm>
        </p:grpSpPr>
        <p:pic>
          <p:nvPicPr>
            <p:cNvPr id="18336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3353" name="Group 44"/>
          <p:cNvGrpSpPr>
            <a:grpSpLocks/>
          </p:cNvGrpSpPr>
          <p:nvPr/>
        </p:nvGrpSpPr>
        <p:grpSpPr bwMode="auto">
          <a:xfrm>
            <a:off x="7915275" y="3302000"/>
            <a:ext cx="720725" cy="600075"/>
            <a:chOff x="-44" y="1473"/>
            <a:chExt cx="981" cy="1105"/>
          </a:xfrm>
        </p:grpSpPr>
        <p:pic>
          <p:nvPicPr>
            <p:cNvPr id="18336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336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664075" y="2549525"/>
            <a:ext cx="1550988" cy="600075"/>
            <a:chOff x="4907280" y="294640"/>
            <a:chExt cx="1551062" cy="599440"/>
          </a:xfrm>
        </p:grpSpPr>
        <p:sp>
          <p:nvSpPr>
            <p:cNvPr id="74814" name="Rectangle 118"/>
            <p:cNvSpPr>
              <a:spLocks noChangeArrowheads="1"/>
            </p:cNvSpPr>
            <p:nvPr/>
          </p:nvSpPr>
          <p:spPr bwMode="auto">
            <a:xfrm>
              <a:off x="6178929" y="589603"/>
              <a:ext cx="279413" cy="20615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74815" name="Line 120"/>
            <p:cNvSpPr>
              <a:spLocks noChangeShapeType="1"/>
            </p:cNvSpPr>
            <p:nvPr/>
          </p:nvSpPr>
          <p:spPr bwMode="auto">
            <a:xfrm flipH="1" flipV="1">
              <a:off x="5507384" y="507140"/>
              <a:ext cx="793788" cy="2093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183359" name="Oval 82"/>
            <p:cNvSpPr>
              <a:spLocks noChangeArrowheads="1"/>
            </p:cNvSpPr>
            <p:nvPr/>
          </p:nvSpPr>
          <p:spPr bwMode="auto">
            <a:xfrm>
              <a:off x="6282127" y="684530"/>
              <a:ext cx="42863" cy="4762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3360" name="Group 44"/>
            <p:cNvGrpSpPr>
              <a:grpSpLocks/>
            </p:cNvGrpSpPr>
            <p:nvPr/>
          </p:nvGrpSpPr>
          <p:grpSpPr bwMode="auto">
            <a:xfrm>
              <a:off x="4907280" y="294640"/>
              <a:ext cx="721360" cy="599440"/>
              <a:chOff x="-44" y="1473"/>
              <a:chExt cx="981" cy="1105"/>
            </a:xfrm>
          </p:grpSpPr>
          <p:pic>
            <p:nvPicPr>
              <p:cNvPr id="18336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336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1736 w 356"/>
                  <a:gd name="T3" fmla="*/ 95 h 368"/>
                  <a:gd name="T4" fmla="*/ 2059 w 356"/>
                  <a:gd name="T5" fmla="*/ 1990 h 368"/>
                  <a:gd name="T6" fmla="*/ 454 w 356"/>
                  <a:gd name="T7" fmla="*/ 2489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pic>
        <p:nvPicPr>
          <p:cNvPr id="183356" name="Picture 2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6638"/>
            <a:ext cx="4113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10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6" name="Group 347"/>
          <p:cNvGrpSpPr>
            <a:grpSpLocks/>
          </p:cNvGrpSpPr>
          <p:nvPr/>
        </p:nvGrpSpPr>
        <p:grpSpPr bwMode="auto">
          <a:xfrm>
            <a:off x="6700819" y="1533219"/>
            <a:ext cx="681857" cy="351801"/>
            <a:chOff x="1871277" y="1576300"/>
            <a:chExt cx="1128371" cy="437861"/>
          </a:xfrm>
        </p:grpSpPr>
        <p:sp>
          <p:nvSpPr>
            <p:cNvPr id="107" name="Oval 106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109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1" name="Freeform 110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2" name="Freeform 111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3" name="Freeform 112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4" name="Straight Connector 113"/>
            <p:cNvCxnSpPr>
              <a:endCxn id="109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6482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317" grpId="0"/>
      <p:bldP spid="69134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111"/>
          <p:cNvSpPr>
            <a:spLocks noChangeArrowheads="1"/>
          </p:cNvSpPr>
          <p:nvPr/>
        </p:nvSpPr>
        <p:spPr bwMode="auto">
          <a:xfrm>
            <a:off x="3414713" y="2103438"/>
            <a:ext cx="2794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24" name="Rectangle 77"/>
          <p:cNvSpPr>
            <a:spLocks noChangeArrowheads="1"/>
          </p:cNvSpPr>
          <p:nvPr/>
        </p:nvSpPr>
        <p:spPr bwMode="auto">
          <a:xfrm>
            <a:off x="6591300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5" name="Rectangle 77"/>
          <p:cNvSpPr>
            <a:spLocks noChangeArrowheads="1"/>
          </p:cNvSpPr>
          <p:nvPr/>
        </p:nvSpPr>
        <p:spPr bwMode="auto">
          <a:xfrm>
            <a:off x="6881813" y="2108200"/>
            <a:ext cx="276225" cy="23336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26" name="Rectangle 77"/>
          <p:cNvSpPr>
            <a:spLocks noChangeArrowheads="1"/>
          </p:cNvSpPr>
          <p:nvPr/>
        </p:nvSpPr>
        <p:spPr bwMode="auto">
          <a:xfrm>
            <a:off x="6300788" y="2112963"/>
            <a:ext cx="276225" cy="2333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5784" name="Rectangle 157"/>
          <p:cNvSpPr>
            <a:spLocks noChangeArrowheads="1"/>
          </p:cNvSpPr>
          <p:nvPr/>
        </p:nvSpPr>
        <p:spPr bwMode="auto">
          <a:xfrm>
            <a:off x="6300788" y="1881188"/>
            <a:ext cx="280987" cy="214312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5" name="Rectangle 156"/>
          <p:cNvSpPr>
            <a:spLocks noChangeArrowheads="1"/>
          </p:cNvSpPr>
          <p:nvPr/>
        </p:nvSpPr>
        <p:spPr bwMode="auto">
          <a:xfrm>
            <a:off x="5972175" y="2105025"/>
            <a:ext cx="309563" cy="233363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5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VLANS spanning multiple switches</a:t>
            </a:r>
          </a:p>
        </p:txBody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3971925"/>
            <a:ext cx="8296275" cy="2687638"/>
          </a:xfrm>
        </p:spPr>
        <p:txBody>
          <a:bodyPr/>
          <a:lstStyle/>
          <a:p>
            <a:pPr marL="231775" indent="-231775">
              <a:defRPr/>
            </a:pP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trunk port: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sz="2400" dirty="0">
                <a:latin typeface="Gill Sans MT" charset="0"/>
                <a:cs typeface="+mn-cs"/>
              </a:rPr>
              <a:t>carries frames between VLANS defined over multiple physical switches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frames forwarded within VLAN between switches can</a:t>
            </a:r>
            <a:r>
              <a:rPr lang="ja-JP" altLang="en-US" sz="2000" dirty="0">
                <a:latin typeface="Gill Sans MT" charset="0"/>
              </a:rPr>
              <a:t>’</a:t>
            </a:r>
            <a:r>
              <a:rPr lang="en-US" sz="2000" dirty="0">
                <a:latin typeface="Gill Sans MT" charset="0"/>
              </a:rPr>
              <a:t>t be vanilla 802.1 frames (must carry VLAN ID info)</a:t>
            </a:r>
          </a:p>
          <a:p>
            <a:pPr marL="681038" lvl="1" indent="-223838">
              <a:defRPr/>
            </a:pPr>
            <a:r>
              <a:rPr lang="en-US" sz="2000" dirty="0">
                <a:latin typeface="Gill Sans MT" charset="0"/>
              </a:rPr>
              <a:t>802.1q protocol adds/removed additional header fields for frames forwarded between trunk ports</a:t>
            </a:r>
          </a:p>
        </p:txBody>
      </p:sp>
      <p:sp>
        <p:nvSpPr>
          <p:cNvPr id="75788" name="Rectangle 62"/>
          <p:cNvSpPr>
            <a:spLocks noChangeArrowheads="1"/>
          </p:cNvSpPr>
          <p:nvPr/>
        </p:nvSpPr>
        <p:spPr bwMode="auto">
          <a:xfrm>
            <a:off x="1341438" y="1887538"/>
            <a:ext cx="273050" cy="19685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32" name="Rectangle 80"/>
          <p:cNvSpPr>
            <a:spLocks noChangeArrowheads="1"/>
          </p:cNvSpPr>
          <p:nvPr/>
        </p:nvSpPr>
        <p:spPr bwMode="auto">
          <a:xfrm>
            <a:off x="1333500" y="2097088"/>
            <a:ext cx="290513" cy="242887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3" name="Rectangle 77"/>
          <p:cNvSpPr>
            <a:spLocks noChangeArrowheads="1"/>
          </p:cNvSpPr>
          <p:nvPr/>
        </p:nvSpPr>
        <p:spPr bwMode="auto">
          <a:xfrm>
            <a:off x="3405188" y="1878013"/>
            <a:ext cx="290512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4" name="Rectangle 76"/>
          <p:cNvSpPr>
            <a:spLocks noChangeArrowheads="1"/>
          </p:cNvSpPr>
          <p:nvPr/>
        </p:nvSpPr>
        <p:spPr bwMode="auto">
          <a:xfrm>
            <a:off x="2514600" y="1882775"/>
            <a:ext cx="890588" cy="457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5" name="Rectangle 75"/>
          <p:cNvSpPr>
            <a:spLocks noChangeArrowheads="1"/>
          </p:cNvSpPr>
          <p:nvPr/>
        </p:nvSpPr>
        <p:spPr bwMode="auto">
          <a:xfrm>
            <a:off x="1619250" y="1882775"/>
            <a:ext cx="900113" cy="452438"/>
          </a:xfrm>
          <a:prstGeom prst="rect">
            <a:avLst/>
          </a:prstGeom>
          <a:solidFill>
            <a:srgbClr val="00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6" name="Rectangle 2"/>
          <p:cNvSpPr>
            <a:spLocks noChangeArrowheads="1"/>
          </p:cNvSpPr>
          <p:nvPr/>
        </p:nvSpPr>
        <p:spPr bwMode="auto">
          <a:xfrm>
            <a:off x="1333500" y="1874838"/>
            <a:ext cx="2370138" cy="46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37" name="Line 3"/>
          <p:cNvSpPr>
            <a:spLocks noChangeShapeType="1"/>
          </p:cNvSpPr>
          <p:nvPr/>
        </p:nvSpPr>
        <p:spPr bwMode="auto">
          <a:xfrm>
            <a:off x="1335088" y="2090738"/>
            <a:ext cx="2351087" cy="4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38" name="Text Box 6"/>
          <p:cNvSpPr txBox="1">
            <a:spLocks noChangeArrowheads="1"/>
          </p:cNvSpPr>
          <p:nvPr/>
        </p:nvSpPr>
        <p:spPr bwMode="auto">
          <a:xfrm>
            <a:off x="1250950" y="18335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</a:t>
            </a:r>
          </a:p>
        </p:txBody>
      </p:sp>
      <p:sp>
        <p:nvSpPr>
          <p:cNvPr id="184339" name="Line 7"/>
          <p:cNvSpPr>
            <a:spLocks noChangeShapeType="1"/>
          </p:cNvSpPr>
          <p:nvPr/>
        </p:nvSpPr>
        <p:spPr bwMode="auto">
          <a:xfrm>
            <a:off x="25146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0" name="AutoShape 8"/>
          <p:cNvSpPr>
            <a:spLocks noChangeArrowheads="1"/>
          </p:cNvSpPr>
          <p:nvPr/>
        </p:nvSpPr>
        <p:spPr bwMode="auto">
          <a:xfrm>
            <a:off x="1304925" y="1616075"/>
            <a:ext cx="3176588" cy="261938"/>
          </a:xfrm>
          <a:prstGeom prst="parallelogram">
            <a:avLst>
              <a:gd name="adj" fmla="val 303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41" name="Freeform 9"/>
          <p:cNvSpPr>
            <a:spLocks/>
          </p:cNvSpPr>
          <p:nvPr/>
        </p:nvSpPr>
        <p:spPr bwMode="auto">
          <a:xfrm>
            <a:off x="3708400" y="1619250"/>
            <a:ext cx="763588" cy="720725"/>
          </a:xfrm>
          <a:custGeom>
            <a:avLst/>
            <a:gdLst>
              <a:gd name="T0" fmla="*/ 0 w 232"/>
              <a:gd name="T1" fmla="*/ 2147483647 h 454"/>
              <a:gd name="T2" fmla="*/ 2147483647 w 232"/>
              <a:gd name="T3" fmla="*/ 2147483647 h 454"/>
              <a:gd name="T4" fmla="*/ 2147483647 w 232"/>
              <a:gd name="T5" fmla="*/ 0 h 454"/>
              <a:gd name="T6" fmla="*/ 0 60000 65536"/>
              <a:gd name="T7" fmla="*/ 0 60000 65536"/>
              <a:gd name="T8" fmla="*/ 0 60000 65536"/>
              <a:gd name="T9" fmla="*/ 0 w 232"/>
              <a:gd name="T10" fmla="*/ 0 h 454"/>
              <a:gd name="T11" fmla="*/ 232 w 232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2" h="454">
                <a:moveTo>
                  <a:pt x="0" y="454"/>
                </a:moveTo>
                <a:lnTo>
                  <a:pt x="232" y="274"/>
                </a:lnTo>
                <a:lnTo>
                  <a:pt x="229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2" name="Freeform 10"/>
          <p:cNvSpPr>
            <a:spLocks/>
          </p:cNvSpPr>
          <p:nvPr/>
        </p:nvSpPr>
        <p:spPr bwMode="auto">
          <a:xfrm>
            <a:off x="1706563" y="1663700"/>
            <a:ext cx="2228850" cy="150813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3" name="Freeform 11"/>
          <p:cNvSpPr>
            <a:spLocks/>
          </p:cNvSpPr>
          <p:nvPr/>
        </p:nvSpPr>
        <p:spPr bwMode="auto">
          <a:xfrm>
            <a:off x="2179638" y="1663700"/>
            <a:ext cx="1420812" cy="166688"/>
          </a:xfrm>
          <a:custGeom>
            <a:avLst/>
            <a:gdLst>
              <a:gd name="T0" fmla="*/ 0 w 432"/>
              <a:gd name="T1" fmla="*/ 0 h 105"/>
              <a:gd name="T2" fmla="*/ 2147483647 w 432"/>
              <a:gd name="T3" fmla="*/ 0 h 105"/>
              <a:gd name="T4" fmla="*/ 2147483647 w 432"/>
              <a:gd name="T5" fmla="*/ 2147483647 h 105"/>
              <a:gd name="T6" fmla="*/ 2147483647 w 432"/>
              <a:gd name="T7" fmla="*/ 2147483647 h 105"/>
              <a:gd name="T8" fmla="*/ 0 60000 65536"/>
              <a:gd name="T9" fmla="*/ 0 60000 65536"/>
              <a:gd name="T10" fmla="*/ 0 60000 65536"/>
              <a:gd name="T11" fmla="*/ 0 60000 65536"/>
              <a:gd name="T12" fmla="*/ 0 w 432"/>
              <a:gd name="T13" fmla="*/ 0 h 105"/>
              <a:gd name="T14" fmla="*/ 432 w 432"/>
              <a:gd name="T15" fmla="*/ 105 h 10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" h="105">
                <a:moveTo>
                  <a:pt x="0" y="0"/>
                </a:moveTo>
                <a:lnTo>
                  <a:pt x="85" y="0"/>
                </a:lnTo>
                <a:lnTo>
                  <a:pt x="307" y="105"/>
                </a:lnTo>
                <a:lnTo>
                  <a:pt x="432" y="10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4" name="Line 17"/>
          <p:cNvSpPr>
            <a:spLocks noChangeShapeType="1"/>
          </p:cNvSpPr>
          <p:nvPr/>
        </p:nvSpPr>
        <p:spPr bwMode="auto">
          <a:xfrm>
            <a:off x="3114675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5" name="Line 18"/>
          <p:cNvSpPr>
            <a:spLocks noChangeShapeType="1"/>
          </p:cNvSpPr>
          <p:nvPr/>
        </p:nvSpPr>
        <p:spPr bwMode="auto">
          <a:xfrm>
            <a:off x="1914525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6" name="Line 21"/>
          <p:cNvSpPr>
            <a:spLocks noChangeShapeType="1"/>
          </p:cNvSpPr>
          <p:nvPr/>
        </p:nvSpPr>
        <p:spPr bwMode="auto">
          <a:xfrm>
            <a:off x="1624013" y="18764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7" name="Line 22"/>
          <p:cNvSpPr>
            <a:spLocks noChangeShapeType="1"/>
          </p:cNvSpPr>
          <p:nvPr/>
        </p:nvSpPr>
        <p:spPr bwMode="auto">
          <a:xfrm>
            <a:off x="1333500" y="1889125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8" name="Line 23"/>
          <p:cNvSpPr>
            <a:spLocks noChangeShapeType="1"/>
          </p:cNvSpPr>
          <p:nvPr/>
        </p:nvSpPr>
        <p:spPr bwMode="auto">
          <a:xfrm>
            <a:off x="2195513" y="188436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49" name="Line 24"/>
          <p:cNvSpPr>
            <a:spLocks noChangeShapeType="1"/>
          </p:cNvSpPr>
          <p:nvPr/>
        </p:nvSpPr>
        <p:spPr bwMode="auto">
          <a:xfrm>
            <a:off x="2819400" y="187960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0" name="Line 25"/>
          <p:cNvSpPr>
            <a:spLocks noChangeShapeType="1"/>
          </p:cNvSpPr>
          <p:nvPr/>
        </p:nvSpPr>
        <p:spPr bwMode="auto">
          <a:xfrm>
            <a:off x="3409950" y="187483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1" name="Text Box 26"/>
          <p:cNvSpPr txBox="1">
            <a:spLocks noChangeArrowheads="1"/>
          </p:cNvSpPr>
          <p:nvPr/>
        </p:nvSpPr>
        <p:spPr bwMode="auto">
          <a:xfrm>
            <a:off x="2132013" y="204311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sp>
        <p:nvSpPr>
          <p:cNvPr id="184352" name="Text Box 27"/>
          <p:cNvSpPr txBox="1">
            <a:spLocks noChangeArrowheads="1"/>
          </p:cNvSpPr>
          <p:nvPr/>
        </p:nvSpPr>
        <p:spPr bwMode="auto">
          <a:xfrm>
            <a:off x="245110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9</a:t>
            </a:r>
          </a:p>
        </p:txBody>
      </p:sp>
      <p:sp>
        <p:nvSpPr>
          <p:cNvPr id="184353" name="Text Box 29"/>
          <p:cNvSpPr txBox="1">
            <a:spLocks noChangeArrowheads="1"/>
          </p:cNvSpPr>
          <p:nvPr/>
        </p:nvSpPr>
        <p:spPr bwMode="auto">
          <a:xfrm>
            <a:off x="2432050" y="2047875"/>
            <a:ext cx="2984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10</a:t>
            </a:r>
          </a:p>
        </p:txBody>
      </p:sp>
      <p:sp>
        <p:nvSpPr>
          <p:cNvPr id="184354" name="Text Box 30"/>
          <p:cNvSpPr txBox="1">
            <a:spLocks noChangeArrowheads="1"/>
          </p:cNvSpPr>
          <p:nvPr/>
        </p:nvSpPr>
        <p:spPr bwMode="auto">
          <a:xfrm>
            <a:off x="1260475" y="20335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55" name="Text Box 57"/>
          <p:cNvSpPr txBox="1">
            <a:spLocks noChangeArrowheads="1"/>
          </p:cNvSpPr>
          <p:nvPr/>
        </p:nvSpPr>
        <p:spPr bwMode="auto">
          <a:xfrm>
            <a:off x="2127250" y="182880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56" name="Line 61"/>
          <p:cNvSpPr>
            <a:spLocks noChangeShapeType="1"/>
          </p:cNvSpPr>
          <p:nvPr/>
        </p:nvSpPr>
        <p:spPr bwMode="auto">
          <a:xfrm flipH="1">
            <a:off x="573088" y="2209800"/>
            <a:ext cx="901700" cy="279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7" name="Line 62"/>
          <p:cNvSpPr>
            <a:spLocks noChangeShapeType="1"/>
          </p:cNvSpPr>
          <p:nvPr/>
        </p:nvSpPr>
        <p:spPr bwMode="auto">
          <a:xfrm flipH="1">
            <a:off x="958850" y="2209800"/>
            <a:ext cx="806450" cy="41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8" name="Line 63"/>
          <p:cNvSpPr>
            <a:spLocks noChangeShapeType="1"/>
          </p:cNvSpPr>
          <p:nvPr/>
        </p:nvSpPr>
        <p:spPr bwMode="auto">
          <a:xfrm flipH="1">
            <a:off x="1677988" y="2225675"/>
            <a:ext cx="709612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59" name="Text Box 64"/>
          <p:cNvSpPr txBox="1">
            <a:spLocks noChangeArrowheads="1"/>
          </p:cNvSpPr>
          <p:nvPr/>
        </p:nvSpPr>
        <p:spPr bwMode="auto">
          <a:xfrm>
            <a:off x="3398838" y="258762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184360" name="Line 69"/>
          <p:cNvSpPr>
            <a:spLocks noChangeShapeType="1"/>
          </p:cNvSpPr>
          <p:nvPr/>
        </p:nvSpPr>
        <p:spPr bwMode="auto">
          <a:xfrm>
            <a:off x="2686050" y="2212975"/>
            <a:ext cx="101600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1" name="Line 70"/>
          <p:cNvSpPr>
            <a:spLocks noChangeShapeType="1"/>
          </p:cNvSpPr>
          <p:nvPr/>
        </p:nvSpPr>
        <p:spPr bwMode="auto">
          <a:xfrm>
            <a:off x="2676525" y="2011363"/>
            <a:ext cx="479425" cy="603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2" name="Line 71"/>
          <p:cNvSpPr>
            <a:spLocks noChangeShapeType="1"/>
          </p:cNvSpPr>
          <p:nvPr/>
        </p:nvSpPr>
        <p:spPr bwMode="auto">
          <a:xfrm>
            <a:off x="3532188" y="1955800"/>
            <a:ext cx="514350" cy="484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63" name="Text Box 72"/>
          <p:cNvSpPr txBox="1">
            <a:spLocks noChangeArrowheads="1"/>
          </p:cNvSpPr>
          <p:nvPr/>
        </p:nvSpPr>
        <p:spPr bwMode="auto">
          <a:xfrm>
            <a:off x="563563" y="3130550"/>
            <a:ext cx="165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Electrical Engineering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1-8)</a:t>
            </a:r>
          </a:p>
        </p:txBody>
      </p:sp>
      <p:sp>
        <p:nvSpPr>
          <p:cNvPr id="184364" name="Text Box 73"/>
          <p:cNvSpPr txBox="1">
            <a:spLocks noChangeArrowheads="1"/>
          </p:cNvSpPr>
          <p:nvPr/>
        </p:nvSpPr>
        <p:spPr bwMode="auto">
          <a:xfrm>
            <a:off x="2725738" y="3117850"/>
            <a:ext cx="1433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Computer Science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(VLAN ports 9-15)</a:t>
            </a:r>
          </a:p>
        </p:txBody>
      </p:sp>
      <p:sp>
        <p:nvSpPr>
          <p:cNvPr id="184365" name="Text Box 74"/>
          <p:cNvSpPr txBox="1">
            <a:spLocks noChangeArrowheads="1"/>
          </p:cNvSpPr>
          <p:nvPr/>
        </p:nvSpPr>
        <p:spPr bwMode="auto">
          <a:xfrm>
            <a:off x="3322638" y="1824038"/>
            <a:ext cx="2984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15</a:t>
            </a:r>
          </a:p>
        </p:txBody>
      </p:sp>
      <p:sp>
        <p:nvSpPr>
          <p:cNvPr id="184366" name="Oval 81"/>
          <p:cNvSpPr>
            <a:spLocks noChangeArrowheads="1"/>
          </p:cNvSpPr>
          <p:nvPr/>
        </p:nvSpPr>
        <p:spPr bwMode="auto">
          <a:xfrm>
            <a:off x="1449388" y="2189163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7" name="Oval 82"/>
          <p:cNvSpPr>
            <a:spLocks noChangeArrowheads="1"/>
          </p:cNvSpPr>
          <p:nvPr/>
        </p:nvSpPr>
        <p:spPr bwMode="auto">
          <a:xfrm>
            <a:off x="1741488" y="21859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8" name="Oval 83"/>
          <p:cNvSpPr>
            <a:spLocks noChangeArrowheads="1"/>
          </p:cNvSpPr>
          <p:nvPr/>
        </p:nvSpPr>
        <p:spPr bwMode="auto">
          <a:xfrm>
            <a:off x="2328863" y="2190750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69" name="Oval 84"/>
          <p:cNvSpPr>
            <a:spLocks noChangeArrowheads="1"/>
          </p:cNvSpPr>
          <p:nvPr/>
        </p:nvSpPr>
        <p:spPr bwMode="auto">
          <a:xfrm>
            <a:off x="2660650" y="2187575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0" name="Oval 85"/>
          <p:cNvSpPr>
            <a:spLocks noChangeArrowheads="1"/>
          </p:cNvSpPr>
          <p:nvPr/>
        </p:nvSpPr>
        <p:spPr bwMode="auto">
          <a:xfrm>
            <a:off x="2647950" y="1973263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1" name="Oval 86"/>
          <p:cNvSpPr>
            <a:spLocks noChangeArrowheads="1"/>
          </p:cNvSpPr>
          <p:nvPr/>
        </p:nvSpPr>
        <p:spPr bwMode="auto">
          <a:xfrm>
            <a:off x="352266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2" name="Text Box 45"/>
          <p:cNvSpPr txBox="1">
            <a:spLocks noChangeArrowheads="1"/>
          </p:cNvSpPr>
          <p:nvPr/>
        </p:nvSpPr>
        <p:spPr bwMode="auto">
          <a:xfrm>
            <a:off x="1112838" y="2554288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i="0" dirty="0">
                <a:solidFill>
                  <a:srgbClr val="000000"/>
                </a:solidFill>
                <a:latin typeface="Arial" charset="0"/>
              </a:rPr>
              <a:t>…</a:t>
            </a:r>
          </a:p>
        </p:txBody>
      </p:sp>
      <p:sp>
        <p:nvSpPr>
          <p:cNvPr id="75830" name="Rectangle 113"/>
          <p:cNvSpPr>
            <a:spLocks noChangeArrowheads="1"/>
          </p:cNvSpPr>
          <p:nvPr/>
        </p:nvSpPr>
        <p:spPr bwMode="auto">
          <a:xfrm>
            <a:off x="6888163" y="2105025"/>
            <a:ext cx="2794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74" name="Rectangle 77"/>
          <p:cNvSpPr>
            <a:spLocks noChangeArrowheads="1"/>
          </p:cNvSpPr>
          <p:nvPr/>
        </p:nvSpPr>
        <p:spPr bwMode="auto">
          <a:xfrm>
            <a:off x="6877050" y="1884363"/>
            <a:ext cx="290513" cy="2095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5" name="Rectangle 76"/>
          <p:cNvSpPr>
            <a:spLocks noChangeArrowheads="1"/>
          </p:cNvSpPr>
          <p:nvPr/>
        </p:nvSpPr>
        <p:spPr bwMode="auto">
          <a:xfrm>
            <a:off x="5986463" y="1889125"/>
            <a:ext cx="890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76" name="Line 17"/>
          <p:cNvSpPr>
            <a:spLocks noChangeShapeType="1"/>
          </p:cNvSpPr>
          <p:nvPr/>
        </p:nvSpPr>
        <p:spPr bwMode="auto">
          <a:xfrm>
            <a:off x="6586538" y="1890713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7" name="Line 24"/>
          <p:cNvSpPr>
            <a:spLocks noChangeShapeType="1"/>
          </p:cNvSpPr>
          <p:nvPr/>
        </p:nvSpPr>
        <p:spPr bwMode="auto">
          <a:xfrm>
            <a:off x="6291263" y="1885950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8" name="Line 25"/>
          <p:cNvSpPr>
            <a:spLocks noChangeShapeType="1"/>
          </p:cNvSpPr>
          <p:nvPr/>
        </p:nvSpPr>
        <p:spPr bwMode="auto">
          <a:xfrm>
            <a:off x="6881813" y="1881188"/>
            <a:ext cx="0" cy="463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79" name="Text Box 29"/>
          <p:cNvSpPr txBox="1">
            <a:spLocks noChangeArrowheads="1"/>
          </p:cNvSpPr>
          <p:nvPr/>
        </p:nvSpPr>
        <p:spPr bwMode="auto">
          <a:xfrm>
            <a:off x="5903913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2</a:t>
            </a:r>
          </a:p>
        </p:txBody>
      </p:sp>
      <p:sp>
        <p:nvSpPr>
          <p:cNvPr id="184380" name="Text Box 74"/>
          <p:cNvSpPr txBox="1">
            <a:spLocks noChangeArrowheads="1"/>
          </p:cNvSpPr>
          <p:nvPr/>
        </p:nvSpPr>
        <p:spPr bwMode="auto">
          <a:xfrm>
            <a:off x="6794500" y="1830388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7</a:t>
            </a:r>
          </a:p>
        </p:txBody>
      </p:sp>
      <p:sp>
        <p:nvSpPr>
          <p:cNvPr id="184381" name="Oval 84"/>
          <p:cNvSpPr>
            <a:spLocks noChangeArrowheads="1"/>
          </p:cNvSpPr>
          <p:nvPr/>
        </p:nvSpPr>
        <p:spPr bwMode="auto">
          <a:xfrm>
            <a:off x="6132513" y="2193925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2" name="Oval 86"/>
          <p:cNvSpPr>
            <a:spLocks noChangeArrowheads="1"/>
          </p:cNvSpPr>
          <p:nvPr/>
        </p:nvSpPr>
        <p:spPr bwMode="auto">
          <a:xfrm>
            <a:off x="6994525" y="1976438"/>
            <a:ext cx="42863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3" name="AutoShape 8"/>
          <p:cNvSpPr>
            <a:spLocks noChangeArrowheads="1"/>
          </p:cNvSpPr>
          <p:nvPr/>
        </p:nvSpPr>
        <p:spPr bwMode="auto">
          <a:xfrm>
            <a:off x="5972175" y="1612900"/>
            <a:ext cx="1630363" cy="261938"/>
          </a:xfrm>
          <a:prstGeom prst="parallelogram">
            <a:avLst>
              <a:gd name="adj" fmla="val 1556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84" name="Freeform 10"/>
          <p:cNvSpPr>
            <a:spLocks/>
          </p:cNvSpPr>
          <p:nvPr/>
        </p:nvSpPr>
        <p:spPr bwMode="auto">
          <a:xfrm>
            <a:off x="6154738" y="1657350"/>
            <a:ext cx="118427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85" name="Freeform 10"/>
          <p:cNvSpPr>
            <a:spLocks/>
          </p:cNvSpPr>
          <p:nvPr/>
        </p:nvSpPr>
        <p:spPr bwMode="auto">
          <a:xfrm flipV="1">
            <a:off x="6354763" y="1657350"/>
            <a:ext cx="873125" cy="166688"/>
          </a:xfrm>
          <a:custGeom>
            <a:avLst/>
            <a:gdLst>
              <a:gd name="T0" fmla="*/ 0 w 678"/>
              <a:gd name="T1" fmla="*/ 2147483647 h 110"/>
              <a:gd name="T2" fmla="*/ 2147483647 w 678"/>
              <a:gd name="T3" fmla="*/ 2147483647 h 110"/>
              <a:gd name="T4" fmla="*/ 2147483647 w 678"/>
              <a:gd name="T5" fmla="*/ 0 h 110"/>
              <a:gd name="T6" fmla="*/ 2147483647 w 678"/>
              <a:gd name="T7" fmla="*/ 0 h 110"/>
              <a:gd name="T8" fmla="*/ 0 60000 65536"/>
              <a:gd name="T9" fmla="*/ 0 60000 65536"/>
              <a:gd name="T10" fmla="*/ 0 60000 65536"/>
              <a:gd name="T11" fmla="*/ 0 60000 65536"/>
              <a:gd name="T12" fmla="*/ 0 w 678"/>
              <a:gd name="T13" fmla="*/ 0 h 110"/>
              <a:gd name="T14" fmla="*/ 678 w 678"/>
              <a:gd name="T15" fmla="*/ 110 h 11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78" h="110">
                <a:moveTo>
                  <a:pt x="0" y="110"/>
                </a:moveTo>
                <a:lnTo>
                  <a:pt x="148" y="108"/>
                </a:lnTo>
                <a:lnTo>
                  <a:pt x="567" y="0"/>
                </a:lnTo>
                <a:lnTo>
                  <a:pt x="67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/>
          <a:lstStyle/>
          <a:p>
            <a:endParaRPr lang="en-US" dirty="0"/>
          </a:p>
        </p:txBody>
      </p:sp>
      <p:sp>
        <p:nvSpPr>
          <p:cNvPr id="184386" name="Freeform 131"/>
          <p:cNvSpPr>
            <a:spLocks/>
          </p:cNvSpPr>
          <p:nvPr/>
        </p:nvSpPr>
        <p:spPr bwMode="auto">
          <a:xfrm>
            <a:off x="7180263" y="1611313"/>
            <a:ext cx="419100" cy="723900"/>
          </a:xfrm>
          <a:custGeom>
            <a:avLst/>
            <a:gdLst>
              <a:gd name="T0" fmla="*/ 2147483647 w 264"/>
              <a:gd name="T1" fmla="*/ 0 h 456"/>
              <a:gd name="T2" fmla="*/ 2147483647 w 264"/>
              <a:gd name="T3" fmla="*/ 2147483647 h 456"/>
              <a:gd name="T4" fmla="*/ 0 w 264"/>
              <a:gd name="T5" fmla="*/ 2147483647 h 45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64" h="456">
                <a:moveTo>
                  <a:pt x="264" y="0"/>
                </a:moveTo>
                <a:lnTo>
                  <a:pt x="262" y="248"/>
                </a:lnTo>
                <a:lnTo>
                  <a:pt x="0" y="45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84387" name="Freeform 132"/>
          <p:cNvSpPr>
            <a:spLocks/>
          </p:cNvSpPr>
          <p:nvPr/>
        </p:nvSpPr>
        <p:spPr bwMode="auto">
          <a:xfrm>
            <a:off x="5969000" y="1868488"/>
            <a:ext cx="1209675" cy="481012"/>
          </a:xfrm>
          <a:custGeom>
            <a:avLst/>
            <a:gdLst>
              <a:gd name="T0" fmla="*/ 0 w 762"/>
              <a:gd name="T1" fmla="*/ 2147483647 h 303"/>
              <a:gd name="T2" fmla="*/ 0 w 762"/>
              <a:gd name="T3" fmla="*/ 2147483647 h 303"/>
              <a:gd name="T4" fmla="*/ 2147483647 w 762"/>
              <a:gd name="T5" fmla="*/ 2147483647 h 303"/>
              <a:gd name="T6" fmla="*/ 2147483647 w 762"/>
              <a:gd name="T7" fmla="*/ 0 h 30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762" h="303">
                <a:moveTo>
                  <a:pt x="0" y="3"/>
                </a:moveTo>
                <a:lnTo>
                  <a:pt x="0" y="303"/>
                </a:lnTo>
                <a:lnTo>
                  <a:pt x="762" y="303"/>
                </a:lnTo>
                <a:lnTo>
                  <a:pt x="762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75845" name="Line 133"/>
          <p:cNvSpPr>
            <a:spLocks noChangeShapeType="1"/>
          </p:cNvSpPr>
          <p:nvPr/>
        </p:nvSpPr>
        <p:spPr bwMode="auto">
          <a:xfrm flipV="1">
            <a:off x="5969000" y="2092325"/>
            <a:ext cx="1219200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84389" name="Line 69"/>
          <p:cNvSpPr>
            <a:spLocks noChangeShapeType="1"/>
          </p:cNvSpPr>
          <p:nvPr/>
        </p:nvSpPr>
        <p:spPr bwMode="auto">
          <a:xfrm flipH="1">
            <a:off x="5983288" y="2216150"/>
            <a:ext cx="165100" cy="301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0" name="Line 70"/>
          <p:cNvSpPr>
            <a:spLocks noChangeShapeType="1"/>
          </p:cNvSpPr>
          <p:nvPr/>
        </p:nvSpPr>
        <p:spPr bwMode="auto">
          <a:xfrm>
            <a:off x="6438900" y="1990725"/>
            <a:ext cx="179388" cy="627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1" name="Line 71"/>
          <p:cNvSpPr>
            <a:spLocks noChangeShapeType="1"/>
          </p:cNvSpPr>
          <p:nvPr/>
        </p:nvSpPr>
        <p:spPr bwMode="auto">
          <a:xfrm>
            <a:off x="6999288" y="1987550"/>
            <a:ext cx="509587" cy="455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4392" name="Oval 85"/>
          <p:cNvSpPr>
            <a:spLocks noChangeArrowheads="1"/>
          </p:cNvSpPr>
          <p:nvPr/>
        </p:nvSpPr>
        <p:spPr bwMode="auto">
          <a:xfrm>
            <a:off x="6424613" y="1970088"/>
            <a:ext cx="42862" cy="47625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i="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84393" name="Text Box 27"/>
          <p:cNvSpPr txBox="1">
            <a:spLocks noChangeArrowheads="1"/>
          </p:cNvSpPr>
          <p:nvPr/>
        </p:nvSpPr>
        <p:spPr bwMode="auto">
          <a:xfrm>
            <a:off x="6232525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3</a:t>
            </a:r>
          </a:p>
        </p:txBody>
      </p:sp>
      <p:sp>
        <p:nvSpPr>
          <p:cNvPr id="75851" name="Rectangle 158"/>
          <p:cNvSpPr>
            <a:spLocks noChangeArrowheads="1"/>
          </p:cNvSpPr>
          <p:nvPr/>
        </p:nvSpPr>
        <p:spPr bwMode="auto">
          <a:xfrm>
            <a:off x="6591300" y="1885950"/>
            <a:ext cx="280988" cy="204788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4395" name="Text Box 73"/>
          <p:cNvSpPr txBox="1">
            <a:spLocks noChangeArrowheads="1"/>
          </p:cNvSpPr>
          <p:nvPr/>
        </p:nvSpPr>
        <p:spPr bwMode="auto">
          <a:xfrm>
            <a:off x="5648325" y="3124200"/>
            <a:ext cx="2408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2,3,5 belong to EE VLAN</a:t>
            </a:r>
          </a:p>
          <a:p>
            <a:pPr algn="ctr"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Ports 4,6,7,8 belong to CS VLAN</a:t>
            </a:r>
          </a:p>
        </p:txBody>
      </p:sp>
      <p:sp>
        <p:nvSpPr>
          <p:cNvPr id="184396" name="Text Box 27"/>
          <p:cNvSpPr txBox="1">
            <a:spLocks noChangeArrowheads="1"/>
          </p:cNvSpPr>
          <p:nvPr/>
        </p:nvSpPr>
        <p:spPr bwMode="auto">
          <a:xfrm>
            <a:off x="6513513" y="1835150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5</a:t>
            </a:r>
          </a:p>
        </p:txBody>
      </p:sp>
      <p:sp>
        <p:nvSpPr>
          <p:cNvPr id="184397" name="Text Box 27"/>
          <p:cNvSpPr txBox="1">
            <a:spLocks noChangeArrowheads="1"/>
          </p:cNvSpPr>
          <p:nvPr/>
        </p:nvSpPr>
        <p:spPr bwMode="auto">
          <a:xfrm>
            <a:off x="6237288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4</a:t>
            </a:r>
          </a:p>
        </p:txBody>
      </p:sp>
      <p:sp>
        <p:nvSpPr>
          <p:cNvPr id="184398" name="Text Box 27"/>
          <p:cNvSpPr txBox="1">
            <a:spLocks noChangeArrowheads="1"/>
          </p:cNvSpPr>
          <p:nvPr/>
        </p:nvSpPr>
        <p:spPr bwMode="auto">
          <a:xfrm>
            <a:off x="6513513" y="2049463"/>
            <a:ext cx="2413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6</a:t>
            </a:r>
          </a:p>
        </p:txBody>
      </p:sp>
      <p:sp>
        <p:nvSpPr>
          <p:cNvPr id="184399" name="Text Box 27"/>
          <p:cNvSpPr txBox="1">
            <a:spLocks noChangeArrowheads="1"/>
          </p:cNvSpPr>
          <p:nvPr/>
        </p:nvSpPr>
        <p:spPr bwMode="auto">
          <a:xfrm>
            <a:off x="6813550" y="2054225"/>
            <a:ext cx="2413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i="0" dirty="0">
                <a:solidFill>
                  <a:srgbClr val="000000"/>
                </a:solidFill>
                <a:latin typeface="Arial" charset="0"/>
              </a:rPr>
              <a:t>8</a:t>
            </a:r>
          </a:p>
        </p:txBody>
      </p:sp>
      <p:grpSp>
        <p:nvGrpSpPr>
          <p:cNvPr id="692394" name="Group 170"/>
          <p:cNvGrpSpPr>
            <a:grpSpLocks/>
          </p:cNvGrpSpPr>
          <p:nvPr/>
        </p:nvGrpSpPr>
        <p:grpSpPr bwMode="auto">
          <a:xfrm>
            <a:off x="3327400" y="1835150"/>
            <a:ext cx="2836863" cy="427038"/>
            <a:chOff x="2096" y="1156"/>
            <a:chExt cx="1787" cy="269"/>
          </a:xfrm>
        </p:grpSpPr>
        <p:sp>
          <p:nvSpPr>
            <p:cNvPr id="184429" name="Oval 85"/>
            <p:cNvSpPr>
              <a:spLocks noChangeArrowheads="1"/>
            </p:cNvSpPr>
            <p:nvPr/>
          </p:nvSpPr>
          <p:spPr bwMode="auto">
            <a:xfrm>
              <a:off x="2215" y="1381"/>
              <a:ext cx="27" cy="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1" hangingPunct="1"/>
              <a:endParaRPr lang="en-US" i="0" dirty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4430" name="Group 169"/>
            <p:cNvGrpSpPr>
              <a:grpSpLocks/>
            </p:cNvGrpSpPr>
            <p:nvPr/>
          </p:nvGrpSpPr>
          <p:grpSpPr bwMode="auto">
            <a:xfrm>
              <a:off x="2096" y="1156"/>
              <a:ext cx="1787" cy="269"/>
              <a:chOff x="2096" y="1156"/>
              <a:chExt cx="1787" cy="269"/>
            </a:xfrm>
          </p:grpSpPr>
          <p:sp>
            <p:nvSpPr>
              <p:cNvPr id="184431" name="Text Box 28"/>
              <p:cNvSpPr txBox="1">
                <a:spLocks noChangeArrowheads="1"/>
              </p:cNvSpPr>
              <p:nvPr/>
            </p:nvSpPr>
            <p:spPr bwMode="auto">
              <a:xfrm>
                <a:off x="2096" y="1290"/>
                <a:ext cx="188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16</a:t>
                </a:r>
              </a:p>
            </p:txBody>
          </p:sp>
          <p:sp>
            <p:nvSpPr>
              <p:cNvPr id="184432" name="Text Box 27"/>
              <p:cNvSpPr txBox="1">
                <a:spLocks noChangeArrowheads="1"/>
              </p:cNvSpPr>
              <p:nvPr/>
            </p:nvSpPr>
            <p:spPr bwMode="auto">
              <a:xfrm>
                <a:off x="3731" y="1156"/>
                <a:ext cx="152" cy="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800" i="0" dirty="0">
                    <a:solidFill>
                      <a:srgbClr val="FF0000"/>
                    </a:solidFill>
                    <a:latin typeface="Arial" charset="0"/>
                  </a:rPr>
                  <a:t>1</a:t>
                </a:r>
              </a:p>
            </p:txBody>
          </p:sp>
          <p:sp>
            <p:nvSpPr>
              <p:cNvPr id="184433" name="Oval 85"/>
              <p:cNvSpPr>
                <a:spLocks noChangeArrowheads="1"/>
              </p:cNvSpPr>
              <p:nvPr/>
            </p:nvSpPr>
            <p:spPr bwMode="auto">
              <a:xfrm>
                <a:off x="3855" y="1247"/>
                <a:ext cx="27" cy="3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en-US" i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84434" name="Freeform 168"/>
              <p:cNvSpPr>
                <a:spLocks/>
              </p:cNvSpPr>
              <p:nvPr/>
            </p:nvSpPr>
            <p:spPr bwMode="auto">
              <a:xfrm>
                <a:off x="2226" y="1260"/>
                <a:ext cx="1644" cy="135"/>
              </a:xfrm>
              <a:custGeom>
                <a:avLst/>
                <a:gdLst>
                  <a:gd name="T0" fmla="*/ 0 w 1644"/>
                  <a:gd name="T1" fmla="*/ 135 h 135"/>
                  <a:gd name="T2" fmla="*/ 852 w 1644"/>
                  <a:gd name="T3" fmla="*/ 132 h 135"/>
                  <a:gd name="T4" fmla="*/ 1050 w 1644"/>
                  <a:gd name="T5" fmla="*/ 0 h 135"/>
                  <a:gd name="T6" fmla="*/ 1644 w 1644"/>
                  <a:gd name="T7" fmla="*/ 0 h 13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644" h="135">
                    <a:moveTo>
                      <a:pt x="0" y="135"/>
                    </a:moveTo>
                    <a:lnTo>
                      <a:pt x="852" y="132"/>
                    </a:lnTo>
                    <a:lnTo>
                      <a:pt x="1050" y="0"/>
                    </a:lnTo>
                    <a:lnTo>
                      <a:pt x="1644" y="0"/>
                    </a:lnTo>
                  </a:path>
                </a:pathLst>
              </a:custGeom>
              <a:noFill/>
              <a:ln w="28575" cap="flat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 dirty="0"/>
              </a:p>
            </p:txBody>
          </p:sp>
        </p:grpSp>
      </p:grpSp>
      <p:grpSp>
        <p:nvGrpSpPr>
          <p:cNvPr id="184401" name="Group 44"/>
          <p:cNvGrpSpPr>
            <a:grpSpLocks/>
          </p:cNvGrpSpPr>
          <p:nvPr/>
        </p:nvGrpSpPr>
        <p:grpSpPr bwMode="auto">
          <a:xfrm>
            <a:off x="254000" y="2316163"/>
            <a:ext cx="538163" cy="558800"/>
            <a:chOff x="-44" y="1473"/>
            <a:chExt cx="981" cy="1105"/>
          </a:xfrm>
        </p:grpSpPr>
        <p:pic>
          <p:nvPicPr>
            <p:cNvPr id="18442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2" name="Group 44"/>
          <p:cNvGrpSpPr>
            <a:grpSpLocks/>
          </p:cNvGrpSpPr>
          <p:nvPr/>
        </p:nvGrpSpPr>
        <p:grpSpPr bwMode="auto">
          <a:xfrm>
            <a:off x="619125" y="2519363"/>
            <a:ext cx="539750" cy="558800"/>
            <a:chOff x="-44" y="1473"/>
            <a:chExt cx="981" cy="1105"/>
          </a:xfrm>
        </p:grpSpPr>
        <p:pic>
          <p:nvPicPr>
            <p:cNvPr id="18442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3" name="Group 44"/>
          <p:cNvGrpSpPr>
            <a:grpSpLocks/>
          </p:cNvGrpSpPr>
          <p:nvPr/>
        </p:nvGrpSpPr>
        <p:grpSpPr bwMode="auto">
          <a:xfrm>
            <a:off x="1290638" y="2479675"/>
            <a:ext cx="538162" cy="558800"/>
            <a:chOff x="-44" y="1473"/>
            <a:chExt cx="981" cy="1105"/>
          </a:xfrm>
        </p:grpSpPr>
        <p:pic>
          <p:nvPicPr>
            <p:cNvPr id="18442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4" name="Group 44"/>
          <p:cNvGrpSpPr>
            <a:grpSpLocks/>
          </p:cNvGrpSpPr>
          <p:nvPr/>
        </p:nvGrpSpPr>
        <p:grpSpPr bwMode="auto">
          <a:xfrm>
            <a:off x="2417763" y="2498725"/>
            <a:ext cx="538162" cy="558800"/>
            <a:chOff x="-44" y="1473"/>
            <a:chExt cx="981" cy="1105"/>
          </a:xfrm>
        </p:grpSpPr>
        <p:pic>
          <p:nvPicPr>
            <p:cNvPr id="18442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5" name="Group 44"/>
          <p:cNvGrpSpPr>
            <a:grpSpLocks/>
          </p:cNvGrpSpPr>
          <p:nvPr/>
        </p:nvGrpSpPr>
        <p:grpSpPr bwMode="auto">
          <a:xfrm>
            <a:off x="2854325" y="2479675"/>
            <a:ext cx="539750" cy="558800"/>
            <a:chOff x="-44" y="1473"/>
            <a:chExt cx="981" cy="1105"/>
          </a:xfrm>
        </p:grpSpPr>
        <p:pic>
          <p:nvPicPr>
            <p:cNvPr id="18441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2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6" name="Group 44"/>
          <p:cNvGrpSpPr>
            <a:grpSpLocks/>
          </p:cNvGrpSpPr>
          <p:nvPr/>
        </p:nvGrpSpPr>
        <p:grpSpPr bwMode="auto">
          <a:xfrm>
            <a:off x="3708400" y="2327275"/>
            <a:ext cx="538163" cy="558800"/>
            <a:chOff x="-44" y="1473"/>
            <a:chExt cx="981" cy="1105"/>
          </a:xfrm>
        </p:grpSpPr>
        <p:pic>
          <p:nvPicPr>
            <p:cNvPr id="18441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7" name="Group 44"/>
          <p:cNvGrpSpPr>
            <a:grpSpLocks/>
          </p:cNvGrpSpPr>
          <p:nvPr/>
        </p:nvGrpSpPr>
        <p:grpSpPr bwMode="auto">
          <a:xfrm>
            <a:off x="5557838" y="2428875"/>
            <a:ext cx="538162" cy="558800"/>
            <a:chOff x="-44" y="1473"/>
            <a:chExt cx="981" cy="1105"/>
          </a:xfrm>
        </p:grpSpPr>
        <p:pic>
          <p:nvPicPr>
            <p:cNvPr id="18441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8" name="Group 44"/>
          <p:cNvGrpSpPr>
            <a:grpSpLocks/>
          </p:cNvGrpSpPr>
          <p:nvPr/>
        </p:nvGrpSpPr>
        <p:grpSpPr bwMode="auto">
          <a:xfrm>
            <a:off x="7183438" y="2357438"/>
            <a:ext cx="538162" cy="558800"/>
            <a:chOff x="-44" y="1473"/>
            <a:chExt cx="981" cy="1105"/>
          </a:xfrm>
        </p:grpSpPr>
        <p:pic>
          <p:nvPicPr>
            <p:cNvPr id="18441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184409" name="Group 44"/>
          <p:cNvGrpSpPr>
            <a:grpSpLocks/>
          </p:cNvGrpSpPr>
          <p:nvPr/>
        </p:nvGrpSpPr>
        <p:grpSpPr bwMode="auto">
          <a:xfrm>
            <a:off x="6257925" y="2438400"/>
            <a:ext cx="539750" cy="558800"/>
            <a:chOff x="-44" y="1473"/>
            <a:chExt cx="981" cy="1105"/>
          </a:xfrm>
        </p:grpSpPr>
        <p:pic>
          <p:nvPicPr>
            <p:cNvPr id="18441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84410" name="Picture 15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30288"/>
            <a:ext cx="74152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03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222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Text Box 9"/>
          <p:cNvSpPr txBox="1">
            <a:spLocks noChangeArrowheads="1"/>
          </p:cNvSpPr>
          <p:nvPr/>
        </p:nvSpPr>
        <p:spPr bwMode="auto">
          <a:xfrm>
            <a:off x="3384550" y="1428750"/>
            <a:ext cx="4746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48" name="Line 10"/>
          <p:cNvSpPr>
            <a:spLocks noChangeShapeType="1"/>
          </p:cNvSpPr>
          <p:nvPr/>
        </p:nvSpPr>
        <p:spPr bwMode="auto">
          <a:xfrm>
            <a:off x="3559175" y="163671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49" name="Line 31"/>
          <p:cNvSpPr>
            <a:spLocks noChangeShapeType="1"/>
          </p:cNvSpPr>
          <p:nvPr/>
        </p:nvSpPr>
        <p:spPr bwMode="auto">
          <a:xfrm>
            <a:off x="1000125" y="2200275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0" name="Line 34"/>
          <p:cNvSpPr>
            <a:spLocks noChangeShapeType="1"/>
          </p:cNvSpPr>
          <p:nvPr/>
        </p:nvSpPr>
        <p:spPr bwMode="auto">
          <a:xfrm>
            <a:off x="3424238" y="2171700"/>
            <a:ext cx="0" cy="7715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1" name="Line 36"/>
          <p:cNvSpPr>
            <a:spLocks noChangeShapeType="1"/>
          </p:cNvSpPr>
          <p:nvPr/>
        </p:nvSpPr>
        <p:spPr bwMode="auto">
          <a:xfrm>
            <a:off x="3457575" y="2176463"/>
            <a:ext cx="742950" cy="809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2" name="Line 37"/>
          <p:cNvSpPr>
            <a:spLocks noChangeShapeType="1"/>
          </p:cNvSpPr>
          <p:nvPr/>
        </p:nvSpPr>
        <p:spPr bwMode="auto">
          <a:xfrm>
            <a:off x="6167438" y="2185988"/>
            <a:ext cx="700087" cy="7953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3" name="Line 40"/>
          <p:cNvSpPr>
            <a:spLocks noChangeShapeType="1"/>
          </p:cNvSpPr>
          <p:nvPr/>
        </p:nvSpPr>
        <p:spPr bwMode="auto">
          <a:xfrm>
            <a:off x="3600450" y="3328988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4" name="Rectangle 41"/>
          <p:cNvSpPr>
            <a:spLocks noChangeArrowheads="1"/>
          </p:cNvSpPr>
          <p:nvPr/>
        </p:nvSpPr>
        <p:spPr bwMode="auto">
          <a:xfrm>
            <a:off x="3476625" y="4057650"/>
            <a:ext cx="25066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2-byte Tag Protocol Identifier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(value: 81-00) </a:t>
            </a:r>
          </a:p>
        </p:txBody>
      </p:sp>
      <p:sp>
        <p:nvSpPr>
          <p:cNvPr id="185355" name="Rectangle 42"/>
          <p:cNvSpPr>
            <a:spLocks noChangeArrowheads="1"/>
          </p:cNvSpPr>
          <p:nvPr/>
        </p:nvSpPr>
        <p:spPr bwMode="auto">
          <a:xfrm>
            <a:off x="3814763" y="5203825"/>
            <a:ext cx="38242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Tag Control Information (12 bit VLAN ID field, </a:t>
            </a:r>
          </a:p>
          <a:p>
            <a:pPr eaLnBrk="1" hangingPunct="1"/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                         3 bit priority field like IP TOS)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85356" name="Line 43"/>
          <p:cNvSpPr>
            <a:spLocks noChangeShapeType="1"/>
          </p:cNvSpPr>
          <p:nvPr/>
        </p:nvSpPr>
        <p:spPr bwMode="auto">
          <a:xfrm>
            <a:off x="3963988" y="3419475"/>
            <a:ext cx="9525" cy="1741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7" name="Line 44"/>
          <p:cNvSpPr>
            <a:spLocks noChangeShapeType="1"/>
          </p:cNvSpPr>
          <p:nvPr/>
        </p:nvSpPr>
        <p:spPr bwMode="auto">
          <a:xfrm>
            <a:off x="6562725" y="3319463"/>
            <a:ext cx="0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8" name="Line 47"/>
          <p:cNvSpPr>
            <a:spLocks noChangeShapeType="1"/>
          </p:cNvSpPr>
          <p:nvPr/>
        </p:nvSpPr>
        <p:spPr bwMode="auto">
          <a:xfrm flipH="1">
            <a:off x="6767513" y="3076575"/>
            <a:ext cx="14287" cy="52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59" name="Rectangle 48"/>
          <p:cNvSpPr>
            <a:spLocks noChangeArrowheads="1"/>
          </p:cNvSpPr>
          <p:nvPr/>
        </p:nvSpPr>
        <p:spPr bwMode="auto">
          <a:xfrm>
            <a:off x="6105525" y="4175125"/>
            <a:ext cx="1238250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Recomputed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1400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CRC</a:t>
            </a:r>
            <a:r>
              <a:rPr lang="en-US" altLang="ko-KR" i="0" dirty="0">
                <a:solidFill>
                  <a:srgbClr val="000000"/>
                </a:solidFill>
                <a:latin typeface="Arial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76817" name="Rectangle 27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4000" i="0" dirty="0">
                <a:solidFill>
                  <a:srgbClr val="000099"/>
                </a:solidFill>
                <a:latin typeface="Gill Sans MT" charset="0"/>
                <a:cs typeface="+mn-cs"/>
              </a:rPr>
              <a:t>802.1Q VLAN frame format</a:t>
            </a:r>
          </a:p>
        </p:txBody>
      </p:sp>
      <p:sp>
        <p:nvSpPr>
          <p:cNvPr id="76818" name="Text Box 28"/>
          <p:cNvSpPr txBox="1">
            <a:spLocks noChangeArrowheads="1"/>
          </p:cNvSpPr>
          <p:nvPr/>
        </p:nvSpPr>
        <p:spPr bwMode="auto">
          <a:xfrm>
            <a:off x="7100888" y="1801813"/>
            <a:ext cx="1550987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 frame</a:t>
            </a:r>
          </a:p>
        </p:txBody>
      </p:sp>
      <p:sp>
        <p:nvSpPr>
          <p:cNvPr id="76819" name="Text Box 29"/>
          <p:cNvSpPr txBox="1">
            <a:spLocks noChangeArrowheads="1"/>
          </p:cNvSpPr>
          <p:nvPr/>
        </p:nvSpPr>
        <p:spPr bwMode="auto">
          <a:xfrm>
            <a:off x="7104063" y="2967038"/>
            <a:ext cx="17494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802.1Q frame</a:t>
            </a:r>
          </a:p>
        </p:txBody>
      </p:sp>
      <p:pic>
        <p:nvPicPr>
          <p:cNvPr id="185363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027113"/>
            <a:ext cx="57419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64" name="Rectangle 1"/>
          <p:cNvSpPr>
            <a:spLocks noChangeArrowheads="1"/>
          </p:cNvSpPr>
          <p:nvPr/>
        </p:nvSpPr>
        <p:spPr bwMode="auto">
          <a:xfrm>
            <a:off x="965200" y="1709738"/>
            <a:ext cx="5140325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22" name="Straight Connector 3"/>
          <p:cNvCxnSpPr>
            <a:cxnSpLocks noChangeShapeType="1"/>
          </p:cNvCxnSpPr>
          <p:nvPr/>
        </p:nvCxnSpPr>
        <p:spPr bwMode="auto">
          <a:xfrm>
            <a:off x="1958975" y="170021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3" name="Straight Connector 32"/>
          <p:cNvCxnSpPr>
            <a:cxnSpLocks noChangeShapeType="1"/>
          </p:cNvCxnSpPr>
          <p:nvPr/>
        </p:nvCxnSpPr>
        <p:spPr bwMode="auto">
          <a:xfrm>
            <a:off x="2689225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4" name="Straight Connector 33"/>
          <p:cNvCxnSpPr>
            <a:cxnSpLocks noChangeShapeType="1"/>
          </p:cNvCxnSpPr>
          <p:nvPr/>
        </p:nvCxnSpPr>
        <p:spPr bwMode="auto">
          <a:xfrm>
            <a:off x="3417888" y="1708150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5" name="Straight Connector 34"/>
          <p:cNvCxnSpPr>
            <a:cxnSpLocks noChangeShapeType="1"/>
          </p:cNvCxnSpPr>
          <p:nvPr/>
        </p:nvCxnSpPr>
        <p:spPr bwMode="auto">
          <a:xfrm>
            <a:off x="3671888" y="1703388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26" name="Straight Connector 35"/>
          <p:cNvCxnSpPr>
            <a:cxnSpLocks noChangeShapeType="1"/>
          </p:cNvCxnSpPr>
          <p:nvPr/>
        </p:nvCxnSpPr>
        <p:spPr bwMode="auto">
          <a:xfrm>
            <a:off x="5638800" y="1689100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0" name="TextBox 5"/>
          <p:cNvSpPr txBox="1">
            <a:spLocks noChangeArrowheads="1"/>
          </p:cNvSpPr>
          <p:nvPr/>
        </p:nvSpPr>
        <p:spPr bwMode="auto">
          <a:xfrm>
            <a:off x="1937401" y="1722438"/>
            <a:ext cx="770225" cy="405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dest.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1" name="TextBox 37"/>
          <p:cNvSpPr txBox="1">
            <a:spLocks noChangeArrowheads="1"/>
          </p:cNvSpPr>
          <p:nvPr/>
        </p:nvSpPr>
        <p:spPr bwMode="auto">
          <a:xfrm>
            <a:off x="2697163" y="1719263"/>
            <a:ext cx="730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source</a:t>
            </a:r>
          </a:p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address</a:t>
            </a:r>
          </a:p>
        </p:txBody>
      </p:sp>
      <p:sp>
        <p:nvSpPr>
          <p:cNvPr id="185372" name="TextBox 38"/>
          <p:cNvSpPr txBox="1">
            <a:spLocks noChangeArrowheads="1"/>
          </p:cNvSpPr>
          <p:nvPr/>
        </p:nvSpPr>
        <p:spPr bwMode="auto">
          <a:xfrm>
            <a:off x="4041775" y="1790700"/>
            <a:ext cx="11906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73" name="TextBox 39"/>
          <p:cNvSpPr txBox="1">
            <a:spLocks noChangeArrowheads="1"/>
          </p:cNvSpPr>
          <p:nvPr/>
        </p:nvSpPr>
        <p:spPr bwMode="auto">
          <a:xfrm>
            <a:off x="5611813" y="1809750"/>
            <a:ext cx="51593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74" name="TextBox 40"/>
          <p:cNvSpPr txBox="1">
            <a:spLocks noChangeArrowheads="1"/>
          </p:cNvSpPr>
          <p:nvPr/>
        </p:nvSpPr>
        <p:spPr bwMode="auto">
          <a:xfrm>
            <a:off x="1047750" y="1787525"/>
            <a:ext cx="8223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preamble</a:t>
            </a:r>
          </a:p>
        </p:txBody>
      </p:sp>
      <p:grpSp>
        <p:nvGrpSpPr>
          <p:cNvPr id="173087" name="Group 6"/>
          <p:cNvGrpSpPr>
            <a:grpSpLocks/>
          </p:cNvGrpSpPr>
          <p:nvPr/>
        </p:nvGrpSpPr>
        <p:grpSpPr bwMode="auto">
          <a:xfrm>
            <a:off x="992826" y="2949575"/>
            <a:ext cx="2448769" cy="436563"/>
            <a:chOff x="340454" y="5667110"/>
            <a:chExt cx="2448560" cy="435435"/>
          </a:xfrm>
          <a:solidFill>
            <a:srgbClr val="006633"/>
          </a:solidFill>
        </p:grpSpPr>
        <p:sp>
          <p:nvSpPr>
            <p:cNvPr id="173097" name="Rectangle 42"/>
            <p:cNvSpPr>
              <a:spLocks noChangeArrowheads="1"/>
            </p:cNvSpPr>
            <p:nvPr/>
          </p:nvSpPr>
          <p:spPr bwMode="auto">
            <a:xfrm>
              <a:off x="340454" y="5676543"/>
              <a:ext cx="2448560" cy="406400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pPr>
                <a:defRPr/>
              </a:pPr>
              <a:endParaRPr lang="en-US" dirty="0"/>
            </a:p>
          </p:txBody>
        </p:sp>
        <p:cxnSp>
          <p:nvCxnSpPr>
            <p:cNvPr id="76843" name="Straight Connector 43"/>
            <p:cNvCxnSpPr>
              <a:cxnSpLocks noChangeShapeType="1"/>
            </p:cNvCxnSpPr>
            <p:nvPr/>
          </p:nvCxnSpPr>
          <p:spPr bwMode="auto">
            <a:xfrm>
              <a:off x="1314457" y="5667110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4" name="Straight Connector 44"/>
            <p:cNvCxnSpPr>
              <a:cxnSpLocks noChangeShapeType="1"/>
            </p:cNvCxnSpPr>
            <p:nvPr/>
          </p:nvCxnSpPr>
          <p:spPr bwMode="auto">
            <a:xfrm>
              <a:off x="2044645" y="5670277"/>
              <a:ext cx="0" cy="429101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76845" name="Straight Connector 45"/>
            <p:cNvCxnSpPr>
              <a:cxnSpLocks noChangeShapeType="1"/>
            </p:cNvCxnSpPr>
            <p:nvPr/>
          </p:nvCxnSpPr>
          <p:spPr bwMode="auto">
            <a:xfrm>
              <a:off x="2773245" y="5675027"/>
              <a:ext cx="0" cy="427518"/>
            </a:xfrm>
            <a:prstGeom prst="line">
              <a:avLst/>
            </a:prstGeom>
            <a:grp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3101" name="TextBox 48"/>
            <p:cNvSpPr txBox="1">
              <a:spLocks noChangeArrowheads="1"/>
            </p:cNvSpPr>
            <p:nvPr/>
          </p:nvSpPr>
          <p:spPr bwMode="auto">
            <a:xfrm>
              <a:off x="1292617" y="5688880"/>
              <a:ext cx="770159" cy="40419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2" name="TextBox 49"/>
            <p:cNvSpPr txBox="1">
              <a:spLocks noChangeArrowheads="1"/>
            </p:cNvSpPr>
            <p:nvPr/>
          </p:nvSpPr>
          <p:spPr bwMode="auto">
            <a:xfrm>
              <a:off x="2053082" y="5685251"/>
              <a:ext cx="729687" cy="40011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73103" name="TextBox 52"/>
            <p:cNvSpPr txBox="1">
              <a:spLocks noChangeArrowheads="1"/>
            </p:cNvSpPr>
            <p:nvPr/>
          </p:nvSpPr>
          <p:spPr bwMode="auto">
            <a:xfrm>
              <a:off x="402711" y="5754221"/>
              <a:ext cx="822661" cy="24622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  <a:defRPr/>
              </a:pPr>
              <a:r>
                <a:rPr lang="en-US" sz="1200" dirty="0" smtClean="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</p:grpSp>
      <p:sp>
        <p:nvSpPr>
          <p:cNvPr id="185376" name="Rectangle 56"/>
          <p:cNvSpPr>
            <a:spLocks noChangeArrowheads="1"/>
          </p:cNvSpPr>
          <p:nvPr/>
        </p:nvSpPr>
        <p:spPr bwMode="auto">
          <a:xfrm>
            <a:off x="4187825" y="2959100"/>
            <a:ext cx="265906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34" name="Straight Connector 60"/>
          <p:cNvCxnSpPr>
            <a:cxnSpLocks noChangeShapeType="1"/>
          </p:cNvCxnSpPr>
          <p:nvPr/>
        </p:nvCxnSpPr>
        <p:spPr bwMode="auto">
          <a:xfrm>
            <a:off x="4411663" y="2954338"/>
            <a:ext cx="0" cy="427037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6835" name="Straight Connector 61"/>
          <p:cNvCxnSpPr>
            <a:cxnSpLocks noChangeShapeType="1"/>
          </p:cNvCxnSpPr>
          <p:nvPr/>
        </p:nvCxnSpPr>
        <p:spPr bwMode="auto">
          <a:xfrm>
            <a:off x="6378575" y="2938463"/>
            <a:ext cx="0" cy="428625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5379" name="TextBox 64"/>
          <p:cNvSpPr txBox="1">
            <a:spLocks noChangeArrowheads="1"/>
          </p:cNvSpPr>
          <p:nvPr/>
        </p:nvSpPr>
        <p:spPr bwMode="auto">
          <a:xfrm>
            <a:off x="4783138" y="3040063"/>
            <a:ext cx="1189037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data (payload)</a:t>
            </a:r>
          </a:p>
        </p:txBody>
      </p:sp>
      <p:sp>
        <p:nvSpPr>
          <p:cNvPr id="185380" name="TextBox 65"/>
          <p:cNvSpPr txBox="1">
            <a:spLocks noChangeArrowheads="1"/>
          </p:cNvSpPr>
          <p:nvPr/>
        </p:nvSpPr>
        <p:spPr bwMode="auto">
          <a:xfrm>
            <a:off x="6351588" y="3059113"/>
            <a:ext cx="51593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en-US" sz="1200" dirty="0">
                <a:solidFill>
                  <a:schemeClr val="bg1"/>
                </a:solidFill>
                <a:latin typeface="Arial" charset="0"/>
                <a:cs typeface="Arial" charset="0"/>
              </a:rPr>
              <a:t>CRC</a:t>
            </a:r>
          </a:p>
        </p:txBody>
      </p:sp>
      <p:sp>
        <p:nvSpPr>
          <p:cNvPr id="185381" name="Text Box 9"/>
          <p:cNvSpPr txBox="1">
            <a:spLocks noChangeArrowheads="1"/>
          </p:cNvSpPr>
          <p:nvPr/>
        </p:nvSpPr>
        <p:spPr bwMode="auto">
          <a:xfrm>
            <a:off x="4095750" y="2659063"/>
            <a:ext cx="47466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 i="0" dirty="0">
                <a:solidFill>
                  <a:srgbClr val="000000"/>
                </a:solidFill>
                <a:latin typeface="Arial" charset="0"/>
              </a:rPr>
              <a:t>type</a:t>
            </a:r>
          </a:p>
        </p:txBody>
      </p:sp>
      <p:sp>
        <p:nvSpPr>
          <p:cNvPr id="185382" name="Line 10"/>
          <p:cNvSpPr>
            <a:spLocks noChangeShapeType="1"/>
          </p:cNvSpPr>
          <p:nvPr/>
        </p:nvSpPr>
        <p:spPr bwMode="auto">
          <a:xfrm>
            <a:off x="4300538" y="2887663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85383" name="Rectangle 67"/>
          <p:cNvSpPr>
            <a:spLocks noChangeArrowheads="1"/>
          </p:cNvSpPr>
          <p:nvPr/>
        </p:nvSpPr>
        <p:spPr bwMode="auto">
          <a:xfrm>
            <a:off x="3429000" y="2963863"/>
            <a:ext cx="735013" cy="406400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 dirty="0"/>
          </a:p>
        </p:txBody>
      </p:sp>
      <p:cxnSp>
        <p:nvCxnSpPr>
          <p:cNvPr id="76841" name="Straight Connector 68"/>
          <p:cNvCxnSpPr>
            <a:cxnSpLocks noChangeShapeType="1"/>
          </p:cNvCxnSpPr>
          <p:nvPr/>
        </p:nvCxnSpPr>
        <p:spPr bwMode="auto">
          <a:xfrm>
            <a:off x="3797300" y="2962275"/>
            <a:ext cx="0" cy="427038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7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1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6.5 link 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v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irtualization</a:t>
            </a:r>
            <a:r>
              <a:rPr lang="en-US" dirty="0">
                <a:solidFill>
                  <a:srgbClr val="CC0000"/>
                </a:solidFill>
                <a:latin typeface="Gill Sans MT" charset="0"/>
                <a:cs typeface="+mn-cs"/>
              </a:rPr>
              <a:t>: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6.6</a:t>
            </a:r>
            <a:r>
              <a:rPr lang="en-US" dirty="0" smtClean="0">
                <a:latin typeface="Gill Sans MT" charset="0"/>
                <a:cs typeface="+mn-cs"/>
              </a:rPr>
              <a:t> data center networking</a:t>
            </a:r>
            <a:endParaRPr lang="en-US" dirty="0"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93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2125" y="193675"/>
            <a:ext cx="7772400" cy="944563"/>
          </a:xfrm>
        </p:spPr>
        <p:txBody>
          <a:bodyPr/>
          <a:lstStyle/>
          <a:p>
            <a:pPr>
              <a:defRPr/>
            </a:pPr>
            <a:r>
              <a:rPr lang="en-US" sz="3600" dirty="0">
                <a:latin typeface="Gill Sans MT" charset="0"/>
                <a:cs typeface="+mj-cs"/>
              </a:rPr>
              <a:t>Multiprotocol label switching (MPLS)</a:t>
            </a:r>
          </a:p>
        </p:txBody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125" y="1336675"/>
            <a:ext cx="7772400" cy="4648200"/>
          </a:xfrm>
        </p:spPr>
        <p:txBody>
          <a:bodyPr/>
          <a:lstStyle/>
          <a:p>
            <a:pPr marL="231775" indent="-231775">
              <a:defRPr/>
            </a:pPr>
            <a:r>
              <a:rPr lang="en-US" dirty="0">
                <a:latin typeface="Gill Sans MT" charset="0"/>
                <a:cs typeface="+mn-cs"/>
              </a:rPr>
              <a:t>initial goal: high-speed IP forwarding using fixed length label (instead of IP address) 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fast lookup using fixed length identifier (rather than shortest prefix matching)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borrowing ideas from Virtual Circuit (VC) approach</a:t>
            </a:r>
          </a:p>
          <a:p>
            <a:pPr marL="681038" lvl="1" indent="-223838">
              <a:defRPr/>
            </a:pPr>
            <a:r>
              <a:rPr lang="en-US" dirty="0">
                <a:latin typeface="Gill Sans MT" charset="0"/>
              </a:rPr>
              <a:t>but IP datagram still keeps IP address!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188421" name="Freeform 4"/>
          <p:cNvSpPr>
            <a:spLocks/>
          </p:cNvSpPr>
          <p:nvPr/>
        </p:nvSpPr>
        <p:spPr bwMode="auto">
          <a:xfrm>
            <a:off x="2052638" y="4695825"/>
            <a:ext cx="3108325" cy="1084263"/>
          </a:xfrm>
          <a:custGeom>
            <a:avLst/>
            <a:gdLst>
              <a:gd name="T0" fmla="*/ 2147483647 w 1958"/>
              <a:gd name="T1" fmla="*/ 0 h 683"/>
              <a:gd name="T2" fmla="*/ 0 w 1958"/>
              <a:gd name="T3" fmla="*/ 2147483647 h 683"/>
              <a:gd name="T4" fmla="*/ 2147483647 w 1958"/>
              <a:gd name="T5" fmla="*/ 2147483647 h 683"/>
              <a:gd name="T6" fmla="*/ 2147483647 w 1958"/>
              <a:gd name="T7" fmla="*/ 0 h 68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58" h="683">
                <a:moveTo>
                  <a:pt x="337" y="0"/>
                </a:moveTo>
                <a:lnTo>
                  <a:pt x="0" y="683"/>
                </a:lnTo>
                <a:lnTo>
                  <a:pt x="1958" y="683"/>
                </a:lnTo>
                <a:lnTo>
                  <a:pt x="1382" y="0"/>
                </a:lnTo>
              </a:path>
            </a:pathLst>
          </a:custGeom>
          <a:gradFill rotWithShape="1">
            <a:gsLst>
              <a:gs pos="0">
                <a:schemeClr val="bg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78855" name="Rectangle 5"/>
          <p:cNvSpPr>
            <a:spLocks noChangeArrowheads="1"/>
          </p:cNvSpPr>
          <p:nvPr/>
        </p:nvSpPr>
        <p:spPr bwMode="auto">
          <a:xfrm>
            <a:off x="706438" y="4068763"/>
            <a:ext cx="8047037" cy="639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56" name="Text Box 6"/>
          <p:cNvSpPr txBox="1">
            <a:spLocks noChangeArrowheads="1"/>
          </p:cNvSpPr>
          <p:nvPr/>
        </p:nvSpPr>
        <p:spPr bwMode="auto">
          <a:xfrm>
            <a:off x="719138" y="4073525"/>
            <a:ext cx="1898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PPP or Ethernet </a:t>
            </a:r>
          </a:p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header</a:t>
            </a:r>
          </a:p>
        </p:txBody>
      </p:sp>
      <p:sp>
        <p:nvSpPr>
          <p:cNvPr id="78857" name="Text Box 8"/>
          <p:cNvSpPr txBox="1">
            <a:spLocks noChangeArrowheads="1"/>
          </p:cNvSpPr>
          <p:nvPr/>
        </p:nvSpPr>
        <p:spPr bwMode="auto">
          <a:xfrm>
            <a:off x="4376738" y="4195763"/>
            <a:ext cx="1174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IP header</a:t>
            </a:r>
          </a:p>
        </p:txBody>
      </p:sp>
      <p:sp>
        <p:nvSpPr>
          <p:cNvPr id="78858" name="Line 9"/>
          <p:cNvSpPr>
            <a:spLocks noChangeShapeType="1"/>
          </p:cNvSpPr>
          <p:nvPr/>
        </p:nvSpPr>
        <p:spPr bwMode="auto">
          <a:xfrm>
            <a:off x="2587625" y="40560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59" name="Line 10"/>
          <p:cNvSpPr>
            <a:spLocks noChangeShapeType="1"/>
          </p:cNvSpPr>
          <p:nvPr/>
        </p:nvSpPr>
        <p:spPr bwMode="auto">
          <a:xfrm>
            <a:off x="4241800" y="4051300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0" name="Line 11"/>
          <p:cNvSpPr>
            <a:spLocks noChangeShapeType="1"/>
          </p:cNvSpPr>
          <p:nvPr/>
        </p:nvSpPr>
        <p:spPr bwMode="auto">
          <a:xfrm>
            <a:off x="5588000" y="4052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61" name="Text Box 12"/>
          <p:cNvSpPr txBox="1">
            <a:spLocks noChangeArrowheads="1"/>
          </p:cNvSpPr>
          <p:nvPr/>
        </p:nvSpPr>
        <p:spPr bwMode="auto">
          <a:xfrm>
            <a:off x="5618163" y="4205288"/>
            <a:ext cx="3092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remainder of link-layer frame</a:t>
            </a:r>
          </a:p>
        </p:txBody>
      </p:sp>
      <p:sp>
        <p:nvSpPr>
          <p:cNvPr id="78862" name="Rectangle 25"/>
          <p:cNvSpPr>
            <a:spLocks noChangeArrowheads="1"/>
          </p:cNvSpPr>
          <p:nvPr/>
        </p:nvSpPr>
        <p:spPr bwMode="auto">
          <a:xfrm>
            <a:off x="2576513" y="4054475"/>
            <a:ext cx="1660525" cy="6397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78863" name="Text Box 7"/>
          <p:cNvSpPr txBox="1">
            <a:spLocks noChangeArrowheads="1"/>
          </p:cNvSpPr>
          <p:nvPr/>
        </p:nvSpPr>
        <p:spPr bwMode="auto">
          <a:xfrm>
            <a:off x="2611438" y="4213225"/>
            <a:ext cx="163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i="0" dirty="0" smtClean="0">
                <a:solidFill>
                  <a:srgbClr val="FFFFFF"/>
                </a:solidFill>
                <a:latin typeface="Arial" charset="0"/>
                <a:cs typeface="+mn-cs"/>
              </a:rPr>
              <a:t>MPLS header</a:t>
            </a:r>
          </a:p>
        </p:txBody>
      </p:sp>
      <p:sp>
        <p:nvSpPr>
          <p:cNvPr id="78864" name="Rectangle 27"/>
          <p:cNvSpPr>
            <a:spLocks noChangeArrowheads="1"/>
          </p:cNvSpPr>
          <p:nvPr/>
        </p:nvSpPr>
        <p:spPr bwMode="auto">
          <a:xfrm>
            <a:off x="2155825" y="5440363"/>
            <a:ext cx="3122613" cy="679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i="0" dirty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sp>
        <p:nvSpPr>
          <p:cNvPr id="78865" name="Text Box 28"/>
          <p:cNvSpPr txBox="1">
            <a:spLocks noChangeArrowheads="1"/>
          </p:cNvSpPr>
          <p:nvPr/>
        </p:nvSpPr>
        <p:spPr bwMode="auto">
          <a:xfrm>
            <a:off x="2668588" y="5608638"/>
            <a:ext cx="6667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label</a:t>
            </a:r>
          </a:p>
        </p:txBody>
      </p:sp>
      <p:sp>
        <p:nvSpPr>
          <p:cNvPr id="78866" name="Text Box 29"/>
          <p:cNvSpPr txBox="1">
            <a:spLocks noChangeArrowheads="1"/>
          </p:cNvSpPr>
          <p:nvPr/>
        </p:nvSpPr>
        <p:spPr bwMode="auto">
          <a:xfrm>
            <a:off x="3851275" y="5616575"/>
            <a:ext cx="577850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Exp</a:t>
            </a:r>
          </a:p>
        </p:txBody>
      </p:sp>
      <p:sp>
        <p:nvSpPr>
          <p:cNvPr id="78867" name="Text Box 30"/>
          <p:cNvSpPr txBox="1">
            <a:spLocks noChangeArrowheads="1"/>
          </p:cNvSpPr>
          <p:nvPr/>
        </p:nvSpPr>
        <p:spPr bwMode="auto">
          <a:xfrm>
            <a:off x="4408488" y="5624513"/>
            <a:ext cx="336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S</a:t>
            </a:r>
          </a:p>
        </p:txBody>
      </p:sp>
      <p:sp>
        <p:nvSpPr>
          <p:cNvPr id="78868" name="Text Box 31"/>
          <p:cNvSpPr txBox="1">
            <a:spLocks noChangeArrowheads="1"/>
          </p:cNvSpPr>
          <p:nvPr/>
        </p:nvSpPr>
        <p:spPr bwMode="auto">
          <a:xfrm>
            <a:off x="4678363" y="5621338"/>
            <a:ext cx="590550" cy="36671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FFFFFF"/>
                </a:solidFill>
                <a:latin typeface="Arial" charset="0"/>
                <a:cs typeface="+mn-cs"/>
              </a:rPr>
              <a:t>TTL</a:t>
            </a:r>
          </a:p>
        </p:txBody>
      </p:sp>
      <p:sp>
        <p:nvSpPr>
          <p:cNvPr id="78869" name="Line 32"/>
          <p:cNvSpPr>
            <a:spLocks noChangeShapeType="1"/>
          </p:cNvSpPr>
          <p:nvPr/>
        </p:nvSpPr>
        <p:spPr bwMode="auto">
          <a:xfrm>
            <a:off x="3887788" y="5449888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0" name="Line 33"/>
          <p:cNvSpPr>
            <a:spLocks noChangeShapeType="1"/>
          </p:cNvSpPr>
          <p:nvPr/>
        </p:nvSpPr>
        <p:spPr bwMode="auto">
          <a:xfrm>
            <a:off x="4457700" y="5470525"/>
            <a:ext cx="0" cy="652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1" name="Line 34"/>
          <p:cNvSpPr>
            <a:spLocks noChangeShapeType="1"/>
          </p:cNvSpPr>
          <p:nvPr/>
        </p:nvSpPr>
        <p:spPr bwMode="auto">
          <a:xfrm>
            <a:off x="4727575" y="546576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78872" name="Text Box 35"/>
          <p:cNvSpPr txBox="1">
            <a:spLocks noChangeArrowheads="1"/>
          </p:cNvSpPr>
          <p:nvPr/>
        </p:nvSpPr>
        <p:spPr bwMode="auto">
          <a:xfrm>
            <a:off x="2827338" y="6116638"/>
            <a:ext cx="4095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20</a:t>
            </a:r>
          </a:p>
        </p:txBody>
      </p:sp>
      <p:sp>
        <p:nvSpPr>
          <p:cNvPr id="78873" name="Text Box 36"/>
          <p:cNvSpPr txBox="1">
            <a:spLocks noChangeArrowheads="1"/>
          </p:cNvSpPr>
          <p:nvPr/>
        </p:nvSpPr>
        <p:spPr bwMode="auto">
          <a:xfrm>
            <a:off x="3998913" y="611187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78874" name="Text Box 37"/>
          <p:cNvSpPr txBox="1">
            <a:spLocks noChangeArrowheads="1"/>
          </p:cNvSpPr>
          <p:nvPr/>
        </p:nvSpPr>
        <p:spPr bwMode="auto">
          <a:xfrm>
            <a:off x="4425950" y="6108700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78875" name="Text Box 38"/>
          <p:cNvSpPr txBox="1">
            <a:spLocks noChangeArrowheads="1"/>
          </p:cNvSpPr>
          <p:nvPr/>
        </p:nvSpPr>
        <p:spPr bwMode="auto">
          <a:xfrm>
            <a:off x="4865688" y="6103938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i="0" dirty="0" smtClean="0">
                <a:solidFill>
                  <a:srgbClr val="000000"/>
                </a:solidFill>
                <a:latin typeface="Arial" charset="0"/>
                <a:cs typeface="+mn-cs"/>
              </a:rPr>
              <a:t>5</a:t>
            </a:r>
          </a:p>
        </p:txBody>
      </p:sp>
      <p:pic>
        <p:nvPicPr>
          <p:cNvPr id="188443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68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0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capable routers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335963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a.k.a. label-switched router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forward packets to outgoing interface based only on label value (</a:t>
            </a:r>
            <a:r>
              <a:rPr lang="en-US" i="1" dirty="0">
                <a:latin typeface="Gill Sans MT" charset="0"/>
                <a:cs typeface="+mn-cs"/>
              </a:rPr>
              <a:t>don</a:t>
            </a:r>
            <a:r>
              <a:rPr lang="ja-JP" altLang="en-US" i="1" dirty="0">
                <a:latin typeface="Gill Sans MT" charset="0"/>
                <a:cs typeface="+mn-cs"/>
              </a:rPr>
              <a:t>’</a:t>
            </a:r>
            <a:r>
              <a:rPr lang="en-US" i="1" dirty="0">
                <a:latin typeface="Gill Sans MT" charset="0"/>
                <a:cs typeface="+mn-cs"/>
              </a:rPr>
              <a:t>t inspect IP address</a:t>
            </a:r>
            <a:r>
              <a:rPr lang="en-US" dirty="0">
                <a:latin typeface="Gill Sans MT" charset="0"/>
                <a:cs typeface="+mn-cs"/>
              </a:rPr>
              <a:t>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MPLS forwarding table distinct from IP forwarding tables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flexibility:  </a:t>
            </a:r>
            <a:r>
              <a:rPr lang="en-US" dirty="0">
                <a:latin typeface="Gill Sans MT" charset="0"/>
                <a:cs typeface="+mn-cs"/>
              </a:rPr>
              <a:t>MPLS forwarding decisions can </a:t>
            </a:r>
            <a:r>
              <a:rPr lang="en-US" i="1" dirty="0">
                <a:latin typeface="Gill Sans MT" charset="0"/>
                <a:cs typeface="+mn-cs"/>
              </a:rPr>
              <a:t>differ</a:t>
            </a:r>
            <a:r>
              <a:rPr lang="en-US" dirty="0">
                <a:latin typeface="Gill Sans MT" charset="0"/>
                <a:cs typeface="+mn-cs"/>
              </a:rPr>
              <a:t> from those of IP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use destination </a:t>
            </a:r>
            <a:r>
              <a:rPr lang="en-US" i="1" dirty="0">
                <a:latin typeface="Gill Sans MT" charset="0"/>
              </a:rPr>
              <a:t>and</a:t>
            </a:r>
            <a:r>
              <a:rPr lang="en-US" dirty="0">
                <a:latin typeface="Gill Sans MT" charset="0"/>
              </a:rPr>
              <a:t> source addresses to route flows to same destination differently (traffic engineering)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re-route flows quickly if link fails: pre-computed backup paths (useful for VoIP)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190469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20763"/>
            <a:ext cx="5027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9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4276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Where is the link layer implemented?</a:t>
            </a:r>
          </a:p>
        </p:txBody>
      </p:sp>
      <p:sp>
        <p:nvSpPr>
          <p:cNvPr id="81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in each and every host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link layer implemented in </a:t>
            </a:r>
            <a:r>
              <a:rPr lang="ja-JP" altLang="en-US" sz="2400" dirty="0">
                <a:latin typeface="Gill Sans MT" charset="0"/>
                <a:cs typeface="+mn-cs"/>
              </a:rPr>
              <a:t>“</a:t>
            </a:r>
            <a:r>
              <a:rPr lang="en-US" sz="2400" dirty="0">
                <a:latin typeface="Gill Sans MT" charset="0"/>
                <a:cs typeface="+mn-cs"/>
              </a:rPr>
              <a:t>adaptor</a:t>
            </a:r>
            <a:r>
              <a:rPr lang="ja-JP" altLang="en-US" sz="2400" dirty="0">
                <a:latin typeface="Gill Sans MT" charset="0"/>
                <a:cs typeface="+mn-cs"/>
              </a:rPr>
              <a:t>”</a:t>
            </a:r>
            <a:r>
              <a:rPr lang="en-US" sz="2400" dirty="0">
                <a:latin typeface="Gill Sans MT" charset="0"/>
                <a:cs typeface="+mn-cs"/>
              </a:rPr>
              <a:t> (aka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  <a:cs typeface="+mn-cs"/>
              </a:rPr>
              <a:t>network interface card</a:t>
            </a:r>
            <a:r>
              <a:rPr lang="en-US" sz="2400" dirty="0">
                <a:latin typeface="Gill Sans MT" charset="0"/>
                <a:cs typeface="+mn-cs"/>
              </a:rPr>
              <a:t> NIC</a:t>
            </a:r>
            <a:r>
              <a:rPr lang="en-US" sz="2400" dirty="0" smtClean="0">
                <a:latin typeface="Gill Sans MT" charset="0"/>
                <a:cs typeface="+mn-cs"/>
              </a:rPr>
              <a:t>) or on a chip</a:t>
            </a:r>
            <a:endParaRPr lang="en-US" sz="2400" dirty="0"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 card, 802.11 </a:t>
            </a:r>
            <a:r>
              <a:rPr lang="en-US" dirty="0" smtClean="0">
                <a:latin typeface="Gill Sans MT" charset="0"/>
              </a:rPr>
              <a:t>card; Ethernet chipset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implements link, physical layer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attaches into </a:t>
            </a:r>
            <a:r>
              <a:rPr lang="en-US" sz="2400" dirty="0" smtClean="0">
                <a:latin typeface="Gill Sans MT" charset="0"/>
                <a:cs typeface="+mn-cs"/>
              </a:rPr>
              <a:t>host’s </a:t>
            </a:r>
            <a:r>
              <a:rPr lang="en-US" sz="2400" dirty="0">
                <a:latin typeface="Gill Sans MT" charset="0"/>
                <a:cs typeface="+mn-cs"/>
              </a:rPr>
              <a:t>system buses</a:t>
            </a:r>
          </a:p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combination of hardware, software, firmware</a:t>
            </a:r>
          </a:p>
          <a:p>
            <a:pPr lvl="1"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54283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 cmpd="sng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215065" y="2967038"/>
            <a:ext cx="944560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CPU</a:t>
            </a:r>
          </a:p>
          <a:p>
            <a:pPr algn="ctr" eaLnBrk="1" hangingPunct="1">
              <a:defRPr/>
            </a:pPr>
            <a:r>
              <a:rPr lang="en-US" sz="1200" dirty="0">
                <a:cs typeface="+mn-cs"/>
              </a:rPr>
              <a:t>(</a:t>
            </a:r>
            <a:r>
              <a:rPr lang="en-US" sz="1200" dirty="0" smtClean="0">
                <a:cs typeface="+mn-cs"/>
              </a:rPr>
              <a:t>OS/software)</a:t>
            </a:r>
            <a:endParaRPr lang="en-US" sz="1200" i="0" dirty="0">
              <a:latin typeface="Arial" charset="0"/>
              <a:cs typeface="+mn-cs"/>
            </a:endParaRP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dirty="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306260" name="Group 84"/>
          <p:cNvGrpSpPr>
            <a:grpSpLocks/>
          </p:cNvGrpSpPr>
          <p:nvPr/>
        </p:nvGrpSpPr>
        <p:grpSpPr bwMode="auto">
          <a:xfrm>
            <a:off x="4934427" y="2751137"/>
            <a:ext cx="1466850" cy="2065338"/>
            <a:chOff x="2691" y="1728"/>
            <a:chExt cx="924" cy="1301"/>
          </a:xfrm>
        </p:grpSpPr>
        <p:sp>
          <p:nvSpPr>
            <p:cNvPr id="54303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304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dirty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dirty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pic>
        <p:nvPicPr>
          <p:cNvPr id="8219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20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4300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54301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302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736 w 356"/>
                <a:gd name="T3" fmla="*/ 95 h 368"/>
                <a:gd name="T4" fmla="*/ 2059 w 356"/>
                <a:gd name="T5" fmla="*/ 1990 h 368"/>
                <a:gd name="T6" fmla="*/ 454 w 356"/>
                <a:gd name="T7" fmla="*/ 248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5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0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515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1062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63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4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65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66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82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72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3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4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83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6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7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6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1049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50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1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52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53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69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59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0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61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70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56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7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58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7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1036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37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8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39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40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56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46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7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8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57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43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4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45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8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1023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24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5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26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27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43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033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4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5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44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030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1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32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19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010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011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2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13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14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30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20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1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22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31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17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8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19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05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6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7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8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09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0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1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2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0913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0914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grpSp>
        <p:nvGrpSpPr>
          <p:cNvPr id="192530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0997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98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99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000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001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17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007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8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9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18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004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5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006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0916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0917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0918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0919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0920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grpSp>
        <p:nvGrpSpPr>
          <p:cNvPr id="192536" name="Group 62"/>
          <p:cNvGrpSpPr>
            <a:grpSpLocks/>
          </p:cNvGrpSpPr>
          <p:nvPr/>
        </p:nvGrpSpPr>
        <p:grpSpPr bwMode="auto">
          <a:xfrm>
            <a:off x="4325938" y="2212975"/>
            <a:ext cx="766762" cy="433388"/>
            <a:chOff x="589" y="1281"/>
            <a:chExt cx="483" cy="273"/>
          </a:xfrm>
        </p:grpSpPr>
        <p:sp>
          <p:nvSpPr>
            <p:cNvPr id="8098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8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8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8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604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9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605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9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9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7" name="Group 62"/>
          <p:cNvGrpSpPr>
            <a:grpSpLocks/>
          </p:cNvGrpSpPr>
          <p:nvPr/>
        </p:nvGrpSpPr>
        <p:grpSpPr bwMode="auto">
          <a:xfrm>
            <a:off x="5800725" y="3238500"/>
            <a:ext cx="766763" cy="433388"/>
            <a:chOff x="589" y="1281"/>
            <a:chExt cx="483" cy="273"/>
          </a:xfrm>
        </p:grpSpPr>
        <p:sp>
          <p:nvSpPr>
            <p:cNvPr id="80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9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9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8" name="Group 62"/>
          <p:cNvGrpSpPr>
            <a:grpSpLocks/>
          </p:cNvGrpSpPr>
          <p:nvPr/>
        </p:nvGrpSpPr>
        <p:grpSpPr bwMode="auto">
          <a:xfrm>
            <a:off x="2894013" y="2206625"/>
            <a:ext cx="766762" cy="433388"/>
            <a:chOff x="589" y="1281"/>
            <a:chExt cx="483" cy="273"/>
          </a:xfrm>
        </p:grpSpPr>
        <p:sp>
          <p:nvSpPr>
            <p:cNvPr id="80958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59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0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61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62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78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68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9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70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79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65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6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67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2539" name="Group 62"/>
          <p:cNvGrpSpPr>
            <a:grpSpLocks/>
          </p:cNvGrpSpPr>
          <p:nvPr/>
        </p:nvGrpSpPr>
        <p:grpSpPr bwMode="auto">
          <a:xfrm>
            <a:off x="3975100" y="3230563"/>
            <a:ext cx="766763" cy="433387"/>
            <a:chOff x="589" y="1281"/>
            <a:chExt cx="483" cy="273"/>
          </a:xfrm>
        </p:grpSpPr>
        <p:sp>
          <p:nvSpPr>
            <p:cNvPr id="80945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46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7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48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49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6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55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6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7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6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52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3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54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0" name="Freeform 1"/>
          <p:cNvSpPr>
            <a:spLocks/>
          </p:cNvSpPr>
          <p:nvPr/>
        </p:nvSpPr>
        <p:spPr bwMode="auto">
          <a:xfrm>
            <a:off x="2205038" y="1644650"/>
            <a:ext cx="4927600" cy="1717675"/>
          </a:xfrm>
          <a:custGeom>
            <a:avLst/>
            <a:gdLst>
              <a:gd name="T0" fmla="*/ 0 w 4927600"/>
              <a:gd name="T1" fmla="*/ 0 h 1717040"/>
              <a:gd name="T2" fmla="*/ 1219200 w 4927600"/>
              <a:gd name="T3" fmla="*/ 732604 h 1717040"/>
              <a:gd name="T4" fmla="*/ 2092960 w 4927600"/>
              <a:gd name="T5" fmla="*/ 1719581 h 1717040"/>
              <a:gd name="T6" fmla="*/ 4927600 w 4927600"/>
              <a:gd name="T7" fmla="*/ 1719581 h 17170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927600" h="1717040">
                <a:moveTo>
                  <a:pt x="0" y="0"/>
                </a:moveTo>
                <a:lnTo>
                  <a:pt x="1219200" y="731520"/>
                </a:lnTo>
                <a:lnTo>
                  <a:pt x="2092960" y="1717040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2541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2542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0932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0933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4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0935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0936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255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0942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3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4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255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0939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0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0941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2543" name="TextBox 2"/>
          <p:cNvSpPr txBox="1">
            <a:spLocks noChangeArrowheads="1"/>
          </p:cNvSpPr>
          <p:nvPr/>
        </p:nvSpPr>
        <p:spPr bwMode="auto">
          <a:xfrm>
            <a:off x="7464425" y="4413250"/>
            <a:ext cx="1060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2544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2545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31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sp>
        <p:nvSpPr>
          <p:cNvPr id="1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1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99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3" name="Group 6"/>
          <p:cNvGrpSpPr>
            <a:grpSpLocks/>
          </p:cNvGrpSpPr>
          <p:nvPr/>
        </p:nvGrpSpPr>
        <p:grpSpPr bwMode="auto">
          <a:xfrm>
            <a:off x="5795963" y="3236913"/>
            <a:ext cx="766762" cy="433387"/>
            <a:chOff x="3600" y="219"/>
            <a:chExt cx="360" cy="175"/>
          </a:xfrm>
        </p:grpSpPr>
        <p:sp>
          <p:nvSpPr>
            <p:cNvPr id="82049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50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1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52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53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93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59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0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61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94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4" name="Group 20"/>
          <p:cNvGrpSpPr>
            <a:grpSpLocks/>
          </p:cNvGrpSpPr>
          <p:nvPr/>
        </p:nvGrpSpPr>
        <p:grpSpPr bwMode="auto">
          <a:xfrm>
            <a:off x="3970338" y="3232150"/>
            <a:ext cx="766762" cy="433388"/>
            <a:chOff x="3600" y="219"/>
            <a:chExt cx="360" cy="175"/>
          </a:xfrm>
        </p:grpSpPr>
        <p:sp>
          <p:nvSpPr>
            <p:cNvPr id="82036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37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8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39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40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80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46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7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8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81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5" name="Group 34"/>
          <p:cNvGrpSpPr>
            <a:grpSpLocks/>
          </p:cNvGrpSpPr>
          <p:nvPr/>
        </p:nvGrpSpPr>
        <p:grpSpPr bwMode="auto">
          <a:xfrm>
            <a:off x="4324350" y="2214563"/>
            <a:ext cx="766763" cy="433387"/>
            <a:chOff x="3600" y="219"/>
            <a:chExt cx="360" cy="175"/>
          </a:xfrm>
        </p:grpSpPr>
        <p:sp>
          <p:nvSpPr>
            <p:cNvPr id="82023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24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5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26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27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67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33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4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5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68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6" name="Group 48"/>
          <p:cNvGrpSpPr>
            <a:grpSpLocks/>
          </p:cNvGrpSpPr>
          <p:nvPr/>
        </p:nvGrpSpPr>
        <p:grpSpPr bwMode="auto">
          <a:xfrm>
            <a:off x="2897188" y="2209800"/>
            <a:ext cx="766762" cy="433388"/>
            <a:chOff x="3600" y="219"/>
            <a:chExt cx="360" cy="175"/>
          </a:xfrm>
        </p:grpSpPr>
        <p:sp>
          <p:nvSpPr>
            <p:cNvPr id="82010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011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2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13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14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54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2020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1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22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55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2017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8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19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4567" name="Group 62"/>
          <p:cNvGrpSpPr>
            <a:grpSpLocks/>
          </p:cNvGrpSpPr>
          <p:nvPr/>
        </p:nvGrpSpPr>
        <p:grpSpPr bwMode="auto">
          <a:xfrm>
            <a:off x="1377950" y="1503363"/>
            <a:ext cx="766763" cy="433387"/>
            <a:chOff x="589" y="1281"/>
            <a:chExt cx="483" cy="273"/>
          </a:xfrm>
        </p:grpSpPr>
        <p:sp>
          <p:nvSpPr>
            <p:cNvPr id="81997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98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99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000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001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41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007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8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9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42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004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5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006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29" name="Line 76"/>
          <p:cNvSpPr>
            <a:spLocks noChangeShapeType="1"/>
          </p:cNvSpPr>
          <p:nvPr/>
        </p:nvSpPr>
        <p:spPr bwMode="auto">
          <a:xfrm>
            <a:off x="2147888" y="1746250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0" name="Line 77"/>
          <p:cNvSpPr>
            <a:spLocks noChangeShapeType="1"/>
          </p:cNvSpPr>
          <p:nvPr/>
        </p:nvSpPr>
        <p:spPr bwMode="auto">
          <a:xfrm flipV="1">
            <a:off x="2195513" y="2451100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1" name="Line 78"/>
          <p:cNvSpPr>
            <a:spLocks noChangeShapeType="1"/>
          </p:cNvSpPr>
          <p:nvPr/>
        </p:nvSpPr>
        <p:spPr bwMode="auto">
          <a:xfrm flipV="1">
            <a:off x="3662363" y="2451100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2" name="Line 79"/>
          <p:cNvSpPr>
            <a:spLocks noChangeShapeType="1"/>
          </p:cNvSpPr>
          <p:nvPr/>
        </p:nvSpPr>
        <p:spPr bwMode="auto">
          <a:xfrm>
            <a:off x="3509963" y="2613025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3" name="Line 80"/>
          <p:cNvSpPr>
            <a:spLocks noChangeShapeType="1"/>
          </p:cNvSpPr>
          <p:nvPr/>
        </p:nvSpPr>
        <p:spPr bwMode="auto">
          <a:xfrm>
            <a:off x="4767263" y="3489325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4" name="Line 81"/>
          <p:cNvSpPr>
            <a:spLocks noChangeShapeType="1"/>
          </p:cNvSpPr>
          <p:nvPr/>
        </p:nvSpPr>
        <p:spPr bwMode="auto">
          <a:xfrm>
            <a:off x="5053013" y="2565400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5" name="Line 82"/>
          <p:cNvSpPr>
            <a:spLocks noChangeShapeType="1"/>
          </p:cNvSpPr>
          <p:nvPr/>
        </p:nvSpPr>
        <p:spPr bwMode="auto">
          <a:xfrm>
            <a:off x="6567488" y="3470275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36" name="Text Box 84"/>
          <p:cNvSpPr txBox="1">
            <a:spLocks noChangeArrowheads="1"/>
          </p:cNvSpPr>
          <p:nvPr/>
        </p:nvSpPr>
        <p:spPr bwMode="auto">
          <a:xfrm>
            <a:off x="4152900" y="36480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1937" name="Text Box 85"/>
          <p:cNvSpPr txBox="1">
            <a:spLocks noChangeArrowheads="1"/>
          </p:cNvSpPr>
          <p:nvPr/>
        </p:nvSpPr>
        <p:spPr bwMode="auto">
          <a:xfrm>
            <a:off x="6075363" y="2268538"/>
            <a:ext cx="349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1938" name="Text Box 86"/>
          <p:cNvSpPr txBox="1">
            <a:spLocks noChangeArrowheads="1"/>
          </p:cNvSpPr>
          <p:nvPr/>
        </p:nvSpPr>
        <p:spPr bwMode="auto">
          <a:xfrm>
            <a:off x="4538663" y="264636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1939" name="Text Box 87"/>
          <p:cNvSpPr txBox="1">
            <a:spLocks noChangeArrowheads="1"/>
          </p:cNvSpPr>
          <p:nvPr/>
        </p:nvSpPr>
        <p:spPr bwMode="auto">
          <a:xfrm>
            <a:off x="2874963" y="25844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4579" name="Group 88"/>
          <p:cNvGrpSpPr>
            <a:grpSpLocks/>
          </p:cNvGrpSpPr>
          <p:nvPr/>
        </p:nvGrpSpPr>
        <p:grpSpPr bwMode="auto">
          <a:xfrm>
            <a:off x="1423988" y="2449513"/>
            <a:ext cx="766762" cy="433387"/>
            <a:chOff x="589" y="1281"/>
            <a:chExt cx="483" cy="273"/>
          </a:xfrm>
        </p:grpSpPr>
        <p:sp>
          <p:nvSpPr>
            <p:cNvPr id="81984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85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6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87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88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28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94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5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6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29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91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2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93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1941" name="Text Box 102"/>
          <p:cNvSpPr txBox="1">
            <a:spLocks noChangeArrowheads="1"/>
          </p:cNvSpPr>
          <p:nvPr/>
        </p:nvSpPr>
        <p:spPr bwMode="auto">
          <a:xfrm>
            <a:off x="1616075" y="28829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1942" name="Line 106"/>
          <p:cNvSpPr>
            <a:spLocks noChangeShapeType="1"/>
          </p:cNvSpPr>
          <p:nvPr/>
        </p:nvSpPr>
        <p:spPr bwMode="auto">
          <a:xfrm>
            <a:off x="5095875" y="2441575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1943" name="Text Box 108"/>
          <p:cNvSpPr txBox="1">
            <a:spLocks noChangeArrowheads="1"/>
          </p:cNvSpPr>
          <p:nvPr/>
        </p:nvSpPr>
        <p:spPr bwMode="auto">
          <a:xfrm>
            <a:off x="7229475" y="32877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1944" name="Text Box 109"/>
          <p:cNvSpPr txBox="1">
            <a:spLocks noChangeArrowheads="1"/>
          </p:cNvSpPr>
          <p:nvPr/>
        </p:nvSpPr>
        <p:spPr bwMode="auto">
          <a:xfrm>
            <a:off x="1579563" y="19335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81945" name="Rectangle 147"/>
          <p:cNvSpPr>
            <a:spLocks noGrp="1" noChangeArrowheads="1"/>
          </p:cNvSpPr>
          <p:nvPr>
            <p:ph type="title"/>
          </p:nvPr>
        </p:nvSpPr>
        <p:spPr>
          <a:xfrm>
            <a:off x="523875" y="1476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versus IP paths</a:t>
            </a:r>
          </a:p>
        </p:txBody>
      </p:sp>
      <p:sp>
        <p:nvSpPr>
          <p:cNvPr id="194585" name="Freeform 1"/>
          <p:cNvSpPr>
            <a:spLocks/>
          </p:cNvSpPr>
          <p:nvPr/>
        </p:nvSpPr>
        <p:spPr bwMode="auto">
          <a:xfrm>
            <a:off x="2205038" y="1644650"/>
            <a:ext cx="4927600" cy="1735138"/>
          </a:xfrm>
          <a:custGeom>
            <a:avLst/>
            <a:gdLst>
              <a:gd name="T0" fmla="*/ 0 w 4927600"/>
              <a:gd name="T1" fmla="*/ 0 h 1734711"/>
              <a:gd name="T2" fmla="*/ 1219200 w 4927600"/>
              <a:gd name="T3" fmla="*/ 732240 h 1734711"/>
              <a:gd name="T4" fmla="*/ 2739004 w 4927600"/>
              <a:gd name="T5" fmla="*/ 723839 h 1734711"/>
              <a:gd name="T6" fmla="*/ 4027115 w 4927600"/>
              <a:gd name="T7" fmla="*/ 1736419 h 1734711"/>
              <a:gd name="T8" fmla="*/ 4927600 w 4927600"/>
              <a:gd name="T9" fmla="*/ 1718732 h 1734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927600" h="1734711">
                <a:moveTo>
                  <a:pt x="0" y="0"/>
                </a:moveTo>
                <a:lnTo>
                  <a:pt x="1219200" y="731520"/>
                </a:lnTo>
                <a:lnTo>
                  <a:pt x="2739004" y="723127"/>
                </a:lnTo>
                <a:lnTo>
                  <a:pt x="4027115" y="1734711"/>
                </a:lnTo>
                <a:lnTo>
                  <a:pt x="4927600" y="1717040"/>
                </a:lnTo>
              </a:path>
            </a:pathLst>
          </a:custGeom>
          <a:noFill/>
          <a:ln w="38100" cap="flat" cmpd="sng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sp>
        <p:nvSpPr>
          <p:cNvPr id="194586" name="Freeform 149"/>
          <p:cNvSpPr>
            <a:spLocks/>
          </p:cNvSpPr>
          <p:nvPr/>
        </p:nvSpPr>
        <p:spPr bwMode="auto">
          <a:xfrm>
            <a:off x="2052638" y="2528888"/>
            <a:ext cx="5038725" cy="1036637"/>
          </a:xfrm>
          <a:custGeom>
            <a:avLst/>
            <a:gdLst>
              <a:gd name="T0" fmla="*/ 0 w 5039360"/>
              <a:gd name="T1" fmla="*/ 376380 h 1036320"/>
              <a:gd name="T2" fmla="*/ 1249052 w 5039360"/>
              <a:gd name="T3" fmla="*/ 0 h 1036320"/>
              <a:gd name="T4" fmla="*/ 2203608 w 5039360"/>
              <a:gd name="T5" fmla="*/ 1037588 h 1036320"/>
              <a:gd name="T6" fmla="*/ 5036820 w 5039360"/>
              <a:gd name="T7" fmla="*/ 1037588 h 10363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039360" h="1036320">
                <a:moveTo>
                  <a:pt x="0" y="375920"/>
                </a:moveTo>
                <a:lnTo>
                  <a:pt x="1249680" y="0"/>
                </a:lnTo>
                <a:lnTo>
                  <a:pt x="2204720" y="1036320"/>
                </a:lnTo>
                <a:lnTo>
                  <a:pt x="5039360" y="1036320"/>
                </a:lnTo>
              </a:path>
            </a:pathLst>
          </a:custGeom>
          <a:noFill/>
          <a:ln w="38100" cap="flat" cmpd="sng">
            <a:solidFill>
              <a:srgbClr val="00B05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 dirty="0"/>
          </a:p>
        </p:txBody>
      </p:sp>
      <p:grpSp>
        <p:nvGrpSpPr>
          <p:cNvPr id="194587" name="Group 62"/>
          <p:cNvGrpSpPr>
            <a:grpSpLocks/>
          </p:cNvGrpSpPr>
          <p:nvPr/>
        </p:nvGrpSpPr>
        <p:grpSpPr bwMode="auto">
          <a:xfrm>
            <a:off x="6699250" y="4375150"/>
            <a:ext cx="766763" cy="433388"/>
            <a:chOff x="589" y="1281"/>
            <a:chExt cx="483" cy="273"/>
          </a:xfrm>
        </p:grpSpPr>
        <p:sp>
          <p:nvSpPr>
            <p:cNvPr id="81971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72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3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74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75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1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1981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2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3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1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1978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9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80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88" name="TextBox 2"/>
          <p:cNvSpPr txBox="1">
            <a:spLocks noChangeArrowheads="1"/>
          </p:cNvSpPr>
          <p:nvPr/>
        </p:nvSpPr>
        <p:spPr bwMode="auto">
          <a:xfrm>
            <a:off x="7573963" y="4343400"/>
            <a:ext cx="90170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IP-only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94589" name="Rectangle 3"/>
          <p:cNvSpPr txBox="1">
            <a:spLocks noChangeArrowheads="1"/>
          </p:cNvSpPr>
          <p:nvPr/>
        </p:nvSpPr>
        <p:spPr bwMode="auto">
          <a:xfrm>
            <a:off x="533400" y="4175125"/>
            <a:ext cx="6196013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11175" algn="l"/>
              </a:tabLst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IP routing: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path to destination determined by destination address alone</a:t>
            </a:r>
          </a:p>
        </p:txBody>
      </p:sp>
      <p:pic>
        <p:nvPicPr>
          <p:cNvPr id="194590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604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591" name="Group 34"/>
          <p:cNvGrpSpPr>
            <a:grpSpLocks/>
          </p:cNvGrpSpPr>
          <p:nvPr/>
        </p:nvGrpSpPr>
        <p:grpSpPr bwMode="auto">
          <a:xfrm>
            <a:off x="6713538" y="5159375"/>
            <a:ext cx="766762" cy="433388"/>
            <a:chOff x="3600" y="219"/>
            <a:chExt cx="360" cy="175"/>
          </a:xfrm>
        </p:grpSpPr>
        <p:sp>
          <p:nvSpPr>
            <p:cNvPr id="81958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1959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0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1961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1962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4602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1968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9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70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4603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1965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6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1967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194592" name="TextBox 236"/>
          <p:cNvSpPr txBox="1">
            <a:spLocks noChangeArrowheads="1"/>
          </p:cNvSpPr>
          <p:nvPr/>
        </p:nvSpPr>
        <p:spPr bwMode="auto">
          <a:xfrm>
            <a:off x="7546975" y="5121275"/>
            <a:ext cx="13255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MPLS and </a:t>
            </a:r>
          </a:p>
          <a:p>
            <a:pPr>
              <a:lnSpc>
                <a:spcPts val="1800"/>
              </a:lnSpc>
            </a:pP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IP router</a:t>
            </a:r>
          </a:p>
        </p:txBody>
      </p:sp>
      <p:sp>
        <p:nvSpPr>
          <p:cNvPr id="194593" name="Rectangle 3"/>
          <p:cNvSpPr txBox="1">
            <a:spLocks noChangeArrowheads="1"/>
          </p:cNvSpPr>
          <p:nvPr/>
        </p:nvSpPr>
        <p:spPr bwMode="auto">
          <a:xfrm>
            <a:off x="496887" y="5078413"/>
            <a:ext cx="6389641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MPLS routing: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path to destination can be based on source </a:t>
            </a:r>
            <a:r>
              <a:rPr lang="en-US" sz="2800" dirty="0">
                <a:solidFill>
                  <a:srgbClr val="000000"/>
                </a:solidFill>
                <a:latin typeface="Gill Sans MT" charset="0"/>
              </a:rPr>
              <a:t>and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 </a:t>
            </a:r>
            <a:r>
              <a:rPr lang="en-US" sz="2800" i="0" dirty="0" smtClean="0">
                <a:solidFill>
                  <a:srgbClr val="000000"/>
                </a:solidFill>
                <a:latin typeface="Gill Sans MT" charset="0"/>
              </a:rPr>
              <a:t>destination </a:t>
            </a:r>
            <a:r>
              <a:rPr lang="en-US" sz="2800" i="0" dirty="0">
                <a:solidFill>
                  <a:srgbClr val="000000"/>
                </a:solidFill>
                <a:latin typeface="Gill Sans MT" charset="0"/>
              </a:rPr>
              <a:t>address</a:t>
            </a:r>
          </a:p>
          <a:p>
            <a:pPr marL="681038" lvl="1" indent="-223838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dirty="0">
                <a:solidFill>
                  <a:srgbClr val="C00000"/>
                </a:solidFill>
                <a:latin typeface="Gill Sans MT" charset="0"/>
              </a:rPr>
              <a:t>fast reroute: </a:t>
            </a:r>
            <a:r>
              <a:rPr lang="en-US" i="0" dirty="0">
                <a:solidFill>
                  <a:srgbClr val="000000"/>
                </a:solidFill>
                <a:latin typeface="Gill Sans MT" charset="0"/>
              </a:rPr>
              <a:t>precompute backup routes in case of link failure</a:t>
            </a:r>
          </a:p>
        </p:txBody>
      </p:sp>
      <p:sp>
        <p:nvSpPr>
          <p:cNvPr id="194594" name="Oval 3"/>
          <p:cNvSpPr>
            <a:spLocks noChangeArrowheads="1"/>
          </p:cNvSpPr>
          <p:nvPr/>
        </p:nvSpPr>
        <p:spPr bwMode="auto">
          <a:xfrm rot="2263392">
            <a:off x="3568700" y="2000250"/>
            <a:ext cx="161925" cy="1144588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cxnSp>
        <p:nvCxnSpPr>
          <p:cNvPr id="81956" name="Straight Connector 5"/>
          <p:cNvCxnSpPr>
            <a:cxnSpLocks noChangeShapeType="1"/>
            <a:stCxn id="194594" idx="0"/>
          </p:cNvCxnSpPr>
          <p:nvPr/>
        </p:nvCxnSpPr>
        <p:spPr bwMode="auto">
          <a:xfrm flipV="1">
            <a:off x="4000500" y="1749425"/>
            <a:ext cx="203200" cy="3698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4596" name="TextBox 6"/>
          <p:cNvSpPr txBox="1">
            <a:spLocks noChangeArrowheads="1"/>
          </p:cNvSpPr>
          <p:nvPr/>
        </p:nvSpPr>
        <p:spPr bwMode="auto">
          <a:xfrm>
            <a:off x="4135438" y="1331913"/>
            <a:ext cx="4749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entry router (R4)  can use </a:t>
            </a:r>
            <a:r>
              <a:rPr lang="en-US" sz="1800" dirty="0">
                <a:solidFill>
                  <a:srgbClr val="000000"/>
                </a:solidFill>
                <a:latin typeface="Arial" charset="0"/>
                <a:cs typeface="Arial" charset="0"/>
              </a:rPr>
              <a:t>different</a:t>
            </a:r>
            <a:r>
              <a:rPr lang="en-US" sz="1800" i="0" dirty="0">
                <a:solidFill>
                  <a:srgbClr val="000000"/>
                </a:solidFill>
                <a:latin typeface="Arial" charset="0"/>
                <a:cs typeface="Arial" charset="0"/>
              </a:rPr>
              <a:t> MPLS routes to A based, e.g., on source address</a:t>
            </a:r>
          </a:p>
        </p:txBody>
      </p:sp>
      <p:sp>
        <p:nvSpPr>
          <p:cNvPr id="14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3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MPLS signaling</a:t>
            </a:r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92238"/>
            <a:ext cx="8335963" cy="1350962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modify OSPF, IS-IS link-state flooding protocols to carry info used by MPLS routing, 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e.g., link bandwidth, amount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dirty="0">
                <a:latin typeface="Gill Sans MT" charset="0"/>
              </a:rPr>
              <a:t>reserved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dirty="0">
                <a:latin typeface="Gill Sans MT" charset="0"/>
              </a:rPr>
              <a:t> link bandwidth</a:t>
            </a:r>
          </a:p>
        </p:txBody>
      </p:sp>
      <p:grpSp>
        <p:nvGrpSpPr>
          <p:cNvPr id="196613" name="Group 6"/>
          <p:cNvGrpSpPr>
            <a:grpSpLocks/>
          </p:cNvGrpSpPr>
          <p:nvPr/>
        </p:nvGrpSpPr>
        <p:grpSpPr bwMode="auto">
          <a:xfrm>
            <a:off x="6015038" y="5581650"/>
            <a:ext cx="766762" cy="433388"/>
            <a:chOff x="3600" y="219"/>
            <a:chExt cx="360" cy="175"/>
          </a:xfrm>
        </p:grpSpPr>
        <p:sp>
          <p:nvSpPr>
            <p:cNvPr id="83046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47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8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49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50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14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56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7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8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15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53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4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55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4" name="Group 20"/>
          <p:cNvGrpSpPr>
            <a:grpSpLocks/>
          </p:cNvGrpSpPr>
          <p:nvPr/>
        </p:nvGrpSpPr>
        <p:grpSpPr bwMode="auto">
          <a:xfrm>
            <a:off x="4189413" y="5576888"/>
            <a:ext cx="766762" cy="433387"/>
            <a:chOff x="3600" y="219"/>
            <a:chExt cx="360" cy="175"/>
          </a:xfrm>
        </p:grpSpPr>
        <p:sp>
          <p:nvSpPr>
            <p:cNvPr id="83033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34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5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36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37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701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43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4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5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702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40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1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42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5" name="Group 34"/>
          <p:cNvGrpSpPr>
            <a:grpSpLocks/>
          </p:cNvGrpSpPr>
          <p:nvPr/>
        </p:nvGrpSpPr>
        <p:grpSpPr bwMode="auto">
          <a:xfrm>
            <a:off x="4543425" y="4559300"/>
            <a:ext cx="766763" cy="433388"/>
            <a:chOff x="3600" y="219"/>
            <a:chExt cx="360" cy="175"/>
          </a:xfrm>
        </p:grpSpPr>
        <p:sp>
          <p:nvSpPr>
            <p:cNvPr id="83020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21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2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23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24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88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30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1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32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89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27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8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29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6" name="Group 48"/>
          <p:cNvGrpSpPr>
            <a:grpSpLocks/>
          </p:cNvGrpSpPr>
          <p:nvPr/>
        </p:nvGrpSpPr>
        <p:grpSpPr bwMode="auto">
          <a:xfrm>
            <a:off x="3116263" y="4554538"/>
            <a:ext cx="766762" cy="433387"/>
            <a:chOff x="3600" y="219"/>
            <a:chExt cx="360" cy="175"/>
          </a:xfrm>
        </p:grpSpPr>
        <p:sp>
          <p:nvSpPr>
            <p:cNvPr id="83007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3008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09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3010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3011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75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3017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8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9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76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3014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5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16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6617" name="Group 62"/>
          <p:cNvGrpSpPr>
            <a:grpSpLocks/>
          </p:cNvGrpSpPr>
          <p:nvPr/>
        </p:nvGrpSpPr>
        <p:grpSpPr bwMode="auto">
          <a:xfrm>
            <a:off x="1597025" y="3848100"/>
            <a:ext cx="766763" cy="433388"/>
            <a:chOff x="589" y="1281"/>
            <a:chExt cx="483" cy="273"/>
          </a:xfrm>
        </p:grpSpPr>
        <p:sp>
          <p:nvSpPr>
            <p:cNvPr id="82994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95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6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97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98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62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3004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5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6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63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3001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2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3003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55" name="Line 76"/>
          <p:cNvSpPr>
            <a:spLocks noChangeShapeType="1"/>
          </p:cNvSpPr>
          <p:nvPr/>
        </p:nvSpPr>
        <p:spPr bwMode="auto">
          <a:xfrm>
            <a:off x="2366963" y="4090988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6" name="Line 77"/>
          <p:cNvSpPr>
            <a:spLocks noChangeShapeType="1"/>
          </p:cNvSpPr>
          <p:nvPr/>
        </p:nvSpPr>
        <p:spPr bwMode="auto">
          <a:xfrm flipV="1">
            <a:off x="2414588" y="4795838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7" name="Line 78"/>
          <p:cNvSpPr>
            <a:spLocks noChangeShapeType="1"/>
          </p:cNvSpPr>
          <p:nvPr/>
        </p:nvSpPr>
        <p:spPr bwMode="auto">
          <a:xfrm flipV="1">
            <a:off x="3881438" y="4795838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8" name="Line 79"/>
          <p:cNvSpPr>
            <a:spLocks noChangeShapeType="1"/>
          </p:cNvSpPr>
          <p:nvPr/>
        </p:nvSpPr>
        <p:spPr bwMode="auto">
          <a:xfrm>
            <a:off x="3729038" y="4957763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59" name="Line 80"/>
          <p:cNvSpPr>
            <a:spLocks noChangeShapeType="1"/>
          </p:cNvSpPr>
          <p:nvPr/>
        </p:nvSpPr>
        <p:spPr bwMode="auto">
          <a:xfrm>
            <a:off x="4986338" y="5834063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0" name="Line 81"/>
          <p:cNvSpPr>
            <a:spLocks noChangeShapeType="1"/>
          </p:cNvSpPr>
          <p:nvPr/>
        </p:nvSpPr>
        <p:spPr bwMode="auto">
          <a:xfrm>
            <a:off x="5272088" y="4910138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1" name="Line 82"/>
          <p:cNvSpPr>
            <a:spLocks noChangeShapeType="1"/>
          </p:cNvSpPr>
          <p:nvPr/>
        </p:nvSpPr>
        <p:spPr bwMode="auto">
          <a:xfrm>
            <a:off x="6786563" y="5815013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2" name="Text Box 85"/>
          <p:cNvSpPr txBox="1">
            <a:spLocks noChangeArrowheads="1"/>
          </p:cNvSpPr>
          <p:nvPr/>
        </p:nvSpPr>
        <p:spPr bwMode="auto">
          <a:xfrm>
            <a:off x="6294438" y="4613275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2963" name="Text Box 87"/>
          <p:cNvSpPr txBox="1">
            <a:spLocks noChangeArrowheads="1"/>
          </p:cNvSpPr>
          <p:nvPr/>
        </p:nvSpPr>
        <p:spPr bwMode="auto">
          <a:xfrm>
            <a:off x="3094038" y="49291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6627" name="Group 88"/>
          <p:cNvGrpSpPr>
            <a:grpSpLocks/>
          </p:cNvGrpSpPr>
          <p:nvPr/>
        </p:nvGrpSpPr>
        <p:grpSpPr bwMode="auto">
          <a:xfrm>
            <a:off x="1643063" y="4794250"/>
            <a:ext cx="766762" cy="433388"/>
            <a:chOff x="589" y="1281"/>
            <a:chExt cx="483" cy="273"/>
          </a:xfrm>
        </p:grpSpPr>
        <p:sp>
          <p:nvSpPr>
            <p:cNvPr id="82981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2982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3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2984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2985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6649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2991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2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3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6650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2988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89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2990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2965" name="Text Box 102"/>
          <p:cNvSpPr txBox="1">
            <a:spLocks noChangeArrowheads="1"/>
          </p:cNvSpPr>
          <p:nvPr/>
        </p:nvSpPr>
        <p:spPr bwMode="auto">
          <a:xfrm>
            <a:off x="1835150" y="52276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2966" name="Line 106"/>
          <p:cNvSpPr>
            <a:spLocks noChangeShapeType="1"/>
          </p:cNvSpPr>
          <p:nvPr/>
        </p:nvSpPr>
        <p:spPr bwMode="auto">
          <a:xfrm>
            <a:off x="5314950" y="4786313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2967" name="Text Box 108"/>
          <p:cNvSpPr txBox="1">
            <a:spLocks noChangeArrowheads="1"/>
          </p:cNvSpPr>
          <p:nvPr/>
        </p:nvSpPr>
        <p:spPr bwMode="auto">
          <a:xfrm>
            <a:off x="7448550" y="5632450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2968" name="Text Box 109"/>
          <p:cNvSpPr txBox="1">
            <a:spLocks noChangeArrowheads="1"/>
          </p:cNvSpPr>
          <p:nvPr/>
        </p:nvSpPr>
        <p:spPr bwMode="auto">
          <a:xfrm>
            <a:off x="1798638" y="42783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sp>
        <p:nvSpPr>
          <p:cNvPr id="115" name="Rectangle 3"/>
          <p:cNvSpPr txBox="1">
            <a:spLocks noChangeArrowheads="1"/>
          </p:cNvSpPr>
          <p:nvPr/>
        </p:nvSpPr>
        <p:spPr bwMode="auto">
          <a:xfrm>
            <a:off x="536575" y="2578100"/>
            <a:ext cx="8335963" cy="105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800" dirty="0" smtClean="0">
                <a:solidFill>
                  <a:srgbClr val="000000"/>
                </a:solidFill>
                <a:latin typeface="Gill Sans MT" charset="0"/>
                <a:cs typeface="+mn-cs"/>
              </a:rPr>
              <a:t>entry MPLS router uses RSVP-TE signaling protocol to set up MPLS forwarding at downstream routers</a:t>
            </a:r>
          </a:p>
        </p:txBody>
      </p:sp>
      <p:grpSp>
        <p:nvGrpSpPr>
          <p:cNvPr id="93191" name="Group 93190"/>
          <p:cNvGrpSpPr>
            <a:grpSpLocks/>
          </p:cNvGrpSpPr>
          <p:nvPr/>
        </p:nvGrpSpPr>
        <p:grpSpPr bwMode="auto">
          <a:xfrm>
            <a:off x="2882900" y="4541838"/>
            <a:ext cx="3109913" cy="1601787"/>
            <a:chOff x="2882348" y="4542181"/>
            <a:chExt cx="3109821" cy="1601125"/>
          </a:xfrm>
        </p:grpSpPr>
        <p:sp>
          <p:nvSpPr>
            <p:cNvPr id="196640" name="Right Arrow 93183"/>
            <p:cNvSpPr>
              <a:spLocks noChangeArrowheads="1"/>
            </p:cNvSpPr>
            <p:nvPr/>
          </p:nvSpPr>
          <p:spPr bwMode="auto">
            <a:xfrm rot="10800000">
              <a:off x="3876263" y="4542181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1" name="Right Arrow 112"/>
            <p:cNvSpPr>
              <a:spLocks noChangeArrowheads="1"/>
            </p:cNvSpPr>
            <p:nvPr/>
          </p:nvSpPr>
          <p:spPr bwMode="auto">
            <a:xfrm rot="13936672" flipV="1">
              <a:off x="3501914" y="5294505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2" name="Right Arrow 113"/>
            <p:cNvSpPr>
              <a:spLocks noChangeArrowheads="1"/>
            </p:cNvSpPr>
            <p:nvPr/>
          </p:nvSpPr>
          <p:spPr bwMode="auto">
            <a:xfrm rot="11901416" flipV="1">
              <a:off x="3896874" y="5246831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8CADEA"/>
                </a:gs>
                <a:gs pos="50000">
                  <a:srgbClr val="BACCF0"/>
                </a:gs>
                <a:gs pos="100000">
                  <a:srgbClr val="DEE6F7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43" name="TextBox 93184"/>
            <p:cNvSpPr txBox="1">
              <a:spLocks noChangeArrowheads="1"/>
            </p:cNvSpPr>
            <p:nvPr/>
          </p:nvSpPr>
          <p:spPr bwMode="auto">
            <a:xfrm>
              <a:off x="2882348" y="5396948"/>
              <a:ext cx="1159292" cy="746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modified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link state </a:t>
              </a:r>
            </a:p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0070C0"/>
                  </a:solidFill>
                  <a:latin typeface="Arial" charset="0"/>
                  <a:cs typeface="Arial" charset="0"/>
                </a:rPr>
                <a:t>flooding</a:t>
              </a:r>
            </a:p>
          </p:txBody>
        </p:sp>
      </p:grpSp>
      <p:grpSp>
        <p:nvGrpSpPr>
          <p:cNvPr id="93192" name="Group 93191"/>
          <p:cNvGrpSpPr>
            <a:grpSpLocks/>
          </p:cNvGrpSpPr>
          <p:nvPr/>
        </p:nvGrpSpPr>
        <p:grpSpPr bwMode="auto">
          <a:xfrm>
            <a:off x="3887788" y="4187825"/>
            <a:ext cx="2166937" cy="1597025"/>
            <a:chOff x="6879226" y="3054627"/>
            <a:chExt cx="2167569" cy="1597693"/>
          </a:xfrm>
        </p:grpSpPr>
        <p:sp>
          <p:nvSpPr>
            <p:cNvPr id="196636" name="Right Arrow 119"/>
            <p:cNvSpPr>
              <a:spLocks noChangeArrowheads="1"/>
            </p:cNvSpPr>
            <p:nvPr/>
          </p:nvSpPr>
          <p:spPr bwMode="auto">
            <a:xfrm>
              <a:off x="6930889" y="3432312"/>
              <a:ext cx="606286" cy="159027"/>
            </a:xfrm>
            <a:prstGeom prst="rightArrow">
              <a:avLst>
                <a:gd name="adj1" fmla="val 50000"/>
                <a:gd name="adj2" fmla="val 50003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7" name="Right Arrow 120"/>
            <p:cNvSpPr>
              <a:spLocks noChangeArrowheads="1"/>
            </p:cNvSpPr>
            <p:nvPr/>
          </p:nvSpPr>
          <p:spPr bwMode="auto">
            <a:xfrm rot="3111092" flipV="1">
              <a:off x="6556540" y="4184636"/>
              <a:ext cx="790370" cy="144998"/>
            </a:xfrm>
            <a:prstGeom prst="rightArrow">
              <a:avLst>
                <a:gd name="adj1" fmla="val 50000"/>
                <a:gd name="adj2" fmla="val 49992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8" name="Right Arrow 121"/>
            <p:cNvSpPr>
              <a:spLocks noChangeArrowheads="1"/>
            </p:cNvSpPr>
            <p:nvPr/>
          </p:nvSpPr>
          <p:spPr bwMode="auto">
            <a:xfrm rot="1136798" flipV="1">
              <a:off x="6951500" y="4136962"/>
              <a:ext cx="2095295" cy="178650"/>
            </a:xfrm>
            <a:prstGeom prst="rightArrow">
              <a:avLst>
                <a:gd name="adj1" fmla="val 50000"/>
                <a:gd name="adj2" fmla="val 50009"/>
              </a:avLst>
            </a:prstGeom>
            <a:gradFill rotWithShape="1">
              <a:gsLst>
                <a:gs pos="0">
                  <a:srgbClr val="EA8C8C"/>
                </a:gs>
                <a:gs pos="50000">
                  <a:srgbClr val="F0BABA"/>
                </a:gs>
                <a:gs pos="100000">
                  <a:srgbClr val="F7DEDE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96639" name="TextBox 122"/>
            <p:cNvSpPr txBox="1">
              <a:spLocks noChangeArrowheads="1"/>
            </p:cNvSpPr>
            <p:nvPr/>
          </p:nvSpPr>
          <p:spPr bwMode="auto">
            <a:xfrm>
              <a:off x="7616687" y="3054627"/>
              <a:ext cx="1184940" cy="310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lnSpc>
                  <a:spcPts val="1700"/>
                </a:lnSpc>
              </a:pPr>
              <a:r>
                <a:rPr lang="en-US" sz="1800" dirty="0">
                  <a:solidFill>
                    <a:srgbClr val="C00000"/>
                  </a:solidFill>
                  <a:latin typeface="Arial" charset="0"/>
                  <a:cs typeface="Arial" charset="0"/>
                </a:rPr>
                <a:t>RSVP-TE</a:t>
              </a:r>
            </a:p>
          </p:txBody>
        </p:sp>
      </p:grpSp>
      <p:pic>
        <p:nvPicPr>
          <p:cNvPr id="196635" name="Picture 24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30288"/>
            <a:ext cx="3656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47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Freeform 2"/>
          <p:cNvSpPr>
            <a:spLocks/>
          </p:cNvSpPr>
          <p:nvPr/>
        </p:nvSpPr>
        <p:spPr bwMode="auto">
          <a:xfrm>
            <a:off x="1754188" y="5278438"/>
            <a:ext cx="2462212" cy="419100"/>
          </a:xfrm>
          <a:custGeom>
            <a:avLst/>
            <a:gdLst>
              <a:gd name="T0" fmla="*/ 2147483647 w 1551"/>
              <a:gd name="T1" fmla="*/ 2147483647 h 264"/>
              <a:gd name="T2" fmla="*/ 0 w 1551"/>
              <a:gd name="T3" fmla="*/ 2147483647 h 264"/>
              <a:gd name="T4" fmla="*/ 2147483647 w 1551"/>
              <a:gd name="T5" fmla="*/ 2147483647 h 264"/>
              <a:gd name="T6" fmla="*/ 2147483647 w 1551"/>
              <a:gd name="T7" fmla="*/ 0 h 264"/>
              <a:gd name="T8" fmla="*/ 2147483647 w 1551"/>
              <a:gd name="T9" fmla="*/ 2147483647 h 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51" h="264">
                <a:moveTo>
                  <a:pt x="1263" y="8"/>
                </a:moveTo>
                <a:lnTo>
                  <a:pt x="0" y="264"/>
                </a:lnTo>
                <a:lnTo>
                  <a:pt x="1536" y="264"/>
                </a:lnTo>
                <a:lnTo>
                  <a:pt x="1551" y="0"/>
                </a:lnTo>
                <a:lnTo>
                  <a:pt x="1263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0" name="Freeform 3"/>
          <p:cNvSpPr>
            <a:spLocks/>
          </p:cNvSpPr>
          <p:nvPr/>
        </p:nvSpPr>
        <p:spPr bwMode="auto">
          <a:xfrm>
            <a:off x="4492625" y="5326063"/>
            <a:ext cx="2447925" cy="577850"/>
          </a:xfrm>
          <a:custGeom>
            <a:avLst/>
            <a:gdLst>
              <a:gd name="T0" fmla="*/ 2147483647 w 1542"/>
              <a:gd name="T1" fmla="*/ 2147483647 h 364"/>
              <a:gd name="T2" fmla="*/ 0 w 1542"/>
              <a:gd name="T3" fmla="*/ 2147483647 h 364"/>
              <a:gd name="T4" fmla="*/ 2147483647 w 1542"/>
              <a:gd name="T5" fmla="*/ 2147483647 h 364"/>
              <a:gd name="T6" fmla="*/ 2147483647 w 1542"/>
              <a:gd name="T7" fmla="*/ 0 h 364"/>
              <a:gd name="T8" fmla="*/ 2147483647 w 1542"/>
              <a:gd name="T9" fmla="*/ 2147483647 h 3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42" h="364">
                <a:moveTo>
                  <a:pt x="839" y="8"/>
                </a:moveTo>
                <a:lnTo>
                  <a:pt x="0" y="364"/>
                </a:lnTo>
                <a:lnTo>
                  <a:pt x="1542" y="364"/>
                </a:lnTo>
                <a:lnTo>
                  <a:pt x="1127" y="0"/>
                </a:lnTo>
                <a:lnTo>
                  <a:pt x="839" y="8"/>
                </a:lnTo>
                <a:close/>
              </a:path>
            </a:pathLst>
          </a:custGeom>
          <a:gradFill rotWithShape="1">
            <a:gsLst>
              <a:gs pos="0">
                <a:srgbClr val="969696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1" name="Freeform 4"/>
          <p:cNvSpPr>
            <a:spLocks/>
          </p:cNvSpPr>
          <p:nvPr/>
        </p:nvSpPr>
        <p:spPr bwMode="auto">
          <a:xfrm>
            <a:off x="1884363" y="3106738"/>
            <a:ext cx="2433637" cy="798512"/>
          </a:xfrm>
          <a:custGeom>
            <a:avLst/>
            <a:gdLst>
              <a:gd name="T0" fmla="*/ 2147483647 w 1533"/>
              <a:gd name="T1" fmla="*/ 2147483647 h 503"/>
              <a:gd name="T2" fmla="*/ 2147483647 w 1533"/>
              <a:gd name="T3" fmla="*/ 0 h 503"/>
              <a:gd name="T4" fmla="*/ 0 w 1533"/>
              <a:gd name="T5" fmla="*/ 0 h 503"/>
              <a:gd name="T6" fmla="*/ 2147483647 w 1533"/>
              <a:gd name="T7" fmla="*/ 2147483647 h 503"/>
              <a:gd name="T8" fmla="*/ 2147483647 w 1533"/>
              <a:gd name="T9" fmla="*/ 2147483647 h 5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33" h="503">
                <a:moveTo>
                  <a:pt x="808" y="503"/>
                </a:moveTo>
                <a:lnTo>
                  <a:pt x="1533" y="0"/>
                </a:lnTo>
                <a:lnTo>
                  <a:pt x="0" y="0"/>
                </a:lnTo>
                <a:lnTo>
                  <a:pt x="685" y="481"/>
                </a:lnTo>
                <a:lnTo>
                  <a:pt x="808" y="503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98662" name="Freeform 5"/>
          <p:cNvSpPr>
            <a:spLocks/>
          </p:cNvSpPr>
          <p:nvPr/>
        </p:nvSpPr>
        <p:spPr bwMode="auto">
          <a:xfrm>
            <a:off x="4552950" y="3416300"/>
            <a:ext cx="2589213" cy="511175"/>
          </a:xfrm>
          <a:custGeom>
            <a:avLst/>
            <a:gdLst>
              <a:gd name="T0" fmla="*/ 2147483647 w 1631"/>
              <a:gd name="T1" fmla="*/ 2147483647 h 322"/>
              <a:gd name="T2" fmla="*/ 2147483647 w 1631"/>
              <a:gd name="T3" fmla="*/ 0 h 322"/>
              <a:gd name="T4" fmla="*/ 2147483647 w 1631"/>
              <a:gd name="T5" fmla="*/ 0 h 322"/>
              <a:gd name="T6" fmla="*/ 0 w 1631"/>
              <a:gd name="T7" fmla="*/ 2147483647 h 322"/>
              <a:gd name="T8" fmla="*/ 2147483647 w 1631"/>
              <a:gd name="T9" fmla="*/ 2147483647 h 3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1" h="322">
                <a:moveTo>
                  <a:pt x="123" y="322"/>
                </a:moveTo>
                <a:lnTo>
                  <a:pt x="1631" y="0"/>
                </a:lnTo>
                <a:lnTo>
                  <a:pt x="89" y="0"/>
                </a:lnTo>
                <a:lnTo>
                  <a:pt x="0" y="300"/>
                </a:lnTo>
                <a:lnTo>
                  <a:pt x="123" y="322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96969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grpSp>
        <p:nvGrpSpPr>
          <p:cNvPr id="198663" name="Group 6"/>
          <p:cNvGrpSpPr>
            <a:grpSpLocks/>
          </p:cNvGrpSpPr>
          <p:nvPr/>
        </p:nvGrpSpPr>
        <p:grpSpPr bwMode="auto">
          <a:xfrm>
            <a:off x="5583238" y="4924425"/>
            <a:ext cx="766762" cy="433388"/>
            <a:chOff x="3600" y="219"/>
            <a:chExt cx="360" cy="175"/>
          </a:xfrm>
        </p:grpSpPr>
        <p:sp>
          <p:nvSpPr>
            <p:cNvPr id="84105" name="Oval 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106" name="Line 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7" name="Line 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108" name="Rectangle 1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109" name="Oval 1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97" name="Group 1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15" name="Line 1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6" name="Line 1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7" name="Line 1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98" name="Group 1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112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3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14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4" name="Group 20"/>
          <p:cNvGrpSpPr>
            <a:grpSpLocks/>
          </p:cNvGrpSpPr>
          <p:nvPr/>
        </p:nvGrpSpPr>
        <p:grpSpPr bwMode="auto">
          <a:xfrm>
            <a:off x="3757613" y="4919663"/>
            <a:ext cx="766762" cy="433387"/>
            <a:chOff x="3600" y="219"/>
            <a:chExt cx="360" cy="175"/>
          </a:xfrm>
        </p:grpSpPr>
        <p:sp>
          <p:nvSpPr>
            <p:cNvPr id="84092" name="Oval 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93" name="Line 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4" name="Line 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95" name="Rectangle 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96" name="Oval 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84" name="Group 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102" name="Line 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3" name="Line 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4" name="Line 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85" name="Group 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99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0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101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5" name="Group 34"/>
          <p:cNvGrpSpPr>
            <a:grpSpLocks/>
          </p:cNvGrpSpPr>
          <p:nvPr/>
        </p:nvGrpSpPr>
        <p:grpSpPr bwMode="auto">
          <a:xfrm>
            <a:off x="4111625" y="3902075"/>
            <a:ext cx="766763" cy="433388"/>
            <a:chOff x="3600" y="219"/>
            <a:chExt cx="360" cy="175"/>
          </a:xfrm>
        </p:grpSpPr>
        <p:sp>
          <p:nvSpPr>
            <p:cNvPr id="84079" name="Oval 3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80" name="Line 3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1" name="Line 3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82" name="Rectangle 3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83" name="Oval 3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71" name="Group 4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89" name="Line 4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0" name="Line 4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91" name="Line 4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72" name="Group 4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86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7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88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6" name="Group 48"/>
          <p:cNvGrpSpPr>
            <a:grpSpLocks/>
          </p:cNvGrpSpPr>
          <p:nvPr/>
        </p:nvGrpSpPr>
        <p:grpSpPr bwMode="auto">
          <a:xfrm>
            <a:off x="2684463" y="3897313"/>
            <a:ext cx="766762" cy="433387"/>
            <a:chOff x="3600" y="219"/>
            <a:chExt cx="360" cy="175"/>
          </a:xfrm>
        </p:grpSpPr>
        <p:sp>
          <p:nvSpPr>
            <p:cNvPr id="84066" name="Oval 4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67" name="Line 5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8" name="Line 5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69" name="Rectangle 5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70" name="Oval 5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58" name="Group 5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84076" name="Line 5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7" name="Line 5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8" name="Line 5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59" name="Group 5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4073" name="Line 5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4" name="Line 6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75" name="Line 6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grpSp>
        <p:nvGrpSpPr>
          <p:cNvPr id="198667" name="Group 62"/>
          <p:cNvGrpSpPr>
            <a:grpSpLocks/>
          </p:cNvGrpSpPr>
          <p:nvPr/>
        </p:nvGrpSpPr>
        <p:grpSpPr bwMode="auto">
          <a:xfrm>
            <a:off x="1165225" y="3190875"/>
            <a:ext cx="766763" cy="433388"/>
            <a:chOff x="589" y="1281"/>
            <a:chExt cx="483" cy="273"/>
          </a:xfrm>
        </p:grpSpPr>
        <p:sp>
          <p:nvSpPr>
            <p:cNvPr id="84053" name="Oval 63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54" name="Line 64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5" name="Line 65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56" name="Rectangle 66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57" name="Oval 67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45" name="Group 68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63" name="Line 6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4" name="Line 7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5" name="Line 7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46" name="Group 72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60" name="Line 7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1" name="Line 7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62" name="Line 7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81" name="Line 76"/>
          <p:cNvSpPr>
            <a:spLocks noChangeShapeType="1"/>
          </p:cNvSpPr>
          <p:nvPr/>
        </p:nvSpPr>
        <p:spPr bwMode="auto">
          <a:xfrm>
            <a:off x="1935163" y="3433763"/>
            <a:ext cx="762000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2" name="Line 77"/>
          <p:cNvSpPr>
            <a:spLocks noChangeShapeType="1"/>
          </p:cNvSpPr>
          <p:nvPr/>
        </p:nvSpPr>
        <p:spPr bwMode="auto">
          <a:xfrm flipV="1">
            <a:off x="1982788" y="4138613"/>
            <a:ext cx="733425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3" name="Line 78"/>
          <p:cNvSpPr>
            <a:spLocks noChangeShapeType="1"/>
          </p:cNvSpPr>
          <p:nvPr/>
        </p:nvSpPr>
        <p:spPr bwMode="auto">
          <a:xfrm flipV="1">
            <a:off x="3449638" y="4138613"/>
            <a:ext cx="6667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4" name="Line 79"/>
          <p:cNvSpPr>
            <a:spLocks noChangeShapeType="1"/>
          </p:cNvSpPr>
          <p:nvPr/>
        </p:nvSpPr>
        <p:spPr bwMode="auto">
          <a:xfrm>
            <a:off x="3297238" y="4300538"/>
            <a:ext cx="561975" cy="657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5" name="Line 80"/>
          <p:cNvSpPr>
            <a:spLocks noChangeShapeType="1"/>
          </p:cNvSpPr>
          <p:nvPr/>
        </p:nvSpPr>
        <p:spPr bwMode="auto">
          <a:xfrm>
            <a:off x="4554538" y="5176838"/>
            <a:ext cx="1038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6" name="Line 81"/>
          <p:cNvSpPr>
            <a:spLocks noChangeShapeType="1"/>
          </p:cNvSpPr>
          <p:nvPr/>
        </p:nvSpPr>
        <p:spPr bwMode="auto">
          <a:xfrm>
            <a:off x="4840288" y="4252913"/>
            <a:ext cx="838200" cy="714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7" name="Line 82"/>
          <p:cNvSpPr>
            <a:spLocks noChangeShapeType="1"/>
          </p:cNvSpPr>
          <p:nvPr/>
        </p:nvSpPr>
        <p:spPr bwMode="auto">
          <a:xfrm>
            <a:off x="6354763" y="5157788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88" name="Text Box 83"/>
          <p:cNvSpPr txBox="1">
            <a:spLocks noChangeArrowheads="1"/>
          </p:cNvSpPr>
          <p:nvPr/>
        </p:nvSpPr>
        <p:spPr bwMode="auto">
          <a:xfrm>
            <a:off x="5803900" y="53578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R1</a:t>
            </a:r>
          </a:p>
        </p:txBody>
      </p:sp>
      <p:sp>
        <p:nvSpPr>
          <p:cNvPr id="83989" name="Text Box 84"/>
          <p:cNvSpPr txBox="1">
            <a:spLocks noChangeArrowheads="1"/>
          </p:cNvSpPr>
          <p:nvPr/>
        </p:nvSpPr>
        <p:spPr bwMode="auto">
          <a:xfrm>
            <a:off x="3940175" y="53355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R2</a:t>
            </a:r>
          </a:p>
        </p:txBody>
      </p:sp>
      <p:sp>
        <p:nvSpPr>
          <p:cNvPr id="83990" name="Text Box 85"/>
          <p:cNvSpPr txBox="1">
            <a:spLocks noChangeArrowheads="1"/>
          </p:cNvSpPr>
          <p:nvPr/>
        </p:nvSpPr>
        <p:spPr bwMode="auto">
          <a:xfrm>
            <a:off x="5862638" y="3956050"/>
            <a:ext cx="349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D</a:t>
            </a:r>
          </a:p>
        </p:txBody>
      </p:sp>
      <p:sp>
        <p:nvSpPr>
          <p:cNvPr id="83991" name="Text Box 86"/>
          <p:cNvSpPr txBox="1">
            <a:spLocks noChangeArrowheads="1"/>
          </p:cNvSpPr>
          <p:nvPr/>
        </p:nvSpPr>
        <p:spPr bwMode="auto">
          <a:xfrm>
            <a:off x="4325938" y="4333875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R3</a:t>
            </a:r>
          </a:p>
        </p:txBody>
      </p:sp>
      <p:sp>
        <p:nvSpPr>
          <p:cNvPr id="83992" name="Text Box 87"/>
          <p:cNvSpPr txBox="1">
            <a:spLocks noChangeArrowheads="1"/>
          </p:cNvSpPr>
          <p:nvPr/>
        </p:nvSpPr>
        <p:spPr bwMode="auto">
          <a:xfrm>
            <a:off x="2851150" y="435133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R4</a:t>
            </a:r>
          </a:p>
        </p:txBody>
      </p:sp>
      <p:grpSp>
        <p:nvGrpSpPr>
          <p:cNvPr id="198680" name="Group 88"/>
          <p:cNvGrpSpPr>
            <a:grpSpLocks/>
          </p:cNvGrpSpPr>
          <p:nvPr/>
        </p:nvGrpSpPr>
        <p:grpSpPr bwMode="auto">
          <a:xfrm>
            <a:off x="1211263" y="4137025"/>
            <a:ext cx="766762" cy="433388"/>
            <a:chOff x="589" y="1281"/>
            <a:chExt cx="483" cy="273"/>
          </a:xfrm>
        </p:grpSpPr>
        <p:sp>
          <p:nvSpPr>
            <p:cNvPr id="84040" name="Oval 89"/>
            <p:cNvSpPr>
              <a:spLocks noChangeArrowheads="1"/>
            </p:cNvSpPr>
            <p:nvPr/>
          </p:nvSpPr>
          <p:spPr bwMode="auto">
            <a:xfrm>
              <a:off x="593" y="1403"/>
              <a:ext cx="479" cy="15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41" name="Line 90"/>
            <p:cNvSpPr>
              <a:spLocks noChangeShapeType="1"/>
            </p:cNvSpPr>
            <p:nvPr/>
          </p:nvSpPr>
          <p:spPr bwMode="auto">
            <a:xfrm>
              <a:off x="591" y="1376"/>
              <a:ext cx="0" cy="10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2" name="Line 91"/>
            <p:cNvSpPr>
              <a:spLocks noChangeShapeType="1"/>
            </p:cNvSpPr>
            <p:nvPr/>
          </p:nvSpPr>
          <p:spPr bwMode="auto">
            <a:xfrm>
              <a:off x="1068" y="1368"/>
              <a:ext cx="4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43" name="Rectangle 92"/>
            <p:cNvSpPr>
              <a:spLocks noChangeArrowheads="1"/>
            </p:cNvSpPr>
            <p:nvPr/>
          </p:nvSpPr>
          <p:spPr bwMode="auto">
            <a:xfrm>
              <a:off x="597" y="1390"/>
              <a:ext cx="471" cy="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 sz="2400" i="0" dirty="0">
                <a:solidFill>
                  <a:srgbClr val="000000"/>
                </a:solidFill>
                <a:latin typeface="Times New Roman" charset="0"/>
                <a:cs typeface="+mn-cs"/>
              </a:endParaRPr>
            </a:p>
          </p:txBody>
        </p:sp>
        <p:sp>
          <p:nvSpPr>
            <p:cNvPr id="84044" name="Oval 93"/>
            <p:cNvSpPr>
              <a:spLocks noChangeArrowheads="1"/>
            </p:cNvSpPr>
            <p:nvPr/>
          </p:nvSpPr>
          <p:spPr bwMode="auto">
            <a:xfrm>
              <a:off x="589" y="1281"/>
              <a:ext cx="479" cy="17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98732" name="Group 94"/>
            <p:cNvGrpSpPr>
              <a:grpSpLocks/>
            </p:cNvGrpSpPr>
            <p:nvPr/>
          </p:nvGrpSpPr>
          <p:grpSpPr bwMode="auto">
            <a:xfrm>
              <a:off x="704" y="1320"/>
              <a:ext cx="238" cy="103"/>
              <a:chOff x="2848" y="848"/>
              <a:chExt cx="140" cy="98"/>
            </a:xfrm>
          </p:grpSpPr>
          <p:sp>
            <p:nvSpPr>
              <p:cNvPr id="84050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1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52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  <p:grpSp>
          <p:nvGrpSpPr>
            <p:cNvPr id="198733" name="Group 98"/>
            <p:cNvGrpSpPr>
              <a:grpSpLocks/>
            </p:cNvGrpSpPr>
            <p:nvPr/>
          </p:nvGrpSpPr>
          <p:grpSpPr bwMode="auto">
            <a:xfrm flipV="1">
              <a:off x="704" y="1318"/>
              <a:ext cx="238" cy="103"/>
              <a:chOff x="2848" y="848"/>
              <a:chExt cx="140" cy="98"/>
            </a:xfrm>
          </p:grpSpPr>
          <p:sp>
            <p:nvSpPr>
              <p:cNvPr id="84047" name="Line 9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8" name="Line 10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  <p:sp>
            <p:nvSpPr>
              <p:cNvPr id="84049" name="Line 10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cs typeface="+mn-cs"/>
                </a:endParaRPr>
              </a:p>
            </p:txBody>
          </p:sp>
        </p:grpSp>
      </p:grpSp>
      <p:sp>
        <p:nvSpPr>
          <p:cNvPr id="83994" name="Text Box 102"/>
          <p:cNvSpPr txBox="1">
            <a:spLocks noChangeArrowheads="1"/>
          </p:cNvSpPr>
          <p:nvPr/>
        </p:nvSpPr>
        <p:spPr bwMode="auto">
          <a:xfrm>
            <a:off x="1403350" y="4570413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R5</a:t>
            </a:r>
          </a:p>
        </p:txBody>
      </p:sp>
      <p:sp>
        <p:nvSpPr>
          <p:cNvPr id="83995" name="Text Box 103"/>
          <p:cNvSpPr txBox="1">
            <a:spLocks noChangeArrowheads="1"/>
          </p:cNvSpPr>
          <p:nvPr/>
        </p:nvSpPr>
        <p:spPr bwMode="auto">
          <a:xfrm>
            <a:off x="6283325" y="48974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6" name="Text Box 104"/>
          <p:cNvSpPr txBox="1">
            <a:spLocks noChangeArrowheads="1"/>
          </p:cNvSpPr>
          <p:nvPr/>
        </p:nvSpPr>
        <p:spPr bwMode="auto">
          <a:xfrm>
            <a:off x="4924425" y="4164013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83997" name="Text Box 105"/>
          <p:cNvSpPr txBox="1">
            <a:spLocks noChangeArrowheads="1"/>
          </p:cNvSpPr>
          <p:nvPr/>
        </p:nvSpPr>
        <p:spPr bwMode="auto">
          <a:xfrm>
            <a:off x="4849813" y="38893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3998" name="Line 106"/>
          <p:cNvSpPr>
            <a:spLocks noChangeShapeType="1"/>
          </p:cNvSpPr>
          <p:nvPr/>
        </p:nvSpPr>
        <p:spPr bwMode="auto">
          <a:xfrm>
            <a:off x="4883150" y="4129088"/>
            <a:ext cx="968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3999" name="Text Box 107"/>
          <p:cNvSpPr txBox="1">
            <a:spLocks noChangeArrowheads="1"/>
          </p:cNvSpPr>
          <p:nvPr/>
        </p:nvSpPr>
        <p:spPr bwMode="auto">
          <a:xfrm>
            <a:off x="3411538" y="3876675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00" name="Text Box 108"/>
          <p:cNvSpPr txBox="1">
            <a:spLocks noChangeArrowheads="1"/>
          </p:cNvSpPr>
          <p:nvPr/>
        </p:nvSpPr>
        <p:spPr bwMode="auto">
          <a:xfrm>
            <a:off x="7016750" y="4975225"/>
            <a:ext cx="336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A</a:t>
            </a:r>
          </a:p>
        </p:txBody>
      </p:sp>
      <p:sp>
        <p:nvSpPr>
          <p:cNvPr id="84001" name="Text Box 109"/>
          <p:cNvSpPr txBox="1">
            <a:spLocks noChangeArrowheads="1"/>
          </p:cNvSpPr>
          <p:nvPr/>
        </p:nvSpPr>
        <p:spPr bwMode="auto">
          <a:xfrm>
            <a:off x="1366838" y="36210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R6</a:t>
            </a:r>
          </a:p>
        </p:txBody>
      </p:sp>
      <p:grpSp>
        <p:nvGrpSpPr>
          <p:cNvPr id="198689" name="Group 110"/>
          <p:cNvGrpSpPr>
            <a:grpSpLocks/>
          </p:cNvGrpSpPr>
          <p:nvPr/>
        </p:nvGrpSpPr>
        <p:grpSpPr bwMode="auto">
          <a:xfrm>
            <a:off x="4895850" y="5343525"/>
            <a:ext cx="2546350" cy="922338"/>
            <a:chOff x="679" y="3270"/>
            <a:chExt cx="1604" cy="581"/>
          </a:xfrm>
        </p:grpSpPr>
        <p:sp>
          <p:nvSpPr>
            <p:cNvPr id="84033" name="Rectangle 111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34" name="Text Box 112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35" name="Line 113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6" name="Text Box 114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6        -      A       0</a:t>
              </a:r>
            </a:p>
          </p:txBody>
        </p:sp>
        <p:sp>
          <p:nvSpPr>
            <p:cNvPr id="84037" name="Line 115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8" name="Line 116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9" name="Line 117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grpSp>
        <p:nvGrpSpPr>
          <p:cNvPr id="198690" name="Group 118"/>
          <p:cNvGrpSpPr>
            <a:grpSpLocks/>
          </p:cNvGrpSpPr>
          <p:nvPr/>
        </p:nvGrpSpPr>
        <p:grpSpPr bwMode="auto">
          <a:xfrm>
            <a:off x="4629150" y="2212975"/>
            <a:ext cx="2546350" cy="1239838"/>
            <a:chOff x="3494" y="291"/>
            <a:chExt cx="1604" cy="781"/>
          </a:xfrm>
        </p:grpSpPr>
        <p:sp>
          <p:nvSpPr>
            <p:cNvPr id="84025" name="Rectangle 119"/>
            <p:cNvSpPr>
              <a:spLocks noChangeArrowheads="1"/>
            </p:cNvSpPr>
            <p:nvPr/>
          </p:nvSpPr>
          <p:spPr bwMode="auto">
            <a:xfrm>
              <a:off x="3525" y="317"/>
              <a:ext cx="1533" cy="7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26" name="Text Box 120"/>
            <p:cNvSpPr txBox="1">
              <a:spLocks noChangeArrowheads="1"/>
            </p:cNvSpPr>
            <p:nvPr/>
          </p:nvSpPr>
          <p:spPr bwMode="auto">
            <a:xfrm>
              <a:off x="3494" y="291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7" name="Line 121"/>
            <p:cNvSpPr>
              <a:spLocks noChangeShapeType="1"/>
            </p:cNvSpPr>
            <p:nvPr/>
          </p:nvSpPr>
          <p:spPr bwMode="auto">
            <a:xfrm>
              <a:off x="3534" y="605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8" name="Text Box 122"/>
            <p:cNvSpPr txBox="1">
              <a:spLocks noChangeArrowheads="1"/>
            </p:cNvSpPr>
            <p:nvPr/>
          </p:nvSpPr>
          <p:spPr bwMode="auto">
            <a:xfrm>
              <a:off x="3545" y="609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10      6      A       1</a:t>
              </a:r>
            </a:p>
          </p:txBody>
        </p:sp>
        <p:sp>
          <p:nvSpPr>
            <p:cNvPr id="84029" name="Line 123"/>
            <p:cNvSpPr>
              <a:spLocks noChangeShapeType="1"/>
            </p:cNvSpPr>
            <p:nvPr/>
          </p:nvSpPr>
          <p:spPr bwMode="auto">
            <a:xfrm>
              <a:off x="3857" y="324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0" name="Text Box 124"/>
            <p:cNvSpPr txBox="1">
              <a:spLocks noChangeArrowheads="1"/>
            </p:cNvSpPr>
            <p:nvPr/>
          </p:nvSpPr>
          <p:spPr bwMode="auto">
            <a:xfrm>
              <a:off x="3540" y="830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12      9      D       0</a:t>
              </a:r>
            </a:p>
          </p:txBody>
        </p:sp>
        <p:sp>
          <p:nvSpPr>
            <p:cNvPr id="84031" name="Line 125"/>
            <p:cNvSpPr>
              <a:spLocks noChangeShapeType="1"/>
            </p:cNvSpPr>
            <p:nvPr/>
          </p:nvSpPr>
          <p:spPr bwMode="auto">
            <a:xfrm>
              <a:off x="4215" y="335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32" name="Line 126"/>
            <p:cNvSpPr>
              <a:spLocks noChangeShapeType="1"/>
            </p:cNvSpPr>
            <p:nvPr/>
          </p:nvSpPr>
          <p:spPr bwMode="auto">
            <a:xfrm>
              <a:off x="4573" y="329"/>
              <a:ext cx="1" cy="7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04" name="Rectangle 127"/>
          <p:cNvSpPr>
            <a:spLocks noChangeArrowheads="1"/>
          </p:cNvSpPr>
          <p:nvPr/>
        </p:nvSpPr>
        <p:spPr bwMode="auto">
          <a:xfrm>
            <a:off x="1843088" y="1651000"/>
            <a:ext cx="2433637" cy="14351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84005" name="Text Box 128"/>
          <p:cNvSpPr txBox="1">
            <a:spLocks noChangeArrowheads="1"/>
          </p:cNvSpPr>
          <p:nvPr/>
        </p:nvSpPr>
        <p:spPr bwMode="auto">
          <a:xfrm>
            <a:off x="1793875" y="1609725"/>
            <a:ext cx="25463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  in         out                 out</a:t>
            </a:r>
          </a:p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label     label   dest    interface</a:t>
            </a:r>
          </a:p>
        </p:txBody>
      </p:sp>
      <p:sp>
        <p:nvSpPr>
          <p:cNvPr id="84006" name="Line 129"/>
          <p:cNvSpPr>
            <a:spLocks noChangeShapeType="1"/>
          </p:cNvSpPr>
          <p:nvPr/>
        </p:nvSpPr>
        <p:spPr bwMode="auto">
          <a:xfrm>
            <a:off x="1857375" y="2108200"/>
            <a:ext cx="2392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7" name="Text Box 130"/>
          <p:cNvSpPr txBox="1">
            <a:spLocks noChangeArrowheads="1"/>
          </p:cNvSpPr>
          <p:nvPr/>
        </p:nvSpPr>
        <p:spPr bwMode="auto">
          <a:xfrm>
            <a:off x="1874838" y="2114550"/>
            <a:ext cx="2381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10      A       0</a:t>
            </a:r>
          </a:p>
        </p:txBody>
      </p:sp>
      <p:sp>
        <p:nvSpPr>
          <p:cNvPr id="84008" name="Line 131"/>
          <p:cNvSpPr>
            <a:spLocks noChangeShapeType="1"/>
          </p:cNvSpPr>
          <p:nvPr/>
        </p:nvSpPr>
        <p:spPr bwMode="auto">
          <a:xfrm>
            <a:off x="2370138" y="1662113"/>
            <a:ext cx="1587" cy="141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09" name="Text Box 132"/>
          <p:cNvSpPr txBox="1">
            <a:spLocks noChangeArrowheads="1"/>
          </p:cNvSpPr>
          <p:nvPr/>
        </p:nvSpPr>
        <p:spPr bwMode="auto">
          <a:xfrm>
            <a:off x="1865313" y="2455863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12      D       0</a:t>
            </a:r>
          </a:p>
        </p:txBody>
      </p:sp>
      <p:sp>
        <p:nvSpPr>
          <p:cNvPr id="84010" name="Line 133"/>
          <p:cNvSpPr>
            <a:spLocks noChangeShapeType="1"/>
          </p:cNvSpPr>
          <p:nvPr/>
        </p:nvSpPr>
        <p:spPr bwMode="auto">
          <a:xfrm>
            <a:off x="2938463" y="1658938"/>
            <a:ext cx="1587" cy="142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1" name="Line 134"/>
          <p:cNvSpPr>
            <a:spLocks noChangeShapeType="1"/>
          </p:cNvSpPr>
          <p:nvPr/>
        </p:nvSpPr>
        <p:spPr bwMode="auto">
          <a:xfrm>
            <a:off x="3506788" y="1670050"/>
            <a:ext cx="1587" cy="1401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84012" name="Text Box 135"/>
          <p:cNvSpPr txBox="1">
            <a:spLocks noChangeArrowheads="1"/>
          </p:cNvSpPr>
          <p:nvPr/>
        </p:nvSpPr>
        <p:spPr bwMode="auto">
          <a:xfrm>
            <a:off x="3335338" y="4198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</a:p>
        </p:txBody>
      </p:sp>
      <p:grpSp>
        <p:nvGrpSpPr>
          <p:cNvPr id="198700" name="Group 137"/>
          <p:cNvGrpSpPr>
            <a:grpSpLocks/>
          </p:cNvGrpSpPr>
          <p:nvPr/>
        </p:nvGrpSpPr>
        <p:grpSpPr bwMode="auto">
          <a:xfrm>
            <a:off x="1716088" y="5661025"/>
            <a:ext cx="2546350" cy="922338"/>
            <a:chOff x="679" y="3270"/>
            <a:chExt cx="1604" cy="581"/>
          </a:xfrm>
        </p:grpSpPr>
        <p:sp>
          <p:nvSpPr>
            <p:cNvPr id="84018" name="Rectangle 138"/>
            <p:cNvSpPr>
              <a:spLocks noChangeArrowheads="1"/>
            </p:cNvSpPr>
            <p:nvPr/>
          </p:nvSpPr>
          <p:spPr bwMode="auto">
            <a:xfrm>
              <a:off x="710" y="3296"/>
              <a:ext cx="1533" cy="55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4019" name="Text Box 139"/>
            <p:cNvSpPr txBox="1">
              <a:spLocks noChangeArrowheads="1"/>
            </p:cNvSpPr>
            <p:nvPr/>
          </p:nvSpPr>
          <p:spPr bwMode="auto">
            <a:xfrm>
              <a:off x="679" y="3270"/>
              <a:ext cx="1604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 in         out                 out</a:t>
              </a:r>
            </a:p>
            <a:p>
              <a:pPr eaLnBrk="1" hangingPunct="1">
                <a:defRPr/>
              </a:pPr>
              <a:r>
                <a:rPr lang="en-US" sz="1400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label     label   dest    interface</a:t>
              </a:r>
            </a:p>
          </p:txBody>
        </p:sp>
        <p:sp>
          <p:nvSpPr>
            <p:cNvPr id="84020" name="Line 140"/>
            <p:cNvSpPr>
              <a:spLocks noChangeShapeType="1"/>
            </p:cNvSpPr>
            <p:nvPr/>
          </p:nvSpPr>
          <p:spPr bwMode="auto">
            <a:xfrm>
              <a:off x="719" y="3584"/>
              <a:ext cx="150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1" name="Text Box 141"/>
            <p:cNvSpPr txBox="1">
              <a:spLocks noChangeArrowheads="1"/>
            </p:cNvSpPr>
            <p:nvPr/>
          </p:nvSpPr>
          <p:spPr bwMode="auto">
            <a:xfrm>
              <a:off x="730" y="3588"/>
              <a:ext cx="1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en-US" i="0" dirty="0" smtClean="0">
                  <a:solidFill>
                    <a:srgbClr val="000000"/>
                  </a:solidFill>
                  <a:latin typeface="Arial" charset="0"/>
                  <a:cs typeface="+mn-cs"/>
                </a:rPr>
                <a:t> 8        6      A       0</a:t>
              </a:r>
            </a:p>
          </p:txBody>
        </p:sp>
        <p:sp>
          <p:nvSpPr>
            <p:cNvPr id="84022" name="Line 142"/>
            <p:cNvSpPr>
              <a:spLocks noChangeShapeType="1"/>
            </p:cNvSpPr>
            <p:nvPr/>
          </p:nvSpPr>
          <p:spPr bwMode="auto">
            <a:xfrm>
              <a:off x="1042" y="3303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3" name="Line 143"/>
            <p:cNvSpPr>
              <a:spLocks noChangeShapeType="1"/>
            </p:cNvSpPr>
            <p:nvPr/>
          </p:nvSpPr>
          <p:spPr bwMode="auto">
            <a:xfrm>
              <a:off x="1426" y="3306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sp>
          <p:nvSpPr>
            <p:cNvPr id="84024" name="Line 144"/>
            <p:cNvSpPr>
              <a:spLocks noChangeShapeType="1"/>
            </p:cNvSpPr>
            <p:nvPr/>
          </p:nvSpPr>
          <p:spPr bwMode="auto">
            <a:xfrm>
              <a:off x="1750" y="3309"/>
              <a:ext cx="1" cy="5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</p:grpSp>
      <p:sp>
        <p:nvSpPr>
          <p:cNvPr id="84014" name="Text Box 145"/>
          <p:cNvSpPr txBox="1">
            <a:spLocks noChangeArrowheads="1"/>
          </p:cNvSpPr>
          <p:nvPr/>
        </p:nvSpPr>
        <p:spPr bwMode="auto">
          <a:xfrm>
            <a:off x="4487863" y="4914900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dirty="0" smtClean="0">
                <a:solidFill>
                  <a:srgbClr val="000000"/>
                </a:solidFill>
                <a:latin typeface="Arial" charset="0"/>
                <a:cs typeface="+mn-cs"/>
              </a:rPr>
              <a:t>0</a:t>
            </a:r>
          </a:p>
        </p:txBody>
      </p:sp>
      <p:sp>
        <p:nvSpPr>
          <p:cNvPr id="84015" name="Text Box 146"/>
          <p:cNvSpPr txBox="1">
            <a:spLocks noChangeArrowheads="1"/>
          </p:cNvSpPr>
          <p:nvPr/>
        </p:nvSpPr>
        <p:spPr bwMode="auto">
          <a:xfrm>
            <a:off x="1847850" y="2757488"/>
            <a:ext cx="2381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i="0" dirty="0" smtClean="0">
                <a:solidFill>
                  <a:srgbClr val="000000"/>
                </a:solidFill>
                <a:latin typeface="Arial" charset="0"/>
                <a:cs typeface="+mn-cs"/>
              </a:rPr>
              <a:t>          8      A       1</a:t>
            </a:r>
          </a:p>
        </p:txBody>
      </p:sp>
      <p:sp>
        <p:nvSpPr>
          <p:cNvPr id="84016" name="Rectangle 14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MPLS forwarding tables</a:t>
            </a:r>
          </a:p>
        </p:txBody>
      </p:sp>
      <p:pic>
        <p:nvPicPr>
          <p:cNvPr id="198704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2076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6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07" name="Picture 5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Link layer, </a:t>
            </a:r>
            <a:r>
              <a:rPr lang="en-US" sz="4000" dirty="0">
                <a:latin typeface="Gill Sans MT" charset="0"/>
                <a:cs typeface="+mj-cs"/>
              </a:rPr>
              <a:t>LAN</a:t>
            </a:r>
            <a:r>
              <a:rPr lang="en-US" dirty="0">
                <a:latin typeface="Gill Sans MT" charset="0"/>
                <a:cs typeface="+mj-cs"/>
              </a:rPr>
              <a:t>s: outline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introduction, services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multiple access protocols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Gill Sans MT" charset="0"/>
                <a:cs typeface="+mn-cs"/>
              </a:rPr>
              <a:t>LANs</a:t>
            </a:r>
            <a:endParaRPr lang="en-US" dirty="0">
              <a:solidFill>
                <a:srgbClr val="000000"/>
              </a:solidFill>
              <a:latin typeface="Gill Sans MT" charset="0"/>
              <a:cs typeface="+mn-cs"/>
            </a:endParaRP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addressing, ARP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</a:t>
            </a:r>
            <a:r>
              <a:rPr lang="en-US" dirty="0" smtClean="0">
                <a:latin typeface="Gill Sans MT" charset="0"/>
              </a:rPr>
              <a:t>witches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</a:rPr>
              <a:t>VLANS</a:t>
            </a:r>
            <a:endParaRPr lang="en-US" dirty="0">
              <a:latin typeface="Gill Sans MT" charset="0"/>
            </a:endParaRPr>
          </a:p>
        </p:txBody>
      </p:sp>
      <p:sp>
        <p:nvSpPr>
          <p:cNvPr id="307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6.5</a:t>
            </a:r>
            <a:r>
              <a:rPr lang="en-US" dirty="0" smtClean="0">
                <a:latin typeface="Gill Sans MT" charset="0"/>
                <a:cs typeface="+mn-cs"/>
              </a:rPr>
              <a:t> link </a:t>
            </a:r>
            <a:r>
              <a:rPr lang="en-US" dirty="0">
                <a:latin typeface="Gill Sans MT" charset="0"/>
                <a:cs typeface="+mn-cs"/>
              </a:rPr>
              <a:t>v</a:t>
            </a:r>
            <a:r>
              <a:rPr lang="en-US" dirty="0" smtClean="0">
                <a:latin typeface="Gill Sans MT" charset="0"/>
                <a:cs typeface="+mn-cs"/>
              </a:rPr>
              <a:t>irtualization</a:t>
            </a:r>
            <a:r>
              <a:rPr lang="en-US" dirty="0">
                <a:latin typeface="Gill Sans MT" charset="0"/>
                <a:cs typeface="+mn-cs"/>
              </a:rPr>
              <a:t>: </a:t>
            </a:r>
            <a:r>
              <a:rPr lang="en-US" dirty="0" smtClean="0">
                <a:latin typeface="Gill Sans MT" charset="0"/>
                <a:cs typeface="+mn-cs"/>
              </a:rPr>
              <a:t>MPLS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  <a:cs typeface="+mn-cs"/>
              </a:rPr>
              <a:t>6.6 data center networking</a:t>
            </a:r>
            <a:endParaRPr lang="en-US" dirty="0">
              <a:solidFill>
                <a:srgbClr val="CC0000"/>
              </a:solidFill>
              <a:latin typeface="Gill Sans MT" charset="0"/>
              <a:cs typeface="+mn-cs"/>
            </a:endParaRPr>
          </a:p>
          <a:p>
            <a:pPr marL="457200" indent="-457200">
              <a:buFont typeface="Wingdings" charset="0"/>
              <a:buNone/>
              <a:defRPr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  <a:cs typeface="+mn-cs"/>
              </a:rPr>
              <a:t>6.7</a:t>
            </a:r>
            <a:r>
              <a:rPr lang="en-US" dirty="0" smtClean="0"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  <a:defRPr/>
            </a:pPr>
            <a:endParaRPr lang="en-US" sz="2600" dirty="0">
              <a:latin typeface="Gill Sans MT" charset="0"/>
              <a:cs typeface="+mn-cs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2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115888"/>
            <a:ext cx="7772400" cy="9366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j-cs"/>
              </a:rPr>
              <a:t>Data center networks </a:t>
            </a:r>
            <a:endParaRPr lang="en-US" dirty="0">
              <a:latin typeface="Gill Sans MT" charset="0"/>
              <a:cs typeface="+mj-cs"/>
            </a:endParaRP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15950" y="1320800"/>
            <a:ext cx="8274050" cy="8350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10’s to 100’s of thousands of hosts, often closely coupled, in close proximity:</a:t>
            </a:r>
          </a:p>
          <a:p>
            <a:pPr lvl="1">
              <a:defRPr/>
            </a:pPr>
            <a:r>
              <a:rPr lang="en-US" dirty="0">
                <a:latin typeface="Gill Sans MT" charset="0"/>
                <a:cs typeface="+mn-cs"/>
              </a:rPr>
              <a:t>e</a:t>
            </a:r>
            <a:r>
              <a:rPr lang="en-US" dirty="0" smtClean="0">
                <a:latin typeface="Gill Sans MT" charset="0"/>
                <a:cs typeface="+mn-cs"/>
              </a:rPr>
              <a:t>-business (e.g. Amazon)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content-servers (e.g., YouTube, Akamai, Apple, Microsoft)</a:t>
            </a:r>
          </a:p>
          <a:p>
            <a:pPr lvl="1">
              <a:defRPr/>
            </a:pPr>
            <a:r>
              <a:rPr lang="en-US" dirty="0" smtClean="0">
                <a:latin typeface="Gill Sans MT" charset="0"/>
                <a:cs typeface="+mn-cs"/>
              </a:rPr>
              <a:t>search engines, data mining (e.g., Google)</a:t>
            </a: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pic>
        <p:nvPicPr>
          <p:cNvPr id="202757" name="Picture 20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"/>
          <p:cNvSpPr txBox="1">
            <a:spLocks noChangeArrowheads="1"/>
          </p:cNvSpPr>
          <p:nvPr/>
        </p:nvSpPr>
        <p:spPr bwMode="auto">
          <a:xfrm>
            <a:off x="684213" y="3411538"/>
            <a:ext cx="4678362" cy="177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buSzPct val="100000"/>
              <a:buFont typeface="Wingdings" charset="2"/>
              <a:buChar char="§"/>
              <a:defRPr/>
            </a:pPr>
            <a:r>
              <a:rPr lang="en-US" i="0" dirty="0">
                <a:latin typeface="Gill Sans MT" charset="0"/>
                <a:cs typeface="+mn-cs"/>
              </a:rPr>
              <a:t>c</a:t>
            </a:r>
            <a:r>
              <a:rPr lang="en-US" i="0" dirty="0" smtClean="0">
                <a:latin typeface="Gill Sans MT" charset="0"/>
                <a:cs typeface="+mn-cs"/>
              </a:rPr>
              <a:t>hallenges: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ultiple applications, each serving massive numbers of clients </a:t>
            </a:r>
          </a:p>
          <a:p>
            <a:pPr lvl="1">
              <a:defRPr/>
            </a:pPr>
            <a:r>
              <a:rPr lang="en-US" i="0" dirty="0">
                <a:latin typeface="Gill Sans MT" charset="0"/>
                <a:cs typeface="+mn-cs"/>
              </a:rPr>
              <a:t>m</a:t>
            </a:r>
            <a:r>
              <a:rPr lang="en-US" i="0" dirty="0" smtClean="0">
                <a:latin typeface="Gill Sans MT" charset="0"/>
                <a:cs typeface="+mn-cs"/>
              </a:rPr>
              <a:t>anaging/balancing load, avoiding processing, networking, data bottlenecks  </a:t>
            </a:r>
          </a:p>
        </p:txBody>
      </p:sp>
      <p:pic>
        <p:nvPicPr>
          <p:cNvPr id="202759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300" y="3451225"/>
            <a:ext cx="3527425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760" name="TextBox 3"/>
          <p:cNvSpPr txBox="1">
            <a:spLocks noChangeArrowheads="1"/>
          </p:cNvSpPr>
          <p:nvPr/>
        </p:nvSpPr>
        <p:spPr bwMode="auto">
          <a:xfrm>
            <a:off x="5265738" y="5951538"/>
            <a:ext cx="2828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Arial" charset="0"/>
                <a:cs typeface="Arial" charset="0"/>
              </a:rPr>
              <a:t>Inside a 40-ft Microsoft container, </a:t>
            </a:r>
          </a:p>
          <a:p>
            <a:r>
              <a:rPr lang="en-US" sz="1400" i="0" dirty="0">
                <a:latin typeface="Arial" charset="0"/>
                <a:cs typeface="Arial" charset="0"/>
              </a:rPr>
              <a:t>Chicago data center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8" name="Straight Connector 507"/>
          <p:cNvCxnSpPr>
            <a:stCxn id="53" idx="3"/>
            <a:endCxn id="71" idx="1"/>
          </p:cNvCxnSpPr>
          <p:nvPr/>
        </p:nvCxnSpPr>
        <p:spPr>
          <a:xfrm flipH="1">
            <a:off x="1606550" y="4151313"/>
            <a:ext cx="893763" cy="3921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" name="Straight Connector 511"/>
          <p:cNvCxnSpPr/>
          <p:nvPr/>
        </p:nvCxnSpPr>
        <p:spPr>
          <a:xfrm>
            <a:off x="2638425" y="40179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9" name="Straight Connector 528"/>
          <p:cNvCxnSpPr/>
          <p:nvPr/>
        </p:nvCxnSpPr>
        <p:spPr>
          <a:xfrm flipH="1">
            <a:off x="4868863" y="4121150"/>
            <a:ext cx="415925" cy="5381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2" name="Straight Connector 531"/>
          <p:cNvCxnSpPr/>
          <p:nvPr/>
        </p:nvCxnSpPr>
        <p:spPr>
          <a:xfrm>
            <a:off x="5597525" y="4005263"/>
            <a:ext cx="374650" cy="5381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07" name="Group 187"/>
          <p:cNvGrpSpPr>
            <a:grpSpLocks/>
          </p:cNvGrpSpPr>
          <p:nvPr/>
        </p:nvGrpSpPr>
        <p:grpSpPr bwMode="auto">
          <a:xfrm>
            <a:off x="2105025" y="3932238"/>
            <a:ext cx="1052513" cy="355600"/>
            <a:chOff x="4410" y="1365"/>
            <a:chExt cx="663" cy="224"/>
          </a:xfrm>
        </p:grpSpPr>
        <p:sp>
          <p:nvSpPr>
            <p:cNvPr id="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08" name="Group 187"/>
          <p:cNvGrpSpPr>
            <a:grpSpLocks/>
          </p:cNvGrpSpPr>
          <p:nvPr/>
        </p:nvGrpSpPr>
        <p:grpSpPr bwMode="auto">
          <a:xfrm>
            <a:off x="4924425" y="3932238"/>
            <a:ext cx="1052513" cy="355600"/>
            <a:chOff x="4410" y="1365"/>
            <a:chExt cx="663" cy="224"/>
          </a:xfrm>
        </p:grpSpPr>
        <p:sp>
          <p:nvSpPr>
            <p:cNvPr id="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498" name="Straight Connector 497"/>
          <p:cNvCxnSpPr>
            <a:stCxn id="55" idx="0"/>
          </p:cNvCxnSpPr>
          <p:nvPr/>
        </p:nvCxnSpPr>
        <p:spPr>
          <a:xfrm flipH="1" flipV="1">
            <a:off x="1724025" y="3779838"/>
            <a:ext cx="484188" cy="327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5" name="Straight Connector 504"/>
          <p:cNvCxnSpPr/>
          <p:nvPr/>
        </p:nvCxnSpPr>
        <p:spPr>
          <a:xfrm flipH="1">
            <a:off x="5915025" y="3856038"/>
            <a:ext cx="45720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5" name="Straight Connector 524"/>
          <p:cNvCxnSpPr/>
          <p:nvPr/>
        </p:nvCxnSpPr>
        <p:spPr>
          <a:xfrm flipH="1">
            <a:off x="5534025" y="35639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8" name="Straight Connector 527"/>
          <p:cNvCxnSpPr/>
          <p:nvPr/>
        </p:nvCxnSpPr>
        <p:spPr>
          <a:xfrm flipH="1">
            <a:off x="2714625" y="3551238"/>
            <a:ext cx="0" cy="368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7" name="TextBox 546"/>
          <p:cNvSpPr txBox="1"/>
          <p:nvPr/>
        </p:nvSpPr>
        <p:spPr>
          <a:xfrm>
            <a:off x="6931625" y="5811838"/>
            <a:ext cx="10652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Server racks</a:t>
            </a:r>
          </a:p>
        </p:txBody>
      </p:sp>
      <p:sp>
        <p:nvSpPr>
          <p:cNvPr id="555" name="TextBox 554"/>
          <p:cNvSpPr txBox="1"/>
          <p:nvPr/>
        </p:nvSpPr>
        <p:spPr>
          <a:xfrm>
            <a:off x="6894512" y="5143500"/>
            <a:ext cx="18488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TOR </a:t>
            </a:r>
            <a:r>
              <a:rPr lang="en-US" sz="1400" i="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switches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(Top of Rack Switches)</a:t>
            </a:r>
            <a:endParaRPr lang="en-US" sz="1400" i="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32" name="TextBox 431"/>
          <p:cNvSpPr txBox="1"/>
          <p:nvPr/>
        </p:nvSpPr>
        <p:spPr>
          <a:xfrm>
            <a:off x="6985000" y="4008438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Tier-1 switches</a:t>
            </a:r>
          </a:p>
        </p:txBody>
      </p:sp>
      <p:sp>
        <p:nvSpPr>
          <p:cNvPr id="433" name="TextBox 432"/>
          <p:cNvSpPr txBox="1"/>
          <p:nvPr/>
        </p:nvSpPr>
        <p:spPr>
          <a:xfrm>
            <a:off x="6892925" y="4654550"/>
            <a:ext cx="1590675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Tier-2 switches</a:t>
            </a:r>
          </a:p>
        </p:txBody>
      </p:sp>
      <p:grpSp>
        <p:nvGrpSpPr>
          <p:cNvPr id="204818" name="Group 1287"/>
          <p:cNvGrpSpPr>
            <a:grpSpLocks/>
          </p:cNvGrpSpPr>
          <p:nvPr/>
        </p:nvGrpSpPr>
        <p:grpSpPr bwMode="auto">
          <a:xfrm>
            <a:off x="6359525" y="3449638"/>
            <a:ext cx="381000" cy="609600"/>
            <a:chOff x="4140" y="429"/>
            <a:chExt cx="1425" cy="2396"/>
          </a:xfrm>
        </p:grpSpPr>
        <p:sp>
          <p:nvSpPr>
            <p:cNvPr id="434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5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6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7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8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4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64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0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6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62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2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3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09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60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5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811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8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47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8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9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0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1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2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3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4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5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56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7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6" name="TextBox 465"/>
          <p:cNvSpPr txBox="1"/>
          <p:nvPr/>
        </p:nvSpPr>
        <p:spPr>
          <a:xfrm>
            <a:off x="6753225" y="3398838"/>
            <a:ext cx="15922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grpSp>
        <p:nvGrpSpPr>
          <p:cNvPr id="204820" name="Group 1287"/>
          <p:cNvGrpSpPr>
            <a:grpSpLocks/>
          </p:cNvGrpSpPr>
          <p:nvPr/>
        </p:nvGrpSpPr>
        <p:grpSpPr bwMode="auto">
          <a:xfrm>
            <a:off x="1343025" y="3322638"/>
            <a:ext cx="381000" cy="609600"/>
            <a:chOff x="4140" y="429"/>
            <a:chExt cx="1425" cy="2396"/>
          </a:xfrm>
        </p:grpSpPr>
        <p:sp>
          <p:nvSpPr>
            <p:cNvPr id="468" name="Freeform 1288"/>
            <p:cNvSpPr>
              <a:spLocks/>
            </p:cNvSpPr>
            <p:nvPr/>
          </p:nvSpPr>
          <p:spPr bwMode="auto">
            <a:xfrm>
              <a:off x="5268" y="435"/>
              <a:ext cx="285" cy="2284"/>
            </a:xfrm>
            <a:custGeom>
              <a:avLst/>
              <a:gdLst>
                <a:gd name="T0" fmla="*/ 40 w 354"/>
                <a:gd name="T1" fmla="*/ 0 h 2742"/>
                <a:gd name="T2" fmla="*/ 226 w 354"/>
                <a:gd name="T3" fmla="*/ 236 h 2742"/>
                <a:gd name="T4" fmla="*/ 221 w 354"/>
                <a:gd name="T5" fmla="*/ 1824 h 2742"/>
                <a:gd name="T6" fmla="*/ 0 w 354"/>
                <a:gd name="T7" fmla="*/ 1906 h 2742"/>
                <a:gd name="T8" fmla="*/ 40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9" name="Rectangle 1289"/>
            <p:cNvSpPr>
              <a:spLocks noChangeArrowheads="1"/>
            </p:cNvSpPr>
            <p:nvPr/>
          </p:nvSpPr>
          <p:spPr bwMode="auto">
            <a:xfrm>
              <a:off x="4205" y="429"/>
              <a:ext cx="1045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0" name="Freeform 1290"/>
            <p:cNvSpPr>
              <a:spLocks/>
            </p:cNvSpPr>
            <p:nvPr/>
          </p:nvSpPr>
          <p:spPr bwMode="auto">
            <a:xfrm>
              <a:off x="5322" y="573"/>
              <a:ext cx="166" cy="2115"/>
            </a:xfrm>
            <a:custGeom>
              <a:avLst/>
              <a:gdLst>
                <a:gd name="T0" fmla="*/ 5 w 211"/>
                <a:gd name="T1" fmla="*/ 0 h 2537"/>
                <a:gd name="T2" fmla="*/ 135 w 211"/>
                <a:gd name="T3" fmla="*/ 152 h 2537"/>
                <a:gd name="T4" fmla="*/ 5 w 211"/>
                <a:gd name="T5" fmla="*/ 1738 h 2537"/>
                <a:gd name="T6" fmla="*/ 5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1" name="Freeform 1291"/>
            <p:cNvSpPr>
              <a:spLocks/>
            </p:cNvSpPr>
            <p:nvPr/>
          </p:nvSpPr>
          <p:spPr bwMode="auto">
            <a:xfrm>
              <a:off x="5286" y="1639"/>
              <a:ext cx="261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9 h 226"/>
                <a:gd name="T4" fmla="*/ 209 w 328"/>
                <a:gd name="T5" fmla="*/ 158 h 226"/>
                <a:gd name="T6" fmla="*/ 0 w 328"/>
                <a:gd name="T7" fmla="*/ 70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Rectangle 1292"/>
            <p:cNvSpPr>
              <a:spLocks noChangeArrowheads="1"/>
            </p:cNvSpPr>
            <p:nvPr/>
          </p:nvSpPr>
          <p:spPr bwMode="auto">
            <a:xfrm>
              <a:off x="4211" y="691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2" name="Group 129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02" name="AutoShape 1294"/>
              <p:cNvSpPr>
                <a:spLocks noChangeArrowheads="1"/>
              </p:cNvSpPr>
              <p:nvPr/>
            </p:nvSpPr>
            <p:spPr bwMode="auto">
              <a:xfrm>
                <a:off x="617" y="2566"/>
                <a:ext cx="719" cy="15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3" name="AutoShape 1295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89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4" name="Rectangle 1296"/>
            <p:cNvSpPr>
              <a:spLocks noChangeArrowheads="1"/>
            </p:cNvSpPr>
            <p:nvPr/>
          </p:nvSpPr>
          <p:spPr bwMode="auto">
            <a:xfrm>
              <a:off x="4223" y="1022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4" name="Group 129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00" name="AutoShape 1298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6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01" name="AutoShape 129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6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6" name="Rectangle 1300"/>
            <p:cNvSpPr>
              <a:spLocks noChangeArrowheads="1"/>
            </p:cNvSpPr>
            <p:nvPr/>
          </p:nvSpPr>
          <p:spPr bwMode="auto">
            <a:xfrm>
              <a:off x="4217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Rectangle 1301"/>
            <p:cNvSpPr>
              <a:spLocks noChangeArrowheads="1"/>
            </p:cNvSpPr>
            <p:nvPr/>
          </p:nvSpPr>
          <p:spPr bwMode="auto">
            <a:xfrm>
              <a:off x="4229" y="1652"/>
              <a:ext cx="594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7" name="Group 130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97" name="AutoShape 1303"/>
              <p:cNvSpPr>
                <a:spLocks noChangeArrowheads="1"/>
              </p:cNvSpPr>
              <p:nvPr/>
            </p:nvSpPr>
            <p:spPr bwMode="auto">
              <a:xfrm>
                <a:off x="612" y="2568"/>
                <a:ext cx="72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9" name="AutoShape 1304"/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9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79" name="Freeform 1305"/>
            <p:cNvSpPr>
              <a:spLocks/>
            </p:cNvSpPr>
            <p:nvPr/>
          </p:nvSpPr>
          <p:spPr bwMode="auto">
            <a:xfrm>
              <a:off x="5286" y="1352"/>
              <a:ext cx="267" cy="187"/>
            </a:xfrm>
            <a:custGeom>
              <a:avLst/>
              <a:gdLst>
                <a:gd name="T0" fmla="*/ 2 w 328"/>
                <a:gd name="T1" fmla="*/ 0 h 226"/>
                <a:gd name="T2" fmla="*/ 211 w 328"/>
                <a:gd name="T3" fmla="*/ 88 h 226"/>
                <a:gd name="T4" fmla="*/ 209 w 328"/>
                <a:gd name="T5" fmla="*/ 156 h 226"/>
                <a:gd name="T6" fmla="*/ 0 w 328"/>
                <a:gd name="T7" fmla="*/ 6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4779" name="Group 130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92" name="AutoShape 1307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93" name="AutoShape 1308"/>
              <p:cNvSpPr>
                <a:spLocks noChangeArrowheads="1"/>
              </p:cNvSpPr>
              <p:nvPr/>
            </p:nvSpPr>
            <p:spPr bwMode="auto">
              <a:xfrm>
                <a:off x="630" y="2587"/>
                <a:ext cx="695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481" name="Rectangle 1309"/>
            <p:cNvSpPr>
              <a:spLocks noChangeArrowheads="1"/>
            </p:cNvSpPr>
            <p:nvPr/>
          </p:nvSpPr>
          <p:spPr bwMode="auto">
            <a:xfrm>
              <a:off x="5250" y="429"/>
              <a:ext cx="65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Freeform 1310"/>
            <p:cNvSpPr>
              <a:spLocks/>
            </p:cNvSpPr>
            <p:nvPr/>
          </p:nvSpPr>
          <p:spPr bwMode="auto">
            <a:xfrm>
              <a:off x="5310" y="1009"/>
              <a:ext cx="238" cy="212"/>
            </a:xfrm>
            <a:custGeom>
              <a:avLst/>
              <a:gdLst>
                <a:gd name="T0" fmla="*/ 2 w 296"/>
                <a:gd name="T1" fmla="*/ 0 h 256"/>
                <a:gd name="T2" fmla="*/ 187 w 296"/>
                <a:gd name="T3" fmla="*/ 100 h 256"/>
                <a:gd name="T4" fmla="*/ 190 w 296"/>
                <a:gd name="T5" fmla="*/ 177 h 256"/>
                <a:gd name="T6" fmla="*/ 0 w 296"/>
                <a:gd name="T7" fmla="*/ 6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Freeform 1311"/>
            <p:cNvSpPr>
              <a:spLocks/>
            </p:cNvSpPr>
            <p:nvPr/>
          </p:nvSpPr>
          <p:spPr bwMode="auto">
            <a:xfrm>
              <a:off x="5316" y="679"/>
              <a:ext cx="243" cy="243"/>
            </a:xfrm>
            <a:custGeom>
              <a:avLst/>
              <a:gdLst>
                <a:gd name="T0" fmla="*/ 0 w 304"/>
                <a:gd name="T1" fmla="*/ 0 h 288"/>
                <a:gd name="T2" fmla="*/ 196 w 304"/>
                <a:gd name="T3" fmla="*/ 114 h 288"/>
                <a:gd name="T4" fmla="*/ 183 w 304"/>
                <a:gd name="T5" fmla="*/ 200 h 288"/>
                <a:gd name="T6" fmla="*/ 5 w 304"/>
                <a:gd name="T7" fmla="*/ 86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l 1312"/>
            <p:cNvSpPr>
              <a:spLocks noChangeArrowheads="1"/>
            </p:cNvSpPr>
            <p:nvPr/>
          </p:nvSpPr>
          <p:spPr bwMode="auto">
            <a:xfrm>
              <a:off x="5518" y="2613"/>
              <a:ext cx="48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Freeform 1313"/>
            <p:cNvSpPr>
              <a:spLocks/>
            </p:cNvSpPr>
            <p:nvPr/>
          </p:nvSpPr>
          <p:spPr bwMode="auto">
            <a:xfrm>
              <a:off x="5304" y="2613"/>
              <a:ext cx="243" cy="200"/>
            </a:xfrm>
            <a:custGeom>
              <a:avLst/>
              <a:gdLst>
                <a:gd name="T0" fmla="*/ 0 w 306"/>
                <a:gd name="T1" fmla="*/ 73 h 240"/>
                <a:gd name="T2" fmla="*/ 2 w 306"/>
                <a:gd name="T3" fmla="*/ 167 h 240"/>
                <a:gd name="T4" fmla="*/ 196 w 306"/>
                <a:gd name="T5" fmla="*/ 77 h 240"/>
                <a:gd name="T6" fmla="*/ 192 w 306"/>
                <a:gd name="T7" fmla="*/ 0 h 240"/>
                <a:gd name="T8" fmla="*/ 0 w 306"/>
                <a:gd name="T9" fmla="*/ 7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AutoShape 1314"/>
            <p:cNvSpPr>
              <a:spLocks noChangeArrowheads="1"/>
            </p:cNvSpPr>
            <p:nvPr/>
          </p:nvSpPr>
          <p:spPr bwMode="auto">
            <a:xfrm>
              <a:off x="4140" y="2675"/>
              <a:ext cx="1199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AutoShape 1315"/>
            <p:cNvSpPr>
              <a:spLocks noChangeArrowheads="1"/>
            </p:cNvSpPr>
            <p:nvPr/>
          </p:nvSpPr>
          <p:spPr bwMode="auto">
            <a:xfrm>
              <a:off x="4205" y="2713"/>
              <a:ext cx="1069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l 1316"/>
            <p:cNvSpPr>
              <a:spLocks noChangeArrowheads="1"/>
            </p:cNvSpPr>
            <p:nvPr/>
          </p:nvSpPr>
          <p:spPr bwMode="auto">
            <a:xfrm>
              <a:off x="4306" y="2382"/>
              <a:ext cx="160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l 1317"/>
            <p:cNvSpPr>
              <a:spLocks noChangeArrowheads="1"/>
            </p:cNvSpPr>
            <p:nvPr/>
          </p:nvSpPr>
          <p:spPr bwMode="auto">
            <a:xfrm>
              <a:off x="4484" y="2382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fontAlgn="auto" hangingPunct="1">
                <a:spcAft>
                  <a:spcPts val="0"/>
                </a:spcAft>
                <a:defRPr/>
              </a:pPr>
              <a:endParaRPr lang="en-US" i="0" dirty="0">
                <a:solidFill>
                  <a:srgbClr val="FF0000"/>
                </a:solidFill>
                <a:latin typeface="Calibri"/>
                <a:ea typeface="+mn-ea"/>
                <a:cs typeface="Arial" charset="0"/>
              </a:endParaRPr>
            </a:p>
          </p:txBody>
        </p:sp>
        <p:sp>
          <p:nvSpPr>
            <p:cNvPr id="490" name="Oval 1318"/>
            <p:cNvSpPr>
              <a:spLocks noChangeArrowheads="1"/>
            </p:cNvSpPr>
            <p:nvPr/>
          </p:nvSpPr>
          <p:spPr bwMode="auto">
            <a:xfrm>
              <a:off x="4663" y="2382"/>
              <a:ext cx="160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1" name="Rectangle 1319"/>
            <p:cNvSpPr>
              <a:spLocks noChangeArrowheads="1"/>
            </p:cNvSpPr>
            <p:nvPr/>
          </p:nvSpPr>
          <p:spPr bwMode="auto">
            <a:xfrm>
              <a:off x="5060" y="1833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04" name="TextBox 503"/>
          <p:cNvSpPr txBox="1"/>
          <p:nvPr/>
        </p:nvSpPr>
        <p:spPr>
          <a:xfrm>
            <a:off x="379413" y="3336925"/>
            <a:ext cx="981075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Load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balancer</a:t>
            </a:r>
          </a:p>
        </p:txBody>
      </p:sp>
      <p:cxnSp>
        <p:nvCxnSpPr>
          <p:cNvPr id="104" name="Straight Connector 103"/>
          <p:cNvCxnSpPr/>
          <p:nvPr/>
        </p:nvCxnSpPr>
        <p:spPr>
          <a:xfrm flipH="1">
            <a:off x="835025" y="4676775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stCxn id="70" idx="2"/>
          </p:cNvCxnSpPr>
          <p:nvPr/>
        </p:nvCxnSpPr>
        <p:spPr>
          <a:xfrm flipH="1">
            <a:off x="1139825" y="4891088"/>
            <a:ext cx="201613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1457325" y="4691063"/>
            <a:ext cx="57150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775" idx="0"/>
          </p:cNvCxnSpPr>
          <p:nvPr/>
        </p:nvCxnSpPr>
        <p:spPr>
          <a:xfrm>
            <a:off x="1597025" y="4714875"/>
            <a:ext cx="274638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26" name="Group 505"/>
          <p:cNvGrpSpPr>
            <a:grpSpLocks/>
          </p:cNvGrpSpPr>
          <p:nvPr/>
        </p:nvGrpSpPr>
        <p:grpSpPr bwMode="auto">
          <a:xfrm>
            <a:off x="569913" y="5172075"/>
            <a:ext cx="331787" cy="1030288"/>
            <a:chOff x="6240352" y="2055335"/>
            <a:chExt cx="771307" cy="1017716"/>
          </a:xfrm>
        </p:grpSpPr>
        <p:grpSp>
          <p:nvGrpSpPr>
            <p:cNvPr id="205797" name="Group 50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534" name="Rectangle 533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5" name="Straight Connector 534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6" name="Rectangle 535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37" name="Straight Connector 536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0" name="Rectangle 539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1" name="Rectangle 540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543" name="Straight Connector 542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44737" name="Group 54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8" name="Straight Connector 577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9" name="Straight Connector 578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8" name="Group 54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6" name="Straight Connector 575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7" name="Straight Connector 576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39" name="Group 5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4" name="Straight Connector 573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5" name="Straight Connector 574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0" name="Group 5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2" name="Straight Connector 571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3" name="Straight Connector 572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1" name="Group 5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70" name="Straight Connector 569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1" name="Straight Connector 570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2" name="Group 5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8" name="Straight Connector 567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9" name="Straight Connector 568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3" name="Group 55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6" name="Straight Connector 565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7" name="Straight Connector 566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4" name="Group 55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4" name="Straight Connector 563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5" name="Straight Connector 564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5" name="Group 55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2" name="Straight Connector 561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3" name="Straight Connector 562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4746" name="Group 55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560" name="Straight Connector 559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98" name="Group 50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99" name="Group 50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52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33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511" name="Straight Connector 510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Straight Connector 51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Straight Connector 51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Straight Connector 51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Straight Connector 51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Straight Connector 51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Straight Connector 51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Straight Connector 51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Straight Connector 51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Straight Connector 52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Straight Connector 52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Straight Connector 52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Straight Connector 52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7" name="Group 638"/>
          <p:cNvGrpSpPr>
            <a:grpSpLocks/>
          </p:cNvGrpSpPr>
          <p:nvPr/>
        </p:nvGrpSpPr>
        <p:grpSpPr bwMode="auto">
          <a:xfrm>
            <a:off x="955675" y="5172075"/>
            <a:ext cx="331788" cy="1030288"/>
            <a:chOff x="6240352" y="2055335"/>
            <a:chExt cx="771307" cy="1017716"/>
          </a:xfrm>
        </p:grpSpPr>
        <p:grpSp>
          <p:nvGrpSpPr>
            <p:cNvPr id="205739" name="Group 63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661" name="Rectangle 660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2" name="Straight Connector 661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3" name="Rectangle 66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4" name="Straight Connector 663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65" name="Rectangle 664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666" name="Rectangle 665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667" name="Straight Connector 666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67" name="Group 66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6" name="Straight Connector 695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7" name="Straight Connector 696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8" name="Group 66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4" name="Straight Connector 693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5" name="Straight Connector 694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69" name="Group 66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2" name="Straight Connector 691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3" name="Straight Connector 692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0" name="Group 67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90" name="Straight Connector 689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1" name="Straight Connector 690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1" name="Group 67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8" name="Straight Connector 687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9" name="Straight Connector 688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2" name="Group 67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6" name="Straight Connector 685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7" name="Straight Connector 686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3" name="Group 67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4" name="Straight Connector 683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5" name="Straight Connector 684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4" name="Group 67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2" name="Straight Connector 681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3" name="Straight Connector 682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5" name="Group 67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80" name="Straight Connector 679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1" name="Straight Connector 680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76" name="Group 67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678" name="Straight Connector 677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9" name="Straight Connector 678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740" name="Group 64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741" name="Group 64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6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8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5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6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643" name="Straight Connector 64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4" name="Straight Connector 643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5" name="Straight Connector 64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6" name="Straight Connector 64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7" name="Straight Connector 646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8" name="Straight Connector 647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9" name="Straight Connector 64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0" name="Straight Connector 64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1" name="Straight Connector 650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2" name="Straight Connector 65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3" name="Straight Connector 652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4" name="Straight Connector 65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5" name="Straight Connector 654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8" name="Group 697"/>
          <p:cNvGrpSpPr>
            <a:grpSpLocks/>
          </p:cNvGrpSpPr>
          <p:nvPr/>
        </p:nvGrpSpPr>
        <p:grpSpPr bwMode="auto">
          <a:xfrm>
            <a:off x="1331913" y="5172075"/>
            <a:ext cx="331787" cy="1030288"/>
            <a:chOff x="6240352" y="2055335"/>
            <a:chExt cx="771307" cy="1017716"/>
          </a:xfrm>
        </p:grpSpPr>
        <p:grpSp>
          <p:nvGrpSpPr>
            <p:cNvPr id="205681" name="Group 69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20" name="Rectangle 71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1" name="Straight Connector 72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2" name="Rectangle 72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3" name="Straight Connector 72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4" name="Rectangle 72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25" name="Rectangle 72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26" name="Straight Connector 72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709" name="Group 72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5" name="Straight Connector 75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6" name="Straight Connector 75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0" name="Group 72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3" name="Straight Connector 75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4" name="Straight Connector 75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1" name="Group 72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51" name="Straight Connector 75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2" name="Straight Connector 75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2" name="Group 72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9" name="Straight Connector 74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0" name="Straight Connector 74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3" name="Group 73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7" name="Straight Connector 74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8" name="Straight Connector 74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4" name="Group 73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5" name="Straight Connector 74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Straight Connector 74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5" name="Group 73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3" name="Straight Connector 74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4" name="Straight Connector 74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6" name="Group 73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41" name="Straight Connector 74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2" name="Straight Connector 74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7" name="Group 73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9" name="Straight Connector 73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0" name="Straight Connector 73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718" name="Group 73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37" name="Straight Connector 73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8" name="Straight Connector 73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82" name="Group 69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83" name="Group 70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1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02" name="Straight Connector 70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3" name="Straight Connector 70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4" name="Straight Connector 70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5" name="Straight Connector 70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6" name="Straight Connector 70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7" name="Straight Connector 70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8" name="Straight Connector 70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9" name="Straight Connector 70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0" name="Straight Connector 70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1" name="Straight Connector 71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2" name="Straight Connector 71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3" name="Straight Connector 71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4" name="Straight Connector 71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29" name="Group 756"/>
          <p:cNvGrpSpPr>
            <a:grpSpLocks/>
          </p:cNvGrpSpPr>
          <p:nvPr/>
        </p:nvGrpSpPr>
        <p:grpSpPr bwMode="auto">
          <a:xfrm>
            <a:off x="1708150" y="5172075"/>
            <a:ext cx="331788" cy="1030288"/>
            <a:chOff x="6240352" y="2055335"/>
            <a:chExt cx="771307" cy="1017716"/>
          </a:xfrm>
        </p:grpSpPr>
        <p:grpSp>
          <p:nvGrpSpPr>
            <p:cNvPr id="205623" name="Group 75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779" name="Rectangle 778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0" name="Straight Connector 779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1" name="Rectangle 780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2" name="Straight Connector 781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3" name="Rectangle 782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784" name="Rectangle 783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785" name="Straight Connector 784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651" name="Group 78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4" name="Straight Connector 813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5" name="Straight Connector 814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2" name="Group 78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2" name="Straight Connector 811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3" name="Straight Connector 812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3" name="Group 78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10" name="Straight Connector 809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1" name="Straight Connector 810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4" name="Group 78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8" name="Straight Connector 807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9" name="Straight Connector 808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5" name="Group 78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6" name="Straight Connector 805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7" name="Straight Connector 806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6" name="Group 79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4" name="Straight Connector 803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5" name="Straight Connector 804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7" name="Group 79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2" name="Straight Connector 801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3" name="Straight Connector 802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8" name="Group 79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00" name="Straight Connector 799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1" name="Straight Connector 800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59" name="Group 79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8" name="Straight Connector 797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9" name="Straight Connector 798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60" name="Group 79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796" name="Straight Connector 795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7" name="Straight Connector 796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624" name="Group 75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625" name="Group 75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77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6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761" name="Straight Connector 760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2" name="Straight Connector 761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3" name="Straight Connector 762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4" name="Straight Connector 763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5" name="Straight Connector 764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6" name="Straight Connector 765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7" name="Straight Connector 766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8" name="Straight Connector 767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9" name="Straight Connector 768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0" name="Straight Connector 769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1" name="Straight Connector 770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2" name="Straight Connector 771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3" name="Straight Connector 772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818" name="Straight Connector 817"/>
          <p:cNvCxnSpPr/>
          <p:nvPr/>
        </p:nvCxnSpPr>
        <p:spPr>
          <a:xfrm flipH="1">
            <a:off x="2398713" y="4676775"/>
            <a:ext cx="357187" cy="4968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9" name="Straight Connector 818"/>
          <p:cNvCxnSpPr>
            <a:stCxn id="1058" idx="2"/>
          </p:cNvCxnSpPr>
          <p:nvPr/>
        </p:nvCxnSpPr>
        <p:spPr>
          <a:xfrm flipH="1">
            <a:off x="2703513" y="4892675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0" name="Straight Connector 819"/>
          <p:cNvCxnSpPr/>
          <p:nvPr/>
        </p:nvCxnSpPr>
        <p:spPr>
          <a:xfrm>
            <a:off x="3021013" y="4692650"/>
            <a:ext cx="57150" cy="490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Straight Connector 820"/>
          <p:cNvCxnSpPr>
            <a:endCxn id="843" idx="0"/>
          </p:cNvCxnSpPr>
          <p:nvPr/>
        </p:nvCxnSpPr>
        <p:spPr>
          <a:xfrm>
            <a:off x="3160713" y="4716463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34" name="Group 821"/>
          <p:cNvGrpSpPr>
            <a:grpSpLocks/>
          </p:cNvGrpSpPr>
          <p:nvPr/>
        </p:nvGrpSpPr>
        <p:grpSpPr bwMode="auto">
          <a:xfrm>
            <a:off x="2133600" y="5173663"/>
            <a:ext cx="331788" cy="1030287"/>
            <a:chOff x="6240352" y="2055335"/>
            <a:chExt cx="771307" cy="1017716"/>
          </a:xfrm>
        </p:grpSpPr>
        <p:grpSp>
          <p:nvGrpSpPr>
            <p:cNvPr id="205565" name="Group 99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21" name="Rectangle 1020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2" name="Straight Connector 1021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3" name="Rectangle 1022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4" name="Straight Connector 1023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5" name="Rectangle 1024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26" name="Rectangle 1025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27" name="Straight Connector 1026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93" name="Group 102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6" name="Straight Connector 1055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7" name="Straight Connector 1056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4" name="Group 102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4" name="Straight Connector 1053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5" name="Straight Connector 1054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5" name="Group 102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2" name="Straight Connector 1051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3" name="Straight Connector 1052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6" name="Group 103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50" name="Straight Connector 1049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1" name="Straight Connector 1050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7" name="Group 103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8" name="Straight Connector 1047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9" name="Straight Connector 1048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8" name="Group 103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6" name="Straight Connector 1045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7" name="Straight Connector 1046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99" name="Group 103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4" name="Straight Connector 1043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5" name="Straight Connector 1044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0" name="Group 103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2" name="Straight Connector 1041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3" name="Straight Connector 1042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1" name="Group 103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40" name="Straight Connector 1039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1" name="Straight Connector 1040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602" name="Group 103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038" name="Straight Connector 1037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9" name="Straight Connector 1038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66" name="Group 100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67" name="Group 100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1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8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19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20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03" name="Straight Connector 1002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4" name="Straight Connector 1003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5" name="Straight Connector 1004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6" name="Straight Connector 1005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7" name="Straight Connector 1006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8" name="Straight Connector 1007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9" name="Straight Connector 1008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0" name="Straight Connector 1009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1" name="Straight Connector 1010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2" name="Straight Connector 1011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3" name="Straight Connector 1012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4" name="Straight Connector 1013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5" name="Straight Connector 1014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5" name="Group 822"/>
          <p:cNvGrpSpPr>
            <a:grpSpLocks/>
          </p:cNvGrpSpPr>
          <p:nvPr/>
        </p:nvGrpSpPr>
        <p:grpSpPr bwMode="auto">
          <a:xfrm>
            <a:off x="2519363" y="5173663"/>
            <a:ext cx="331787" cy="1030287"/>
            <a:chOff x="6240352" y="2055335"/>
            <a:chExt cx="771307" cy="1017716"/>
          </a:xfrm>
        </p:grpSpPr>
        <p:grpSp>
          <p:nvGrpSpPr>
            <p:cNvPr id="205507" name="Group 941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63" name="Rectangle 962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4" name="Straight Connector 963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5" name="Rectangle 964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6" name="Straight Connector 965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7" name="Rectangle 966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68" name="Rectangle 967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69" name="Straight Connector 968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535" name="Group 969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8" name="Straight Connector 997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9" name="Straight Connector 998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6" name="Group 970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6" name="Straight Connector 995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7" name="Straight Connector 996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7" name="Group 971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4" name="Straight Connector 993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5" name="Straight Connector 994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8" name="Group 972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2" name="Straight Connector 991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3" name="Straight Connector 992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39" name="Group 973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90" name="Straight Connector 989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1" name="Straight Connector 990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0" name="Group 974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8" name="Straight Connector 987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9" name="Straight Connector 988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1" name="Group 975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6" name="Straight Connector 985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7" name="Straight Connector 986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2" name="Group 976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4" name="Straight Connector 983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5" name="Straight Connector 984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3" name="Group 977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2" name="Straight Connector 981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3" name="Straight Connector 982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544" name="Group 978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80" name="Straight Connector 979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1" name="Straight Connector 980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508" name="Group 942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509" name="Group 943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0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1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62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945" name="Straight Connector 944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6" name="Straight Connector 945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7" name="Straight Connector 946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8" name="Straight Connector 947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9" name="Straight Connector 948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0" name="Straight Connector 949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1" name="Straight Connector 950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2" name="Straight Connector 951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3" name="Straight Connector 952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4" name="Straight Connector 953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5" name="Straight Connector 954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6" name="Straight Connector 955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7" name="Straight Connector 956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6" name="Group 823"/>
          <p:cNvGrpSpPr>
            <a:grpSpLocks/>
          </p:cNvGrpSpPr>
          <p:nvPr/>
        </p:nvGrpSpPr>
        <p:grpSpPr bwMode="auto">
          <a:xfrm>
            <a:off x="2895600" y="5173663"/>
            <a:ext cx="331788" cy="1030287"/>
            <a:chOff x="6240352" y="2055335"/>
            <a:chExt cx="771307" cy="1017716"/>
          </a:xfrm>
        </p:grpSpPr>
        <p:grpSp>
          <p:nvGrpSpPr>
            <p:cNvPr id="205449" name="Group 88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905" name="Rectangle 904"/>
              <p:cNvSpPr/>
              <p:nvPr/>
            </p:nvSpPr>
            <p:spPr>
              <a:xfrm>
                <a:off x="6509397" y="3062521"/>
                <a:ext cx="447628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6" name="Straight Connector 905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7" name="Rectangle 906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08" name="Straight Connector 907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9" name="Rectangle 908"/>
              <p:cNvSpPr/>
              <p:nvPr/>
            </p:nvSpPr>
            <p:spPr>
              <a:xfrm>
                <a:off x="6816769" y="3703886"/>
                <a:ext cx="131304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910" name="Rectangle 909"/>
              <p:cNvSpPr/>
              <p:nvPr/>
            </p:nvSpPr>
            <p:spPr>
              <a:xfrm>
                <a:off x="6404951" y="3158177"/>
                <a:ext cx="444643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911" name="Straight Connector 910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77" name="Group 91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40" name="Straight Connector 939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1" name="Straight Connector 940"/>
                <p:cNvCxnSpPr/>
                <p:nvPr/>
              </p:nvCxnSpPr>
              <p:spPr>
                <a:xfrm flipV="1">
                  <a:off x="6580709" y="293897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8" name="Group 91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8" name="Straight Connector 937"/>
                <p:cNvCxnSpPr/>
                <p:nvPr/>
              </p:nvCxnSpPr>
              <p:spPr>
                <a:xfrm flipV="1">
                  <a:off x="7028817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9" name="Straight Connector 938"/>
                <p:cNvCxnSpPr/>
                <p:nvPr/>
              </p:nvCxnSpPr>
              <p:spPr>
                <a:xfrm flipV="1">
                  <a:off x="6581189" y="2938970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79" name="Group 91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6" name="Straight Connector 935"/>
                <p:cNvCxnSpPr/>
                <p:nvPr/>
              </p:nvCxnSpPr>
              <p:spPr>
                <a:xfrm flipV="1">
                  <a:off x="7026313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7" name="Straight Connector 936"/>
                <p:cNvCxnSpPr/>
                <p:nvPr/>
              </p:nvCxnSpPr>
              <p:spPr>
                <a:xfrm flipV="1">
                  <a:off x="6581670" y="2938967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0" name="Group 91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4" name="Straight Connector 933"/>
                <p:cNvCxnSpPr/>
                <p:nvPr/>
              </p:nvCxnSpPr>
              <p:spPr>
                <a:xfrm flipV="1">
                  <a:off x="7026792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5" name="Straight Connector 934"/>
                <p:cNvCxnSpPr/>
                <p:nvPr/>
              </p:nvCxnSpPr>
              <p:spPr>
                <a:xfrm flipV="1">
                  <a:off x="6582149" y="2938965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1" name="Group 91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2" name="Straight Connector 931"/>
                <p:cNvCxnSpPr/>
                <p:nvPr/>
              </p:nvCxnSpPr>
              <p:spPr>
                <a:xfrm flipV="1">
                  <a:off x="7027272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3" name="Straight Connector 932"/>
                <p:cNvCxnSpPr/>
                <p:nvPr/>
              </p:nvCxnSpPr>
              <p:spPr>
                <a:xfrm flipV="1">
                  <a:off x="6582629" y="293896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2" name="Group 91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30" name="Straight Connector 929"/>
                <p:cNvCxnSpPr/>
                <p:nvPr/>
              </p:nvCxnSpPr>
              <p:spPr>
                <a:xfrm flipV="1">
                  <a:off x="7027753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31" name="Straight Connector 930"/>
                <p:cNvCxnSpPr/>
                <p:nvPr/>
              </p:nvCxnSpPr>
              <p:spPr>
                <a:xfrm flipV="1">
                  <a:off x="6583110" y="2938960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3" name="Group 91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8" name="Straight Connector 927"/>
                <p:cNvCxnSpPr/>
                <p:nvPr/>
              </p:nvCxnSpPr>
              <p:spPr>
                <a:xfrm flipV="1">
                  <a:off x="7028232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9" name="Straight Connector 928"/>
                <p:cNvCxnSpPr/>
                <p:nvPr/>
              </p:nvCxnSpPr>
              <p:spPr>
                <a:xfrm flipV="1">
                  <a:off x="6580604" y="2938957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4" name="Group 91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6" name="Straight Connector 925"/>
                <p:cNvCxnSpPr/>
                <p:nvPr/>
              </p:nvCxnSpPr>
              <p:spPr>
                <a:xfrm flipV="1">
                  <a:off x="7028711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7" name="Straight Connector 926"/>
                <p:cNvCxnSpPr/>
                <p:nvPr/>
              </p:nvCxnSpPr>
              <p:spPr>
                <a:xfrm flipV="1">
                  <a:off x="6581083" y="2938954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5" name="Group 91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4" name="Straight Connector 923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5" name="Straight Connector 924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86" name="Group 92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922" name="Straight Connector 921"/>
                <p:cNvCxnSpPr/>
                <p:nvPr/>
              </p:nvCxnSpPr>
              <p:spPr>
                <a:xfrm flipV="1">
                  <a:off x="7026689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3" name="Straight Connector 922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450" name="Group 88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451" name="Group 88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90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2" name="Freeform 190"/>
                <p:cNvSpPr>
                  <a:spLocks/>
                </p:cNvSpPr>
                <p:nvPr/>
              </p:nvSpPr>
              <p:spPr bwMode="auto">
                <a:xfrm>
                  <a:off x="5968754" y="2922666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3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904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87" name="Straight Connector 886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8" name="Straight Connector 887"/>
              <p:cNvCxnSpPr/>
              <p:nvPr/>
            </p:nvCxnSpPr>
            <p:spPr>
              <a:xfrm>
                <a:off x="6875111" y="230466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9" name="Straight Connector 888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0" name="Straight Connector 889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1" name="Straight Connector 890"/>
              <p:cNvCxnSpPr/>
              <p:nvPr/>
            </p:nvCxnSpPr>
            <p:spPr>
              <a:xfrm>
                <a:off x="6867730" y="250852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2" name="Straight Connector 891"/>
              <p:cNvCxnSpPr/>
              <p:nvPr/>
            </p:nvCxnSpPr>
            <p:spPr>
              <a:xfrm>
                <a:off x="6864041" y="2569682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3" name="Straight Connector 892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4" name="Straight Connector 893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5" name="Straight Connector 894"/>
              <p:cNvCxnSpPr/>
              <p:nvPr/>
            </p:nvCxnSpPr>
            <p:spPr>
              <a:xfrm>
                <a:off x="6867730" y="277510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6" name="Straight Connector 895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7" name="Straight Connector 896"/>
              <p:cNvCxnSpPr/>
              <p:nvPr/>
            </p:nvCxnSpPr>
            <p:spPr>
              <a:xfrm>
                <a:off x="6871422" y="291153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8" name="Straight Connector 897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9" name="Straight Connector 898"/>
              <p:cNvCxnSpPr/>
              <p:nvPr/>
            </p:nvCxnSpPr>
            <p:spPr>
              <a:xfrm flipH="1">
                <a:off x="6875111" y="2132173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37" name="Group 824"/>
          <p:cNvGrpSpPr>
            <a:grpSpLocks/>
          </p:cNvGrpSpPr>
          <p:nvPr/>
        </p:nvGrpSpPr>
        <p:grpSpPr bwMode="auto">
          <a:xfrm>
            <a:off x="3271838" y="5173663"/>
            <a:ext cx="331787" cy="1030287"/>
            <a:chOff x="6240352" y="2055335"/>
            <a:chExt cx="771307" cy="1017716"/>
          </a:xfrm>
        </p:grpSpPr>
        <p:grpSp>
          <p:nvGrpSpPr>
            <p:cNvPr id="205391" name="Group 82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847" name="Rectangle 846"/>
              <p:cNvSpPr/>
              <p:nvPr/>
            </p:nvSpPr>
            <p:spPr>
              <a:xfrm>
                <a:off x="6509397" y="3062521"/>
                <a:ext cx="447629" cy="741726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48" name="Straight Connector 847"/>
              <p:cNvCxnSpPr/>
              <p:nvPr/>
            </p:nvCxnSpPr>
            <p:spPr>
              <a:xfrm flipV="1">
                <a:off x="6846611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49" name="Rectangle 848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0" name="Straight Connector 849"/>
              <p:cNvCxnSpPr/>
              <p:nvPr/>
            </p:nvCxnSpPr>
            <p:spPr>
              <a:xfrm flipV="1">
                <a:off x="6395998" y="3062521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51" name="Rectangle 850"/>
              <p:cNvSpPr/>
              <p:nvPr/>
            </p:nvSpPr>
            <p:spPr>
              <a:xfrm>
                <a:off x="6816769" y="3703886"/>
                <a:ext cx="131305" cy="11447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852" name="Rectangle 851"/>
              <p:cNvSpPr/>
              <p:nvPr/>
            </p:nvSpPr>
            <p:spPr>
              <a:xfrm>
                <a:off x="6404950" y="3158177"/>
                <a:ext cx="444646" cy="7417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853" name="Straight Connector 852"/>
              <p:cNvCxnSpPr/>
              <p:nvPr/>
            </p:nvCxnSpPr>
            <p:spPr>
              <a:xfrm flipV="1">
                <a:off x="6846611" y="3804247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419" name="Group 85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2" name="Straight Connector 881"/>
                <p:cNvCxnSpPr/>
                <p:nvPr/>
              </p:nvCxnSpPr>
              <p:spPr>
                <a:xfrm flipV="1">
                  <a:off x="7028337" y="284645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3" name="Straight Connector 882"/>
                <p:cNvCxnSpPr/>
                <p:nvPr/>
              </p:nvCxnSpPr>
              <p:spPr>
                <a:xfrm flipV="1">
                  <a:off x="6580707" y="293897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0" name="Group 85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80" name="Straight Connector 879"/>
                <p:cNvCxnSpPr/>
                <p:nvPr/>
              </p:nvCxnSpPr>
              <p:spPr>
                <a:xfrm flipV="1">
                  <a:off x="7028816" y="284644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1" name="Straight Connector 880"/>
                <p:cNvCxnSpPr/>
                <p:nvPr/>
              </p:nvCxnSpPr>
              <p:spPr>
                <a:xfrm flipV="1">
                  <a:off x="6581187" y="2938970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1" name="Group 85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8" name="Straight Connector 877"/>
                <p:cNvCxnSpPr/>
                <p:nvPr/>
              </p:nvCxnSpPr>
              <p:spPr>
                <a:xfrm flipV="1">
                  <a:off x="7026314" y="2846446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9" name="Straight Connector 878"/>
                <p:cNvCxnSpPr/>
                <p:nvPr/>
              </p:nvCxnSpPr>
              <p:spPr>
                <a:xfrm flipV="1">
                  <a:off x="6581668" y="2938967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2" name="Group 85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6" name="Straight Connector 875"/>
                <p:cNvCxnSpPr/>
                <p:nvPr/>
              </p:nvCxnSpPr>
              <p:spPr>
                <a:xfrm flipV="1">
                  <a:off x="7026794" y="2846445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7" name="Straight Connector 876"/>
                <p:cNvCxnSpPr/>
                <p:nvPr/>
              </p:nvCxnSpPr>
              <p:spPr>
                <a:xfrm flipV="1">
                  <a:off x="6582147" y="2938965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3" name="Group 85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4" name="Straight Connector 873"/>
                <p:cNvCxnSpPr/>
                <p:nvPr/>
              </p:nvCxnSpPr>
              <p:spPr>
                <a:xfrm flipV="1">
                  <a:off x="7027273" y="2846442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5" name="Straight Connector 874"/>
                <p:cNvCxnSpPr/>
                <p:nvPr/>
              </p:nvCxnSpPr>
              <p:spPr>
                <a:xfrm flipV="1">
                  <a:off x="6582627" y="293896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4" name="Group 85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2" name="Straight Connector 871"/>
                <p:cNvCxnSpPr/>
                <p:nvPr/>
              </p:nvCxnSpPr>
              <p:spPr>
                <a:xfrm flipV="1">
                  <a:off x="7027754" y="2846440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3" name="Straight Connector 872"/>
                <p:cNvCxnSpPr/>
                <p:nvPr/>
              </p:nvCxnSpPr>
              <p:spPr>
                <a:xfrm flipV="1">
                  <a:off x="6583108" y="2938960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5" name="Group 85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70" name="Straight Connector 869"/>
                <p:cNvCxnSpPr/>
                <p:nvPr/>
              </p:nvCxnSpPr>
              <p:spPr>
                <a:xfrm flipV="1">
                  <a:off x="7028234" y="2846437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1" name="Straight Connector 870"/>
                <p:cNvCxnSpPr/>
                <p:nvPr/>
              </p:nvCxnSpPr>
              <p:spPr>
                <a:xfrm flipV="1">
                  <a:off x="6580604" y="2938957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6" name="Group 86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8" name="Straight Connector 867"/>
                <p:cNvCxnSpPr/>
                <p:nvPr/>
              </p:nvCxnSpPr>
              <p:spPr>
                <a:xfrm flipV="1">
                  <a:off x="7028713" y="2846434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9" name="Straight Connector 868"/>
                <p:cNvCxnSpPr/>
                <p:nvPr/>
              </p:nvCxnSpPr>
              <p:spPr>
                <a:xfrm flipV="1">
                  <a:off x="6581083" y="2938954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7" name="Group 86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6" name="Straight Connector 865"/>
                <p:cNvCxnSpPr/>
                <p:nvPr/>
              </p:nvCxnSpPr>
              <p:spPr>
                <a:xfrm flipV="1">
                  <a:off x="7026209" y="2846432"/>
                  <a:ext cx="107431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7" name="Straight Connector 866"/>
                <p:cNvCxnSpPr/>
                <p:nvPr/>
              </p:nvCxnSpPr>
              <p:spPr>
                <a:xfrm flipV="1">
                  <a:off x="6581565" y="2938952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428" name="Group 86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864" name="Straight Connector 863"/>
                <p:cNvCxnSpPr/>
                <p:nvPr/>
              </p:nvCxnSpPr>
              <p:spPr>
                <a:xfrm flipV="1">
                  <a:off x="7026688" y="2846429"/>
                  <a:ext cx="113399" cy="9252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5" name="Straight Connector 864"/>
                <p:cNvCxnSpPr/>
                <p:nvPr/>
              </p:nvCxnSpPr>
              <p:spPr>
                <a:xfrm flipV="1">
                  <a:off x="6582044" y="2938949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92" name="Group 82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93" name="Group 82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84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3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4" name="Freeform 190"/>
                <p:cNvSpPr>
                  <a:spLocks/>
                </p:cNvSpPr>
                <p:nvPr/>
              </p:nvSpPr>
              <p:spPr bwMode="auto">
                <a:xfrm>
                  <a:off x="5968753" y="2922666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5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5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46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29" name="Straight Connector 828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0" name="Straight Connector 829"/>
              <p:cNvCxnSpPr/>
              <p:nvPr/>
            </p:nvCxnSpPr>
            <p:spPr>
              <a:xfrm>
                <a:off x="6875113" y="230466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1" name="Straight Connector 830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2" name="Straight Connector 831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3" name="Straight Connector 832"/>
              <p:cNvCxnSpPr/>
              <p:nvPr/>
            </p:nvCxnSpPr>
            <p:spPr>
              <a:xfrm>
                <a:off x="6867732" y="250852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4" name="Straight Connector 833"/>
              <p:cNvCxnSpPr/>
              <p:nvPr/>
            </p:nvCxnSpPr>
            <p:spPr>
              <a:xfrm>
                <a:off x="6864040" y="2569682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5" name="Straight Connector 834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6" name="Straight Connector 835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7" name="Straight Connector 836"/>
              <p:cNvCxnSpPr/>
              <p:nvPr/>
            </p:nvCxnSpPr>
            <p:spPr>
              <a:xfrm>
                <a:off x="6867732" y="277510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8" name="Straight Connector 837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9" name="Straight Connector 838"/>
              <p:cNvCxnSpPr/>
              <p:nvPr/>
            </p:nvCxnSpPr>
            <p:spPr>
              <a:xfrm>
                <a:off x="6871421" y="291153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0" name="Straight Connector 839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1" name="Straight Connector 840"/>
              <p:cNvCxnSpPr/>
              <p:nvPr/>
            </p:nvCxnSpPr>
            <p:spPr>
              <a:xfrm flipH="1">
                <a:off x="6875113" y="2132173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5" name="Straight Connector 1064"/>
          <p:cNvCxnSpPr/>
          <p:nvPr/>
        </p:nvCxnSpPr>
        <p:spPr>
          <a:xfrm flipH="1">
            <a:off x="3989388" y="4705350"/>
            <a:ext cx="357187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6" name="Straight Connector 1065"/>
          <p:cNvCxnSpPr>
            <a:stCxn id="1305" idx="2"/>
          </p:cNvCxnSpPr>
          <p:nvPr/>
        </p:nvCxnSpPr>
        <p:spPr>
          <a:xfrm flipH="1">
            <a:off x="4294188" y="4919663"/>
            <a:ext cx="203200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7" name="Straight Connector 1066"/>
          <p:cNvCxnSpPr/>
          <p:nvPr/>
        </p:nvCxnSpPr>
        <p:spPr>
          <a:xfrm>
            <a:off x="4611688" y="4719638"/>
            <a:ext cx="58737" cy="4905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8" name="Straight Connector 1067"/>
          <p:cNvCxnSpPr>
            <a:endCxn id="1090" idx="0"/>
          </p:cNvCxnSpPr>
          <p:nvPr/>
        </p:nvCxnSpPr>
        <p:spPr>
          <a:xfrm>
            <a:off x="4751388" y="4743450"/>
            <a:ext cx="274637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42" name="Group 1068"/>
          <p:cNvGrpSpPr>
            <a:grpSpLocks/>
          </p:cNvGrpSpPr>
          <p:nvPr/>
        </p:nvGrpSpPr>
        <p:grpSpPr bwMode="auto">
          <a:xfrm>
            <a:off x="3724275" y="5200650"/>
            <a:ext cx="331788" cy="1030288"/>
            <a:chOff x="6240352" y="2055335"/>
            <a:chExt cx="771307" cy="1017716"/>
          </a:xfrm>
        </p:grpSpPr>
        <p:grpSp>
          <p:nvGrpSpPr>
            <p:cNvPr id="205333" name="Group 1246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68" name="Rectangle 1267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69" name="Straight Connector 1268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0" name="Rectangle 1269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1" name="Straight Connector 1270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2" name="Rectangle 1271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73" name="Rectangle 1272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74" name="Straight Connector 1273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61" name="Group 1274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3" name="Straight Connector 1302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4" name="Straight Connector 1303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2" name="Group 1275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01" name="Straight Connector 1300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2" name="Straight Connector 1301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3" name="Group 1276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9" name="Straight Connector 1298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0" name="Straight Connector 1299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4" name="Group 1277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7" name="Straight Connector 1296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8" name="Straight Connector 1297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5" name="Group 1278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5" name="Straight Connector 1294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6" name="Straight Connector 1295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6" name="Group 1279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3" name="Straight Connector 1292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4" name="Straight Connector 1293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7" name="Group 1280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91" name="Straight Connector 1290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Straight Connector 1291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8" name="Group 1281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9" name="Straight Connector 1288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0" name="Straight Connector 1289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69" name="Group 1282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7" name="Straight Connector 1286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8" name="Straight Connector 1287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70" name="Group 1283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85" name="Straight Connector 1284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6" name="Straight Connector 1285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334" name="Group 1247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335" name="Group 1248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63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4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5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6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67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50" name="Straight Connector 1249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1" name="Straight Connector 1250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2" name="Straight Connector 1251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3" name="Straight Connector 1252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4" name="Straight Connector 1253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5" name="Straight Connector 1254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6" name="Straight Connector 1255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7" name="Straight Connector 1256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8" name="Straight Connector 1257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9" name="Straight Connector 1258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0" name="Straight Connector 1259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1" name="Straight Connector 1260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2" name="Straight Connector 1261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3" name="Group 1069"/>
          <p:cNvGrpSpPr>
            <a:grpSpLocks/>
          </p:cNvGrpSpPr>
          <p:nvPr/>
        </p:nvGrpSpPr>
        <p:grpSpPr bwMode="auto">
          <a:xfrm>
            <a:off x="4110038" y="5200650"/>
            <a:ext cx="331787" cy="1030288"/>
            <a:chOff x="6240352" y="2055335"/>
            <a:chExt cx="771307" cy="1017716"/>
          </a:xfrm>
        </p:grpSpPr>
        <p:grpSp>
          <p:nvGrpSpPr>
            <p:cNvPr id="205275" name="Group 1188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210" name="Rectangle 1209"/>
              <p:cNvSpPr/>
              <p:nvPr/>
            </p:nvSpPr>
            <p:spPr>
              <a:xfrm>
                <a:off x="6509397" y="3062521"/>
                <a:ext cx="447629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1" name="Straight Connector 1210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2" name="Rectangle 1211"/>
              <p:cNvSpPr/>
              <p:nvPr/>
            </p:nvSpPr>
            <p:spPr>
              <a:xfrm>
                <a:off x="6476570" y="3071930"/>
                <a:ext cx="131305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3" name="Straight Connector 1212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4" name="Rectangle 1213"/>
              <p:cNvSpPr/>
              <p:nvPr/>
            </p:nvSpPr>
            <p:spPr>
              <a:xfrm>
                <a:off x="6816769" y="3703885"/>
                <a:ext cx="131305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215" name="Rectangle 1214"/>
              <p:cNvSpPr/>
              <p:nvPr/>
            </p:nvSpPr>
            <p:spPr>
              <a:xfrm>
                <a:off x="6404950" y="3158176"/>
                <a:ext cx="444646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216" name="Straight Connector 1215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303" name="Group 1216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5" name="Straight Connector 1244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6" name="Straight Connector 1245"/>
                <p:cNvCxnSpPr/>
                <p:nvPr/>
              </p:nvCxnSpPr>
              <p:spPr>
                <a:xfrm flipV="1">
                  <a:off x="6580707" y="2938972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4" name="Group 1217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3" name="Straight Connector 1242"/>
                <p:cNvCxnSpPr/>
                <p:nvPr/>
              </p:nvCxnSpPr>
              <p:spPr>
                <a:xfrm flipV="1">
                  <a:off x="7028816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4" name="Straight Connector 1243"/>
                <p:cNvCxnSpPr/>
                <p:nvPr/>
              </p:nvCxnSpPr>
              <p:spPr>
                <a:xfrm flipV="1">
                  <a:off x="6581187" y="293896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5" name="Group 1218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41" name="Straight Connector 1240"/>
                <p:cNvCxnSpPr/>
                <p:nvPr/>
              </p:nvCxnSpPr>
              <p:spPr>
                <a:xfrm flipV="1">
                  <a:off x="7026314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2" name="Straight Connector 1241"/>
                <p:cNvCxnSpPr/>
                <p:nvPr/>
              </p:nvCxnSpPr>
              <p:spPr>
                <a:xfrm flipV="1">
                  <a:off x="6581668" y="2938966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6" name="Group 1219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9" name="Straight Connector 1238"/>
                <p:cNvCxnSpPr/>
                <p:nvPr/>
              </p:nvCxnSpPr>
              <p:spPr>
                <a:xfrm flipV="1">
                  <a:off x="7026794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0" name="Straight Connector 1239"/>
                <p:cNvCxnSpPr/>
                <p:nvPr/>
              </p:nvCxnSpPr>
              <p:spPr>
                <a:xfrm flipV="1">
                  <a:off x="6582147" y="293896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7" name="Group 1220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7" name="Straight Connector 1236"/>
                <p:cNvCxnSpPr/>
                <p:nvPr/>
              </p:nvCxnSpPr>
              <p:spPr>
                <a:xfrm flipV="1">
                  <a:off x="7027273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8" name="Straight Connector 1237"/>
                <p:cNvCxnSpPr/>
                <p:nvPr/>
              </p:nvCxnSpPr>
              <p:spPr>
                <a:xfrm flipV="1">
                  <a:off x="6582627" y="2938961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8" name="Group 1221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5" name="Straight Connector 1234"/>
                <p:cNvCxnSpPr/>
                <p:nvPr/>
              </p:nvCxnSpPr>
              <p:spPr>
                <a:xfrm flipV="1">
                  <a:off x="7027754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Straight Connector 1235"/>
                <p:cNvCxnSpPr/>
                <p:nvPr/>
              </p:nvCxnSpPr>
              <p:spPr>
                <a:xfrm flipV="1">
                  <a:off x="6583108" y="2938959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09" name="Group 1222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3" name="Straight Connector 1232"/>
                <p:cNvCxnSpPr/>
                <p:nvPr/>
              </p:nvCxnSpPr>
              <p:spPr>
                <a:xfrm flipV="1">
                  <a:off x="7028234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4" name="Straight Connector 1233"/>
                <p:cNvCxnSpPr/>
                <p:nvPr/>
              </p:nvCxnSpPr>
              <p:spPr>
                <a:xfrm flipV="1">
                  <a:off x="6580604" y="293895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0" name="Group 1223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31" name="Straight Connector 1230"/>
                <p:cNvCxnSpPr/>
                <p:nvPr/>
              </p:nvCxnSpPr>
              <p:spPr>
                <a:xfrm flipV="1">
                  <a:off x="7028713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2" name="Straight Connector 1231"/>
                <p:cNvCxnSpPr/>
                <p:nvPr/>
              </p:nvCxnSpPr>
              <p:spPr>
                <a:xfrm flipV="1">
                  <a:off x="6581083" y="2938953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1" name="Group 1224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9" name="Straight Connector 1228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0" name="Straight Connector 1229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312" name="Group 1225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227" name="Straight Connector 1226"/>
                <p:cNvCxnSpPr/>
                <p:nvPr/>
              </p:nvCxnSpPr>
              <p:spPr>
                <a:xfrm flipV="1">
                  <a:off x="7026688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8" name="Straight Connector 1227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76" name="Group 1189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77" name="Group 1190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2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368"/>
                  <a:ext cx="549881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7" name="Freeform 190"/>
                <p:cNvSpPr>
                  <a:spLocks/>
                </p:cNvSpPr>
                <p:nvPr/>
              </p:nvSpPr>
              <p:spPr bwMode="auto">
                <a:xfrm>
                  <a:off x="5968753" y="2922667"/>
                  <a:ext cx="125476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8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6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209" name="Freeform 192"/>
                <p:cNvSpPr>
                  <a:spLocks/>
                </p:cNvSpPr>
                <p:nvPr/>
              </p:nvSpPr>
              <p:spPr bwMode="auto">
                <a:xfrm>
                  <a:off x="5621849" y="2933643"/>
                  <a:ext cx="302618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92" name="Straight Connector 1191"/>
              <p:cNvCxnSpPr/>
              <p:nvPr/>
            </p:nvCxnSpPr>
            <p:spPr>
              <a:xfrm flipH="1">
                <a:off x="6996897" y="2124333"/>
                <a:ext cx="11073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3" name="Straight Connector 1192"/>
              <p:cNvCxnSpPr/>
              <p:nvPr/>
            </p:nvCxnSpPr>
            <p:spPr>
              <a:xfrm>
                <a:off x="6875113" y="230466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4" name="Straight Connector 1193"/>
              <p:cNvCxnSpPr/>
              <p:nvPr/>
            </p:nvCxnSpPr>
            <p:spPr>
              <a:xfrm>
                <a:off x="6871421" y="236896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5" name="Straight Connector 1194"/>
              <p:cNvCxnSpPr/>
              <p:nvPr/>
            </p:nvCxnSpPr>
            <p:spPr>
              <a:xfrm>
                <a:off x="6871421" y="244423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6" name="Straight Connector 1195"/>
              <p:cNvCxnSpPr/>
              <p:nvPr/>
            </p:nvCxnSpPr>
            <p:spPr>
              <a:xfrm>
                <a:off x="6867732" y="250852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7" name="Straight Connector 1196"/>
              <p:cNvCxnSpPr/>
              <p:nvPr/>
            </p:nvCxnSpPr>
            <p:spPr>
              <a:xfrm>
                <a:off x="6864040" y="2569681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8" name="Straight Connector 1197"/>
              <p:cNvCxnSpPr/>
              <p:nvPr/>
            </p:nvCxnSpPr>
            <p:spPr>
              <a:xfrm>
                <a:off x="6864040" y="263867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9" name="Straight Connector 1198"/>
              <p:cNvCxnSpPr/>
              <p:nvPr/>
            </p:nvCxnSpPr>
            <p:spPr>
              <a:xfrm>
                <a:off x="6860351" y="270610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0" name="Straight Connector 1199"/>
              <p:cNvCxnSpPr/>
              <p:nvPr/>
            </p:nvCxnSpPr>
            <p:spPr>
              <a:xfrm>
                <a:off x="6867732" y="277510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1" name="Straight Connector 1200"/>
              <p:cNvCxnSpPr/>
              <p:nvPr/>
            </p:nvCxnSpPr>
            <p:spPr>
              <a:xfrm>
                <a:off x="6871421" y="284253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2" name="Straight Connector 1201"/>
              <p:cNvCxnSpPr/>
              <p:nvPr/>
            </p:nvCxnSpPr>
            <p:spPr>
              <a:xfrm>
                <a:off x="6871421" y="291153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3" name="Straight Connector 1202"/>
              <p:cNvCxnSpPr/>
              <p:nvPr/>
            </p:nvCxnSpPr>
            <p:spPr>
              <a:xfrm>
                <a:off x="6875113" y="2975827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4" name="Straight Connector 1203"/>
              <p:cNvCxnSpPr/>
              <p:nvPr/>
            </p:nvCxnSpPr>
            <p:spPr>
              <a:xfrm flipH="1">
                <a:off x="6875113" y="2132174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4" name="Group 1070"/>
          <p:cNvGrpSpPr>
            <a:grpSpLocks/>
          </p:cNvGrpSpPr>
          <p:nvPr/>
        </p:nvGrpSpPr>
        <p:grpSpPr bwMode="auto">
          <a:xfrm>
            <a:off x="4486275" y="5200650"/>
            <a:ext cx="331788" cy="1030288"/>
            <a:chOff x="6240352" y="2055335"/>
            <a:chExt cx="771307" cy="1017716"/>
          </a:xfrm>
        </p:grpSpPr>
        <p:grpSp>
          <p:nvGrpSpPr>
            <p:cNvPr id="205217" name="Group 1130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152" name="Rectangle 1151"/>
              <p:cNvSpPr/>
              <p:nvPr/>
            </p:nvSpPr>
            <p:spPr>
              <a:xfrm>
                <a:off x="6509397" y="3062521"/>
                <a:ext cx="447628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3" name="Straight Connector 1152"/>
              <p:cNvCxnSpPr/>
              <p:nvPr/>
            </p:nvCxnSpPr>
            <p:spPr>
              <a:xfrm flipV="1">
                <a:off x="6846611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4" name="Rectangle 1153"/>
              <p:cNvSpPr/>
              <p:nvPr/>
            </p:nvSpPr>
            <p:spPr>
              <a:xfrm>
                <a:off x="6476572" y="3071930"/>
                <a:ext cx="131304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5" name="Straight Connector 1154"/>
              <p:cNvCxnSpPr/>
              <p:nvPr/>
            </p:nvCxnSpPr>
            <p:spPr>
              <a:xfrm flipV="1">
                <a:off x="6395998" y="3062521"/>
                <a:ext cx="113399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6" name="Rectangle 1155"/>
              <p:cNvSpPr/>
              <p:nvPr/>
            </p:nvSpPr>
            <p:spPr>
              <a:xfrm>
                <a:off x="6816769" y="3703885"/>
                <a:ext cx="131304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157" name="Rectangle 1156"/>
              <p:cNvSpPr/>
              <p:nvPr/>
            </p:nvSpPr>
            <p:spPr>
              <a:xfrm>
                <a:off x="6404951" y="3158176"/>
                <a:ext cx="44464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58" name="Straight Connector 1157"/>
              <p:cNvCxnSpPr/>
              <p:nvPr/>
            </p:nvCxnSpPr>
            <p:spPr>
              <a:xfrm flipV="1">
                <a:off x="6846611" y="3804246"/>
                <a:ext cx="113399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245" name="Group 1158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7" name="Straight Connector 1186"/>
                <p:cNvCxnSpPr/>
                <p:nvPr/>
              </p:nvCxnSpPr>
              <p:spPr>
                <a:xfrm flipV="1">
                  <a:off x="7028337" y="284645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8" name="Straight Connector 1187"/>
                <p:cNvCxnSpPr/>
                <p:nvPr/>
              </p:nvCxnSpPr>
              <p:spPr>
                <a:xfrm flipV="1">
                  <a:off x="6580709" y="2938972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6" name="Group 1159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5" name="Straight Connector 1184"/>
                <p:cNvCxnSpPr/>
                <p:nvPr/>
              </p:nvCxnSpPr>
              <p:spPr>
                <a:xfrm flipV="1">
                  <a:off x="7028817" y="284644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6" name="Straight Connector 1185"/>
                <p:cNvCxnSpPr/>
                <p:nvPr/>
              </p:nvCxnSpPr>
              <p:spPr>
                <a:xfrm flipV="1">
                  <a:off x="6581189" y="293896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7" name="Group 1160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3" name="Straight Connector 1182"/>
                <p:cNvCxnSpPr/>
                <p:nvPr/>
              </p:nvCxnSpPr>
              <p:spPr>
                <a:xfrm flipV="1">
                  <a:off x="7026313" y="2846446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4" name="Straight Connector 1183"/>
                <p:cNvCxnSpPr/>
                <p:nvPr/>
              </p:nvCxnSpPr>
              <p:spPr>
                <a:xfrm flipV="1">
                  <a:off x="6581670" y="2938966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8" name="Group 1161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81" name="Straight Connector 1180"/>
                <p:cNvCxnSpPr/>
                <p:nvPr/>
              </p:nvCxnSpPr>
              <p:spPr>
                <a:xfrm flipV="1">
                  <a:off x="7026792" y="2846445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2" name="Straight Connector 1181"/>
                <p:cNvCxnSpPr/>
                <p:nvPr/>
              </p:nvCxnSpPr>
              <p:spPr>
                <a:xfrm flipV="1">
                  <a:off x="6582149" y="293896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49" name="Group 1162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9" name="Straight Connector 1178"/>
                <p:cNvCxnSpPr/>
                <p:nvPr/>
              </p:nvCxnSpPr>
              <p:spPr>
                <a:xfrm flipV="1">
                  <a:off x="7027272" y="2846442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Straight Connector 1179"/>
                <p:cNvCxnSpPr/>
                <p:nvPr/>
              </p:nvCxnSpPr>
              <p:spPr>
                <a:xfrm flipV="1">
                  <a:off x="6582629" y="2938961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0" name="Group 1163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7" name="Straight Connector 1176"/>
                <p:cNvCxnSpPr/>
                <p:nvPr/>
              </p:nvCxnSpPr>
              <p:spPr>
                <a:xfrm flipV="1">
                  <a:off x="7027753" y="2846440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8" name="Straight Connector 1177"/>
                <p:cNvCxnSpPr/>
                <p:nvPr/>
              </p:nvCxnSpPr>
              <p:spPr>
                <a:xfrm flipV="1">
                  <a:off x="6583110" y="2938959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1" name="Group 1164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5" name="Straight Connector 1174"/>
                <p:cNvCxnSpPr/>
                <p:nvPr/>
              </p:nvCxnSpPr>
              <p:spPr>
                <a:xfrm flipV="1">
                  <a:off x="7028232" y="2846437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6" name="Straight Connector 1175"/>
                <p:cNvCxnSpPr/>
                <p:nvPr/>
              </p:nvCxnSpPr>
              <p:spPr>
                <a:xfrm flipV="1">
                  <a:off x="6580604" y="293895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2" name="Group 1165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3" name="Straight Connector 1172"/>
                <p:cNvCxnSpPr/>
                <p:nvPr/>
              </p:nvCxnSpPr>
              <p:spPr>
                <a:xfrm flipV="1">
                  <a:off x="7028711" y="2846434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4" name="Straight Connector 1173"/>
                <p:cNvCxnSpPr/>
                <p:nvPr/>
              </p:nvCxnSpPr>
              <p:spPr>
                <a:xfrm flipV="1">
                  <a:off x="6581083" y="2938953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3" name="Group 1166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71" name="Straight Connector 1170"/>
                <p:cNvCxnSpPr/>
                <p:nvPr/>
              </p:nvCxnSpPr>
              <p:spPr>
                <a:xfrm flipV="1">
                  <a:off x="7026209" y="2846432"/>
                  <a:ext cx="107431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>
                <a:xfrm flipV="1">
                  <a:off x="6581565" y="293895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254" name="Group 1167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69" name="Straight Connector 1168"/>
                <p:cNvCxnSpPr/>
                <p:nvPr/>
              </p:nvCxnSpPr>
              <p:spPr>
                <a:xfrm flipV="1">
                  <a:off x="7026689" y="2846429"/>
                  <a:ext cx="113399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0" name="Straight Connector 1169"/>
                <p:cNvCxnSpPr/>
                <p:nvPr/>
              </p:nvCxnSpPr>
              <p:spPr>
                <a:xfrm flipV="1">
                  <a:off x="6582044" y="2938948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218" name="Group 1131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219" name="Group 1132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147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368"/>
                  <a:ext cx="549876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8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49" name="Freeform 190"/>
                <p:cNvSpPr>
                  <a:spLocks/>
                </p:cNvSpPr>
                <p:nvPr/>
              </p:nvSpPr>
              <p:spPr bwMode="auto">
                <a:xfrm>
                  <a:off x="5968754" y="2922667"/>
                  <a:ext cx="125475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0" name="Freeform 191"/>
                <p:cNvSpPr>
                  <a:spLocks/>
                </p:cNvSpPr>
                <p:nvPr/>
              </p:nvSpPr>
              <p:spPr bwMode="auto">
                <a:xfrm>
                  <a:off x="5500065" y="2936779"/>
                  <a:ext cx="524044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151" name="Freeform 192"/>
                <p:cNvSpPr>
                  <a:spLocks/>
                </p:cNvSpPr>
                <p:nvPr/>
              </p:nvSpPr>
              <p:spPr bwMode="auto">
                <a:xfrm>
                  <a:off x="5621851" y="2933643"/>
                  <a:ext cx="302617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134" name="Straight Connector 1133"/>
              <p:cNvCxnSpPr/>
              <p:nvPr/>
            </p:nvCxnSpPr>
            <p:spPr>
              <a:xfrm flipH="1">
                <a:off x="6996897" y="2124333"/>
                <a:ext cx="11070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5" name="Straight Connector 1134"/>
              <p:cNvCxnSpPr/>
              <p:nvPr/>
            </p:nvCxnSpPr>
            <p:spPr>
              <a:xfrm>
                <a:off x="6875111" y="230466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6" name="Straight Connector 1135"/>
              <p:cNvCxnSpPr/>
              <p:nvPr/>
            </p:nvCxnSpPr>
            <p:spPr>
              <a:xfrm>
                <a:off x="6871422" y="236896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7" name="Straight Connector 1136"/>
              <p:cNvCxnSpPr/>
              <p:nvPr/>
            </p:nvCxnSpPr>
            <p:spPr>
              <a:xfrm>
                <a:off x="6871422" y="244423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8" name="Straight Connector 1137"/>
              <p:cNvCxnSpPr/>
              <p:nvPr/>
            </p:nvCxnSpPr>
            <p:spPr>
              <a:xfrm>
                <a:off x="6867730" y="250852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9" name="Straight Connector 1138"/>
              <p:cNvCxnSpPr/>
              <p:nvPr/>
            </p:nvCxnSpPr>
            <p:spPr>
              <a:xfrm>
                <a:off x="6864041" y="2569681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0" name="Straight Connector 1139"/>
              <p:cNvCxnSpPr/>
              <p:nvPr/>
            </p:nvCxnSpPr>
            <p:spPr>
              <a:xfrm>
                <a:off x="6864041" y="263867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1" name="Straight Connector 1140"/>
              <p:cNvCxnSpPr/>
              <p:nvPr/>
            </p:nvCxnSpPr>
            <p:spPr>
              <a:xfrm>
                <a:off x="6860349" y="270610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2" name="Straight Connector 1141"/>
              <p:cNvCxnSpPr/>
              <p:nvPr/>
            </p:nvCxnSpPr>
            <p:spPr>
              <a:xfrm>
                <a:off x="6867730" y="277510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3" name="Straight Connector 1142"/>
              <p:cNvCxnSpPr/>
              <p:nvPr/>
            </p:nvCxnSpPr>
            <p:spPr>
              <a:xfrm>
                <a:off x="6871422" y="284253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4" name="Straight Connector 1143"/>
              <p:cNvCxnSpPr/>
              <p:nvPr/>
            </p:nvCxnSpPr>
            <p:spPr>
              <a:xfrm>
                <a:off x="6871422" y="291153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5" name="Straight Connector 1144"/>
              <p:cNvCxnSpPr/>
              <p:nvPr/>
            </p:nvCxnSpPr>
            <p:spPr>
              <a:xfrm>
                <a:off x="6875111" y="2975827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6" name="Straight Connector 1145"/>
              <p:cNvCxnSpPr/>
              <p:nvPr/>
            </p:nvCxnSpPr>
            <p:spPr>
              <a:xfrm flipH="1">
                <a:off x="6875111" y="2132174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45" name="Group 1071"/>
          <p:cNvGrpSpPr>
            <a:grpSpLocks/>
          </p:cNvGrpSpPr>
          <p:nvPr/>
        </p:nvGrpSpPr>
        <p:grpSpPr bwMode="auto">
          <a:xfrm>
            <a:off x="4864100" y="5200650"/>
            <a:ext cx="330200" cy="1030288"/>
            <a:chOff x="6240352" y="2055335"/>
            <a:chExt cx="771307" cy="1017716"/>
          </a:xfrm>
        </p:grpSpPr>
        <p:grpSp>
          <p:nvGrpSpPr>
            <p:cNvPr id="205159" name="Group 1072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094" name="Rectangle 1093"/>
              <p:cNvSpPr/>
              <p:nvPr/>
            </p:nvSpPr>
            <p:spPr>
              <a:xfrm>
                <a:off x="6509942" y="3062521"/>
                <a:ext cx="446783" cy="74172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5" name="Straight Connector 1094"/>
              <p:cNvCxnSpPr/>
              <p:nvPr/>
            </p:nvCxnSpPr>
            <p:spPr>
              <a:xfrm flipV="1">
                <a:off x="6845779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6" name="Rectangle 1095"/>
              <p:cNvSpPr/>
              <p:nvPr/>
            </p:nvSpPr>
            <p:spPr>
              <a:xfrm>
                <a:off x="6476959" y="3071930"/>
                <a:ext cx="131936" cy="116042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097" name="Straight Connector 1096"/>
              <p:cNvCxnSpPr/>
              <p:nvPr/>
            </p:nvCxnSpPr>
            <p:spPr>
              <a:xfrm flipV="1">
                <a:off x="6395998" y="3062521"/>
                <a:ext cx="113944" cy="9251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8" name="Rectangle 1097"/>
              <p:cNvSpPr/>
              <p:nvPr/>
            </p:nvSpPr>
            <p:spPr>
              <a:xfrm>
                <a:off x="6815793" y="3703885"/>
                <a:ext cx="131936" cy="11447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99" name="Rectangle 1098"/>
              <p:cNvSpPr/>
              <p:nvPr/>
            </p:nvSpPr>
            <p:spPr>
              <a:xfrm>
                <a:off x="6404995" y="3158176"/>
                <a:ext cx="443783" cy="74172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100" name="Straight Connector 1099"/>
              <p:cNvCxnSpPr/>
              <p:nvPr/>
            </p:nvCxnSpPr>
            <p:spPr>
              <a:xfrm flipV="1">
                <a:off x="6848778" y="3804246"/>
                <a:ext cx="110945" cy="9252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87" name="Group 1100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9" name="Straight Connector 1128"/>
                <p:cNvCxnSpPr/>
                <p:nvPr/>
              </p:nvCxnSpPr>
              <p:spPr>
                <a:xfrm flipV="1">
                  <a:off x="7027504" y="2846452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0" name="Straight Connector 1129"/>
                <p:cNvCxnSpPr/>
                <p:nvPr/>
              </p:nvCxnSpPr>
              <p:spPr>
                <a:xfrm flipV="1">
                  <a:off x="6580724" y="2938972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8" name="Group 1101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7" name="Straight Connector 1126"/>
                <p:cNvCxnSpPr/>
                <p:nvPr/>
              </p:nvCxnSpPr>
              <p:spPr>
                <a:xfrm flipV="1">
                  <a:off x="7027984" y="2846449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8" name="Straight Connector 1127"/>
                <p:cNvCxnSpPr/>
                <p:nvPr/>
              </p:nvCxnSpPr>
              <p:spPr>
                <a:xfrm flipV="1">
                  <a:off x="6581203" y="293896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89" name="Group 1102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5" name="Straight Connector 1124"/>
                <p:cNvCxnSpPr/>
                <p:nvPr/>
              </p:nvCxnSpPr>
              <p:spPr>
                <a:xfrm flipV="1">
                  <a:off x="7028464" y="2846446"/>
                  <a:ext cx="104950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6" name="Straight Connector 1125"/>
                <p:cNvCxnSpPr/>
                <p:nvPr/>
              </p:nvCxnSpPr>
              <p:spPr>
                <a:xfrm flipV="1">
                  <a:off x="6581683" y="2938966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0" name="Group 1103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3" name="Straight Connector 1122"/>
                <p:cNvCxnSpPr/>
                <p:nvPr/>
              </p:nvCxnSpPr>
              <p:spPr>
                <a:xfrm flipV="1">
                  <a:off x="7028943" y="2846445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Straight Connector 1123"/>
                <p:cNvCxnSpPr/>
                <p:nvPr/>
              </p:nvCxnSpPr>
              <p:spPr>
                <a:xfrm flipV="1">
                  <a:off x="6582163" y="2938964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1" name="Group 1104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21" name="Straight Connector 1120"/>
                <p:cNvCxnSpPr/>
                <p:nvPr/>
              </p:nvCxnSpPr>
              <p:spPr>
                <a:xfrm flipV="1">
                  <a:off x="7029423" y="2846442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2" name="Straight Connector 1121"/>
                <p:cNvCxnSpPr/>
                <p:nvPr/>
              </p:nvCxnSpPr>
              <p:spPr>
                <a:xfrm flipV="1">
                  <a:off x="6582643" y="2938961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2" name="Group 1105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9" name="Straight Connector 1118"/>
                <p:cNvCxnSpPr/>
                <p:nvPr/>
              </p:nvCxnSpPr>
              <p:spPr>
                <a:xfrm flipV="1">
                  <a:off x="7029905" y="2846440"/>
                  <a:ext cx="110947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0" name="Straight Connector 1119"/>
                <p:cNvCxnSpPr/>
                <p:nvPr/>
              </p:nvCxnSpPr>
              <p:spPr>
                <a:xfrm flipV="1">
                  <a:off x="6583124" y="293895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3" name="Group 1106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7" name="Straight Connector 1116"/>
                <p:cNvCxnSpPr/>
                <p:nvPr/>
              </p:nvCxnSpPr>
              <p:spPr>
                <a:xfrm flipV="1">
                  <a:off x="7027387" y="2846437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8" name="Straight Connector 1117"/>
                <p:cNvCxnSpPr/>
                <p:nvPr/>
              </p:nvCxnSpPr>
              <p:spPr>
                <a:xfrm flipV="1">
                  <a:off x="6580605" y="293895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4" name="Group 1107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5" name="Straight Connector 1114"/>
                <p:cNvCxnSpPr/>
                <p:nvPr/>
              </p:nvCxnSpPr>
              <p:spPr>
                <a:xfrm flipV="1">
                  <a:off x="7027867" y="2846434"/>
                  <a:ext cx="113944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6" name="Straight Connector 1115"/>
                <p:cNvCxnSpPr/>
                <p:nvPr/>
              </p:nvCxnSpPr>
              <p:spPr>
                <a:xfrm flipV="1">
                  <a:off x="6581084" y="2938953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5" name="Group 1108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3" name="Straight Connector 1112"/>
                <p:cNvCxnSpPr/>
                <p:nvPr/>
              </p:nvCxnSpPr>
              <p:spPr>
                <a:xfrm flipV="1">
                  <a:off x="7022349" y="2846432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4" name="Straight Connector 1113"/>
                <p:cNvCxnSpPr/>
                <p:nvPr/>
              </p:nvCxnSpPr>
              <p:spPr>
                <a:xfrm flipV="1">
                  <a:off x="6581564" y="2938951"/>
                  <a:ext cx="44678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96" name="Group 1109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111" name="Straight Connector 1110"/>
                <p:cNvCxnSpPr/>
                <p:nvPr/>
              </p:nvCxnSpPr>
              <p:spPr>
                <a:xfrm flipV="1">
                  <a:off x="7028826" y="2846429"/>
                  <a:ext cx="110945" cy="9251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2" name="Straight Connector 1111"/>
                <p:cNvCxnSpPr/>
                <p:nvPr/>
              </p:nvCxnSpPr>
              <p:spPr>
                <a:xfrm flipV="1">
                  <a:off x="6582044" y="293894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60" name="Group 1073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61" name="Group 1074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089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82" y="2996368"/>
                  <a:ext cx="548815" cy="64294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0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82" y="2921098"/>
                  <a:ext cx="674894" cy="7840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1" name="Freeform 190"/>
                <p:cNvSpPr>
                  <a:spLocks/>
                </p:cNvSpPr>
                <p:nvPr/>
              </p:nvSpPr>
              <p:spPr bwMode="auto">
                <a:xfrm>
                  <a:off x="5971613" y="2922667"/>
                  <a:ext cx="122370" cy="137995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2" name="Freeform 191"/>
                <p:cNvSpPr>
                  <a:spLocks/>
                </p:cNvSpPr>
                <p:nvPr/>
              </p:nvSpPr>
              <p:spPr bwMode="auto">
                <a:xfrm>
                  <a:off x="5500669" y="2936779"/>
                  <a:ext cx="522858" cy="4547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93" name="Freeform 192"/>
                <p:cNvSpPr>
                  <a:spLocks/>
                </p:cNvSpPr>
                <p:nvPr/>
              </p:nvSpPr>
              <p:spPr bwMode="auto">
                <a:xfrm>
                  <a:off x="5623041" y="2933643"/>
                  <a:ext cx="300364" cy="53316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76" name="Straight Connector 1075"/>
              <p:cNvCxnSpPr/>
              <p:nvPr/>
            </p:nvCxnSpPr>
            <p:spPr>
              <a:xfrm flipH="1">
                <a:off x="6996826" y="2124333"/>
                <a:ext cx="11126" cy="845222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7" name="Straight Connector 1076"/>
              <p:cNvCxnSpPr/>
              <p:nvPr/>
            </p:nvCxnSpPr>
            <p:spPr>
              <a:xfrm>
                <a:off x="6874457" y="230466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8" name="Straight Connector 1077"/>
              <p:cNvCxnSpPr/>
              <p:nvPr/>
            </p:nvCxnSpPr>
            <p:spPr>
              <a:xfrm>
                <a:off x="6870747" y="236896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9" name="Straight Connector 1078"/>
              <p:cNvCxnSpPr/>
              <p:nvPr/>
            </p:nvCxnSpPr>
            <p:spPr>
              <a:xfrm>
                <a:off x="6870747" y="2444231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0" name="Straight Connector 1079"/>
              <p:cNvCxnSpPr/>
              <p:nvPr/>
            </p:nvCxnSpPr>
            <p:spPr>
              <a:xfrm>
                <a:off x="6867040" y="2508525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1" name="Straight Connector 1080"/>
              <p:cNvCxnSpPr/>
              <p:nvPr/>
            </p:nvCxnSpPr>
            <p:spPr>
              <a:xfrm>
                <a:off x="6867040" y="256968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2" name="Straight Connector 1081"/>
              <p:cNvCxnSpPr/>
              <p:nvPr/>
            </p:nvCxnSpPr>
            <p:spPr>
              <a:xfrm>
                <a:off x="6863331" y="2638679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3" name="Straight Connector 1082"/>
              <p:cNvCxnSpPr/>
              <p:nvPr/>
            </p:nvCxnSpPr>
            <p:spPr>
              <a:xfrm>
                <a:off x="6859624" y="270610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4" name="Straight Connector 1083"/>
              <p:cNvCxnSpPr/>
              <p:nvPr/>
            </p:nvCxnSpPr>
            <p:spPr>
              <a:xfrm>
                <a:off x="6867040" y="277510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5" name="Straight Connector 1084"/>
              <p:cNvCxnSpPr/>
              <p:nvPr/>
            </p:nvCxnSpPr>
            <p:spPr>
              <a:xfrm>
                <a:off x="6870747" y="284253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6" name="Straight Connector 1085"/>
              <p:cNvCxnSpPr/>
              <p:nvPr/>
            </p:nvCxnSpPr>
            <p:spPr>
              <a:xfrm>
                <a:off x="6870747" y="291153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7" name="Straight Connector 1086"/>
              <p:cNvCxnSpPr/>
              <p:nvPr/>
            </p:nvCxnSpPr>
            <p:spPr>
              <a:xfrm>
                <a:off x="6874457" y="2975827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8" name="Straight Connector 1087"/>
              <p:cNvCxnSpPr/>
              <p:nvPr/>
            </p:nvCxnSpPr>
            <p:spPr>
              <a:xfrm flipH="1">
                <a:off x="6878164" y="2132174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312" name="Straight Connector 1311"/>
          <p:cNvCxnSpPr/>
          <p:nvPr/>
        </p:nvCxnSpPr>
        <p:spPr>
          <a:xfrm flipH="1">
            <a:off x="5554663" y="4711700"/>
            <a:ext cx="355600" cy="4953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3" name="Straight Connector 1312"/>
          <p:cNvCxnSpPr>
            <a:stCxn id="1552" idx="2"/>
          </p:cNvCxnSpPr>
          <p:nvPr/>
        </p:nvCxnSpPr>
        <p:spPr>
          <a:xfrm flipH="1">
            <a:off x="5859463" y="4927600"/>
            <a:ext cx="201612" cy="485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4" name="Straight Connector 1313"/>
          <p:cNvCxnSpPr/>
          <p:nvPr/>
        </p:nvCxnSpPr>
        <p:spPr>
          <a:xfrm>
            <a:off x="6176963" y="4725988"/>
            <a:ext cx="57150" cy="4921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5" name="Straight Connector 1314"/>
          <p:cNvCxnSpPr>
            <a:endCxn id="1337" idx="0"/>
          </p:cNvCxnSpPr>
          <p:nvPr/>
        </p:nvCxnSpPr>
        <p:spPr>
          <a:xfrm>
            <a:off x="6316663" y="4749800"/>
            <a:ext cx="273050" cy="457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4850" name="Group 1315"/>
          <p:cNvGrpSpPr>
            <a:grpSpLocks/>
          </p:cNvGrpSpPr>
          <p:nvPr/>
        </p:nvGrpSpPr>
        <p:grpSpPr bwMode="auto">
          <a:xfrm>
            <a:off x="5289550" y="5207000"/>
            <a:ext cx="331788" cy="1031875"/>
            <a:chOff x="6240352" y="2055335"/>
            <a:chExt cx="771307" cy="1017716"/>
          </a:xfrm>
        </p:grpSpPr>
        <p:grpSp>
          <p:nvGrpSpPr>
            <p:cNvPr id="205101" name="Group 1493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515" name="Rectangle 1514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6" name="Straight Connector 1515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7" name="Rectangle 1516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18" name="Straight Connector 1517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9" name="Rectangle 1518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20" name="Rectangle 1519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521" name="Straight Connector 1520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129" name="Group 1521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50" name="Straight Connector 1549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1" name="Straight Connector 1550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0" name="Group 1522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8" name="Straight Connector 1547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9" name="Straight Connector 1548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1" name="Group 1523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6" name="Straight Connector 1545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7" name="Straight Connector 1546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2" name="Group 1524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4" name="Straight Connector 1543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5" name="Straight Connector 1544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3" name="Group 1525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2" name="Straight Connector 1541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3" name="Straight Connector 1542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4" name="Group 1526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40" name="Straight Connector 1539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1" name="Straight Connector 1540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5" name="Group 1527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8" name="Straight Connector 1537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9" name="Straight Connector 1538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6" name="Group 1528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6" name="Straight Connector 1535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7" name="Straight Connector 1536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7" name="Group 1529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4" name="Straight Connector 1533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5" name="Straight Connector 1534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138" name="Group 1530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532" name="Straight Connector 1531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3" name="Straight Connector 1532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102" name="Group 1494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103" name="Group 1495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510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1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2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3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14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97" name="Straight Connector 1496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8" name="Straight Connector 1497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9" name="Straight Connector 1498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0" name="Straight Connector 1499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1" name="Straight Connector 1500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2" name="Straight Connector 1501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3" name="Straight Connector 1502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4" name="Straight Connector 1503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5" name="Straight Connector 1504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6" name="Straight Connector 1505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7" name="Straight Connector 1506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8" name="Straight Connector 1507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9" name="Straight Connector 1508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1" name="Group 1316"/>
          <p:cNvGrpSpPr>
            <a:grpSpLocks/>
          </p:cNvGrpSpPr>
          <p:nvPr/>
        </p:nvGrpSpPr>
        <p:grpSpPr bwMode="auto">
          <a:xfrm>
            <a:off x="5675313" y="5207000"/>
            <a:ext cx="330200" cy="1031875"/>
            <a:chOff x="6240352" y="2055335"/>
            <a:chExt cx="771307" cy="1017716"/>
          </a:xfrm>
        </p:grpSpPr>
        <p:grpSp>
          <p:nvGrpSpPr>
            <p:cNvPr id="205043" name="Group 1435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457" name="Rectangle 1456"/>
              <p:cNvSpPr/>
              <p:nvPr/>
            </p:nvSpPr>
            <p:spPr>
              <a:xfrm>
                <a:off x="6509942" y="3062244"/>
                <a:ext cx="446781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58" name="Straight Connector 1457"/>
              <p:cNvCxnSpPr/>
              <p:nvPr/>
            </p:nvCxnSpPr>
            <p:spPr>
              <a:xfrm flipV="1">
                <a:off x="6845779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9" name="Rectangle 1458"/>
              <p:cNvSpPr/>
              <p:nvPr/>
            </p:nvSpPr>
            <p:spPr>
              <a:xfrm>
                <a:off x="6476958" y="3071638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0" name="Straight Connector 1459"/>
              <p:cNvCxnSpPr/>
              <p:nvPr/>
            </p:nvCxnSpPr>
            <p:spPr>
              <a:xfrm flipV="1">
                <a:off x="6395998" y="3062244"/>
                <a:ext cx="113944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1" name="Rectangle 1460"/>
              <p:cNvSpPr/>
              <p:nvPr/>
            </p:nvSpPr>
            <p:spPr>
              <a:xfrm>
                <a:off x="6815793" y="3702622"/>
                <a:ext cx="131936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62" name="Rectangle 1461"/>
              <p:cNvSpPr/>
              <p:nvPr/>
            </p:nvSpPr>
            <p:spPr>
              <a:xfrm>
                <a:off x="6404993" y="3157752"/>
                <a:ext cx="44378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63" name="Straight Connector 1462"/>
              <p:cNvCxnSpPr/>
              <p:nvPr/>
            </p:nvCxnSpPr>
            <p:spPr>
              <a:xfrm flipV="1">
                <a:off x="6848776" y="3804394"/>
                <a:ext cx="110947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71" name="Group 1463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2" name="Straight Connector 1491"/>
                <p:cNvCxnSpPr/>
                <p:nvPr/>
              </p:nvCxnSpPr>
              <p:spPr>
                <a:xfrm flipV="1">
                  <a:off x="7027504" y="2846059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3" name="Straight Connector 1492"/>
                <p:cNvCxnSpPr/>
                <p:nvPr/>
              </p:nvCxnSpPr>
              <p:spPr>
                <a:xfrm flipV="1">
                  <a:off x="6580722" y="2938436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2" name="Group 1464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90" name="Straight Connector 1489"/>
                <p:cNvCxnSpPr/>
                <p:nvPr/>
              </p:nvCxnSpPr>
              <p:spPr>
                <a:xfrm flipV="1">
                  <a:off x="7027984" y="2845955"/>
                  <a:ext cx="113944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1" name="Straight Connector 1490"/>
                <p:cNvCxnSpPr/>
                <p:nvPr/>
              </p:nvCxnSpPr>
              <p:spPr>
                <a:xfrm flipV="1">
                  <a:off x="6581202" y="2938331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3" name="Group 1465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8" name="Straight Connector 1487"/>
                <p:cNvCxnSpPr/>
                <p:nvPr/>
              </p:nvCxnSpPr>
              <p:spPr>
                <a:xfrm flipV="1">
                  <a:off x="7028464" y="2845851"/>
                  <a:ext cx="104948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9" name="Straight Connector 1488"/>
                <p:cNvCxnSpPr/>
                <p:nvPr/>
              </p:nvCxnSpPr>
              <p:spPr>
                <a:xfrm flipV="1">
                  <a:off x="6581681" y="293822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4" name="Group 1466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6" name="Straight Connector 1485"/>
                <p:cNvCxnSpPr/>
                <p:nvPr/>
              </p:nvCxnSpPr>
              <p:spPr>
                <a:xfrm flipV="1">
                  <a:off x="7028943" y="2845748"/>
                  <a:ext cx="110945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7" name="Straight Connector 1486"/>
                <p:cNvCxnSpPr/>
                <p:nvPr/>
              </p:nvCxnSpPr>
              <p:spPr>
                <a:xfrm flipV="1">
                  <a:off x="6582161" y="2938124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5" name="Group 1467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4" name="Straight Connector 1483"/>
                <p:cNvCxnSpPr/>
                <p:nvPr/>
              </p:nvCxnSpPr>
              <p:spPr>
                <a:xfrm flipV="1">
                  <a:off x="7029423" y="2845643"/>
                  <a:ext cx="110945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5" name="Straight Connector 1484"/>
                <p:cNvCxnSpPr/>
                <p:nvPr/>
              </p:nvCxnSpPr>
              <p:spPr>
                <a:xfrm flipV="1">
                  <a:off x="6582641" y="2934888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6" name="Group 1468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2" name="Straight Connector 1481"/>
                <p:cNvCxnSpPr/>
                <p:nvPr/>
              </p:nvCxnSpPr>
              <p:spPr>
                <a:xfrm flipV="1">
                  <a:off x="7029905" y="2845540"/>
                  <a:ext cx="110945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3" name="Straight Connector 1482"/>
                <p:cNvCxnSpPr/>
                <p:nvPr/>
              </p:nvCxnSpPr>
              <p:spPr>
                <a:xfrm flipV="1">
                  <a:off x="6583123" y="2939482"/>
                  <a:ext cx="45277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7" name="Group 1469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80" name="Straight Connector 1479"/>
                <p:cNvCxnSpPr/>
                <p:nvPr/>
              </p:nvCxnSpPr>
              <p:spPr>
                <a:xfrm flipV="1">
                  <a:off x="7027385" y="2845436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1" name="Straight Connector 1480"/>
                <p:cNvCxnSpPr/>
                <p:nvPr/>
              </p:nvCxnSpPr>
              <p:spPr>
                <a:xfrm flipV="1">
                  <a:off x="6580605" y="2939379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8" name="Group 1470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8" name="Straight Connector 1477"/>
                <p:cNvCxnSpPr/>
                <p:nvPr/>
              </p:nvCxnSpPr>
              <p:spPr>
                <a:xfrm flipV="1">
                  <a:off x="7027865" y="2845332"/>
                  <a:ext cx="113944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9" name="Straight Connector 1478"/>
                <p:cNvCxnSpPr/>
                <p:nvPr/>
              </p:nvCxnSpPr>
              <p:spPr>
                <a:xfrm flipV="1">
                  <a:off x="6581084" y="2939275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79" name="Group 1471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6" name="Straight Connector 1475"/>
                <p:cNvCxnSpPr/>
                <p:nvPr/>
              </p:nvCxnSpPr>
              <p:spPr>
                <a:xfrm flipV="1">
                  <a:off x="7022348" y="2846793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7" name="Straight Connector 1476"/>
                <p:cNvCxnSpPr/>
                <p:nvPr/>
              </p:nvCxnSpPr>
              <p:spPr>
                <a:xfrm flipV="1">
                  <a:off x="6581564" y="2939171"/>
                  <a:ext cx="44678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80" name="Group 1472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74" name="Straight Connector 1473"/>
                <p:cNvCxnSpPr/>
                <p:nvPr/>
              </p:nvCxnSpPr>
              <p:spPr>
                <a:xfrm flipV="1">
                  <a:off x="7028824" y="2846690"/>
                  <a:ext cx="110947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5" name="Straight Connector 1474"/>
                <p:cNvCxnSpPr/>
                <p:nvPr/>
              </p:nvCxnSpPr>
              <p:spPr>
                <a:xfrm flipV="1">
                  <a:off x="6582044" y="2939067"/>
                  <a:ext cx="45277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5044" name="Group 1436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5045" name="Group 1437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4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379" y="2996253"/>
                  <a:ext cx="548815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379" y="2921098"/>
                  <a:ext cx="674894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4" name="Freeform 190"/>
                <p:cNvSpPr>
                  <a:spLocks/>
                </p:cNvSpPr>
                <p:nvPr/>
              </p:nvSpPr>
              <p:spPr bwMode="auto">
                <a:xfrm>
                  <a:off x="5971610" y="2922664"/>
                  <a:ext cx="122372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5" name="Freeform 191"/>
                <p:cNvSpPr>
                  <a:spLocks/>
                </p:cNvSpPr>
                <p:nvPr/>
              </p:nvSpPr>
              <p:spPr bwMode="auto">
                <a:xfrm>
                  <a:off x="5500669" y="2936755"/>
                  <a:ext cx="52285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6" name="Freeform 192"/>
                <p:cNvSpPr>
                  <a:spLocks/>
                </p:cNvSpPr>
                <p:nvPr/>
              </p:nvSpPr>
              <p:spPr bwMode="auto">
                <a:xfrm>
                  <a:off x="5623039" y="2933624"/>
                  <a:ext cx="300366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439" name="Straight Connector 1438"/>
              <p:cNvCxnSpPr/>
              <p:nvPr/>
            </p:nvCxnSpPr>
            <p:spPr>
              <a:xfrm flipH="1">
                <a:off x="6996826" y="2125793"/>
                <a:ext cx="1112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0" name="Straight Connector 1439"/>
              <p:cNvCxnSpPr/>
              <p:nvPr/>
            </p:nvCxnSpPr>
            <p:spPr>
              <a:xfrm>
                <a:off x="6874454" y="2304284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1" name="Straight Connector 1440"/>
              <p:cNvCxnSpPr/>
              <p:nvPr/>
            </p:nvCxnSpPr>
            <p:spPr>
              <a:xfrm>
                <a:off x="6870747" y="2368478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2" name="Straight Connector 1441"/>
              <p:cNvCxnSpPr/>
              <p:nvPr/>
            </p:nvCxnSpPr>
            <p:spPr>
              <a:xfrm>
                <a:off x="6870747" y="2445199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3" name="Straight Connector 1442"/>
              <p:cNvCxnSpPr/>
              <p:nvPr/>
            </p:nvCxnSpPr>
            <p:spPr>
              <a:xfrm>
                <a:off x="6867038" y="250939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4" name="Straight Connector 1443"/>
              <p:cNvCxnSpPr/>
              <p:nvPr/>
            </p:nvCxnSpPr>
            <p:spPr>
              <a:xfrm>
                <a:off x="6867038" y="257045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5" name="Straight Connector 1444"/>
              <p:cNvCxnSpPr/>
              <p:nvPr/>
            </p:nvCxnSpPr>
            <p:spPr>
              <a:xfrm>
                <a:off x="6863331" y="2637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6" name="Straight Connector 1445"/>
              <p:cNvCxnSpPr/>
              <p:nvPr/>
            </p:nvCxnSpPr>
            <p:spPr>
              <a:xfrm>
                <a:off x="6859622" y="2706673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7" name="Straight Connector 1446"/>
              <p:cNvCxnSpPr/>
              <p:nvPr/>
            </p:nvCxnSpPr>
            <p:spPr>
              <a:xfrm>
                <a:off x="6867038" y="2775565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8" name="Straight Connector 1447"/>
              <p:cNvCxnSpPr/>
              <p:nvPr/>
            </p:nvCxnSpPr>
            <p:spPr>
              <a:xfrm>
                <a:off x="6870747" y="2842891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9" name="Straight Connector 1448"/>
              <p:cNvCxnSpPr/>
              <p:nvPr/>
            </p:nvCxnSpPr>
            <p:spPr>
              <a:xfrm>
                <a:off x="6870747" y="2911782"/>
                <a:ext cx="13720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0" name="Straight Connector 1449"/>
              <p:cNvCxnSpPr/>
              <p:nvPr/>
            </p:nvCxnSpPr>
            <p:spPr>
              <a:xfrm>
                <a:off x="6874454" y="2975976"/>
                <a:ext cx="137205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1" name="Straight Connector 1450"/>
              <p:cNvCxnSpPr/>
              <p:nvPr/>
            </p:nvCxnSpPr>
            <p:spPr>
              <a:xfrm flipH="1">
                <a:off x="6878164" y="2132056"/>
                <a:ext cx="133495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2" name="Group 1317"/>
          <p:cNvGrpSpPr>
            <a:grpSpLocks/>
          </p:cNvGrpSpPr>
          <p:nvPr/>
        </p:nvGrpSpPr>
        <p:grpSpPr bwMode="auto">
          <a:xfrm>
            <a:off x="6051550" y="5207000"/>
            <a:ext cx="331788" cy="1031875"/>
            <a:chOff x="6240352" y="2055335"/>
            <a:chExt cx="771307" cy="1017716"/>
          </a:xfrm>
        </p:grpSpPr>
        <p:grpSp>
          <p:nvGrpSpPr>
            <p:cNvPr id="204985" name="Group 1377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99" name="Rectangle 1398"/>
              <p:cNvSpPr/>
              <p:nvPr/>
            </p:nvSpPr>
            <p:spPr>
              <a:xfrm>
                <a:off x="6509397" y="3062244"/>
                <a:ext cx="447628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0" name="Straight Connector 1399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1" name="Rectangle 1400"/>
              <p:cNvSpPr/>
              <p:nvPr/>
            </p:nvSpPr>
            <p:spPr>
              <a:xfrm>
                <a:off x="6476572" y="3071638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2" name="Straight Connector 1401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03" name="Rectangle 1402"/>
              <p:cNvSpPr/>
              <p:nvPr/>
            </p:nvSpPr>
            <p:spPr>
              <a:xfrm>
                <a:off x="6816769" y="3702622"/>
                <a:ext cx="131304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404" name="Rectangle 1403"/>
              <p:cNvSpPr/>
              <p:nvPr/>
            </p:nvSpPr>
            <p:spPr>
              <a:xfrm>
                <a:off x="6404951" y="3157752"/>
                <a:ext cx="444643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405" name="Straight Connector 1404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013" name="Group 1405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4" name="Straight Connector 1433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5" name="Straight Connector 1434"/>
                <p:cNvCxnSpPr/>
                <p:nvPr/>
              </p:nvCxnSpPr>
              <p:spPr>
                <a:xfrm flipV="1">
                  <a:off x="6580709" y="2938436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4" name="Group 1406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2" name="Straight Connector 1431"/>
                <p:cNvCxnSpPr/>
                <p:nvPr/>
              </p:nvCxnSpPr>
              <p:spPr>
                <a:xfrm flipV="1">
                  <a:off x="7028817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3" name="Straight Connector 1432"/>
                <p:cNvCxnSpPr/>
                <p:nvPr/>
              </p:nvCxnSpPr>
              <p:spPr>
                <a:xfrm flipV="1">
                  <a:off x="6581189" y="2938331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5" name="Group 1407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30" name="Straight Connector 1429"/>
                <p:cNvCxnSpPr/>
                <p:nvPr/>
              </p:nvCxnSpPr>
              <p:spPr>
                <a:xfrm flipV="1">
                  <a:off x="7026313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1" name="Straight Connector 1430"/>
                <p:cNvCxnSpPr/>
                <p:nvPr/>
              </p:nvCxnSpPr>
              <p:spPr>
                <a:xfrm flipV="1">
                  <a:off x="6581670" y="293822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6" name="Group 1408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8" name="Straight Connector 1427"/>
                <p:cNvCxnSpPr/>
                <p:nvPr/>
              </p:nvCxnSpPr>
              <p:spPr>
                <a:xfrm flipV="1">
                  <a:off x="7026792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9" name="Straight Connector 1428"/>
                <p:cNvCxnSpPr/>
                <p:nvPr/>
              </p:nvCxnSpPr>
              <p:spPr>
                <a:xfrm flipV="1">
                  <a:off x="6582149" y="2938124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7" name="Group 1409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6" name="Straight Connector 1425"/>
                <p:cNvCxnSpPr/>
                <p:nvPr/>
              </p:nvCxnSpPr>
              <p:spPr>
                <a:xfrm flipV="1">
                  <a:off x="7027272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7" name="Straight Connector 1426"/>
                <p:cNvCxnSpPr/>
                <p:nvPr/>
              </p:nvCxnSpPr>
              <p:spPr>
                <a:xfrm flipV="1">
                  <a:off x="6582629" y="2934888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8" name="Group 1410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4" name="Straight Connector 1423"/>
                <p:cNvCxnSpPr/>
                <p:nvPr/>
              </p:nvCxnSpPr>
              <p:spPr>
                <a:xfrm flipV="1">
                  <a:off x="7027753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5" name="Straight Connector 1424"/>
                <p:cNvCxnSpPr/>
                <p:nvPr/>
              </p:nvCxnSpPr>
              <p:spPr>
                <a:xfrm flipV="1">
                  <a:off x="6583110" y="2939482"/>
                  <a:ext cx="45061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19" name="Group 1411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2" name="Straight Connector 1421"/>
                <p:cNvCxnSpPr/>
                <p:nvPr/>
              </p:nvCxnSpPr>
              <p:spPr>
                <a:xfrm flipV="1">
                  <a:off x="7028232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3" name="Straight Connector 1422"/>
                <p:cNvCxnSpPr/>
                <p:nvPr/>
              </p:nvCxnSpPr>
              <p:spPr>
                <a:xfrm flipV="1">
                  <a:off x="6580604" y="2939379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0" name="Group 1412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20" name="Straight Connector 1419"/>
                <p:cNvCxnSpPr/>
                <p:nvPr/>
              </p:nvCxnSpPr>
              <p:spPr>
                <a:xfrm flipV="1">
                  <a:off x="7028711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1" name="Straight Connector 1420"/>
                <p:cNvCxnSpPr/>
                <p:nvPr/>
              </p:nvCxnSpPr>
              <p:spPr>
                <a:xfrm flipV="1">
                  <a:off x="6581083" y="2939275"/>
                  <a:ext cx="453596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1" name="Group 1413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8" name="Straight Connector 1417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9" name="Straight Connector 1418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5022" name="Group 1414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416" name="Straight Connector 1415"/>
                <p:cNvCxnSpPr/>
                <p:nvPr/>
              </p:nvCxnSpPr>
              <p:spPr>
                <a:xfrm flipV="1">
                  <a:off x="7026689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7" name="Straight Connector 1416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86" name="Group 1378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87" name="Group 1379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94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6" y="2996253"/>
                  <a:ext cx="549876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5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6" y="2921098"/>
                  <a:ext cx="675352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6" name="Freeform 190"/>
                <p:cNvSpPr>
                  <a:spLocks/>
                </p:cNvSpPr>
                <p:nvPr/>
              </p:nvSpPr>
              <p:spPr bwMode="auto">
                <a:xfrm>
                  <a:off x="5968754" y="2922664"/>
                  <a:ext cx="125475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7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4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98" name="Freeform 192"/>
                <p:cNvSpPr>
                  <a:spLocks/>
                </p:cNvSpPr>
                <p:nvPr/>
              </p:nvSpPr>
              <p:spPr bwMode="auto">
                <a:xfrm>
                  <a:off x="5621851" y="2933624"/>
                  <a:ext cx="302617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81" name="Straight Connector 1380"/>
              <p:cNvCxnSpPr/>
              <p:nvPr/>
            </p:nvCxnSpPr>
            <p:spPr>
              <a:xfrm flipH="1">
                <a:off x="6996897" y="2125793"/>
                <a:ext cx="11070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2" name="Straight Connector 1381"/>
              <p:cNvCxnSpPr/>
              <p:nvPr/>
            </p:nvCxnSpPr>
            <p:spPr>
              <a:xfrm>
                <a:off x="6875111" y="2304284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3" name="Straight Connector 1382"/>
              <p:cNvCxnSpPr/>
              <p:nvPr/>
            </p:nvCxnSpPr>
            <p:spPr>
              <a:xfrm>
                <a:off x="6871422" y="2368478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4" name="Straight Connector 1383"/>
              <p:cNvCxnSpPr/>
              <p:nvPr/>
            </p:nvCxnSpPr>
            <p:spPr>
              <a:xfrm>
                <a:off x="6871422" y="2445199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5" name="Straight Connector 1384"/>
              <p:cNvCxnSpPr/>
              <p:nvPr/>
            </p:nvCxnSpPr>
            <p:spPr>
              <a:xfrm>
                <a:off x="6867730" y="250939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6" name="Straight Connector 1385"/>
              <p:cNvCxnSpPr/>
              <p:nvPr/>
            </p:nvCxnSpPr>
            <p:spPr>
              <a:xfrm>
                <a:off x="6864041" y="2570456"/>
                <a:ext cx="1402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7" name="Straight Connector 1386"/>
              <p:cNvCxnSpPr/>
              <p:nvPr/>
            </p:nvCxnSpPr>
            <p:spPr>
              <a:xfrm>
                <a:off x="6864041" y="2637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8" name="Straight Connector 1387"/>
              <p:cNvCxnSpPr/>
              <p:nvPr/>
            </p:nvCxnSpPr>
            <p:spPr>
              <a:xfrm>
                <a:off x="6860349" y="2706673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9" name="Straight Connector 1388"/>
              <p:cNvCxnSpPr/>
              <p:nvPr/>
            </p:nvCxnSpPr>
            <p:spPr>
              <a:xfrm>
                <a:off x="6867730" y="2775565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0" name="Straight Connector 1389"/>
              <p:cNvCxnSpPr/>
              <p:nvPr/>
            </p:nvCxnSpPr>
            <p:spPr>
              <a:xfrm>
                <a:off x="6871422" y="2842891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1" name="Straight Connector 1390"/>
              <p:cNvCxnSpPr/>
              <p:nvPr/>
            </p:nvCxnSpPr>
            <p:spPr>
              <a:xfrm>
                <a:off x="6871422" y="2911782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2" name="Straight Connector 1391"/>
              <p:cNvCxnSpPr/>
              <p:nvPr/>
            </p:nvCxnSpPr>
            <p:spPr>
              <a:xfrm>
                <a:off x="6875111" y="2975976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3" name="Straight Connector 1392"/>
              <p:cNvCxnSpPr/>
              <p:nvPr/>
            </p:nvCxnSpPr>
            <p:spPr>
              <a:xfrm flipH="1">
                <a:off x="6875111" y="2132056"/>
                <a:ext cx="136548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4853" name="Group 1318"/>
          <p:cNvGrpSpPr>
            <a:grpSpLocks/>
          </p:cNvGrpSpPr>
          <p:nvPr/>
        </p:nvGrpSpPr>
        <p:grpSpPr bwMode="auto">
          <a:xfrm>
            <a:off x="6427788" y="5207000"/>
            <a:ext cx="331787" cy="1031875"/>
            <a:chOff x="6240352" y="2055335"/>
            <a:chExt cx="771307" cy="1017716"/>
          </a:xfrm>
        </p:grpSpPr>
        <p:grpSp>
          <p:nvGrpSpPr>
            <p:cNvPr id="204927" name="Group 1319"/>
            <p:cNvGrpSpPr>
              <a:grpSpLocks/>
            </p:cNvGrpSpPr>
            <p:nvPr/>
          </p:nvGrpSpPr>
          <p:grpSpPr bwMode="auto">
            <a:xfrm>
              <a:off x="6240352" y="2235573"/>
              <a:ext cx="697981" cy="837478"/>
              <a:chOff x="6395998" y="3062424"/>
              <a:chExt cx="564403" cy="837478"/>
            </a:xfrm>
          </p:grpSpPr>
          <p:sp>
            <p:nvSpPr>
              <p:cNvPr id="1341" name="Rectangle 1340"/>
              <p:cNvSpPr/>
              <p:nvPr/>
            </p:nvSpPr>
            <p:spPr>
              <a:xfrm>
                <a:off x="6509397" y="3062244"/>
                <a:ext cx="447629" cy="74215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2" name="Straight Connector 1341"/>
              <p:cNvCxnSpPr/>
              <p:nvPr/>
            </p:nvCxnSpPr>
            <p:spPr>
              <a:xfrm flipV="1">
                <a:off x="6846611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3" name="Rectangle 1342"/>
              <p:cNvSpPr/>
              <p:nvPr/>
            </p:nvSpPr>
            <p:spPr>
              <a:xfrm>
                <a:off x="6476570" y="3071638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4" name="Straight Connector 1343"/>
              <p:cNvCxnSpPr/>
              <p:nvPr/>
            </p:nvCxnSpPr>
            <p:spPr>
              <a:xfrm flipV="1">
                <a:off x="6395998" y="306224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5" name="Rectangle 1344"/>
              <p:cNvSpPr/>
              <p:nvPr/>
            </p:nvSpPr>
            <p:spPr>
              <a:xfrm>
                <a:off x="6816769" y="3702622"/>
                <a:ext cx="131305" cy="115863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46" name="Rectangle 1345"/>
              <p:cNvSpPr/>
              <p:nvPr/>
            </p:nvSpPr>
            <p:spPr>
              <a:xfrm>
                <a:off x="6404950" y="3157752"/>
                <a:ext cx="444646" cy="74215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white"/>
                  </a:solidFill>
                  <a:latin typeface="Calibri"/>
                </a:endParaRPr>
              </a:p>
            </p:txBody>
          </p:sp>
          <p:cxnSp>
            <p:nvCxnSpPr>
              <p:cNvPr id="1347" name="Straight Connector 1346"/>
              <p:cNvCxnSpPr/>
              <p:nvPr/>
            </p:nvCxnSpPr>
            <p:spPr>
              <a:xfrm flipV="1">
                <a:off x="6846611" y="3804394"/>
                <a:ext cx="113399" cy="9237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4955" name="Group 1347"/>
              <p:cNvGrpSpPr>
                <a:grpSpLocks/>
              </p:cNvGrpSpPr>
              <p:nvPr/>
            </p:nvGrpSpPr>
            <p:grpSpPr bwMode="auto">
              <a:xfrm>
                <a:off x="6400318" y="313742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6" name="Straight Connector 1375"/>
                <p:cNvCxnSpPr/>
                <p:nvPr/>
              </p:nvCxnSpPr>
              <p:spPr>
                <a:xfrm flipV="1">
                  <a:off x="7028337" y="2846059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7" name="Straight Connector 1376"/>
                <p:cNvCxnSpPr/>
                <p:nvPr/>
              </p:nvCxnSpPr>
              <p:spPr>
                <a:xfrm flipV="1">
                  <a:off x="6580707" y="2938436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6" name="Group 1348"/>
              <p:cNvGrpSpPr>
                <a:grpSpLocks/>
              </p:cNvGrpSpPr>
              <p:nvPr/>
            </p:nvGrpSpPr>
            <p:grpSpPr bwMode="auto">
              <a:xfrm>
                <a:off x="6399838" y="320328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4" name="Straight Connector 1373"/>
                <p:cNvCxnSpPr/>
                <p:nvPr/>
              </p:nvCxnSpPr>
              <p:spPr>
                <a:xfrm flipV="1">
                  <a:off x="7028816" y="2845955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5" name="Straight Connector 1374"/>
                <p:cNvCxnSpPr/>
                <p:nvPr/>
              </p:nvCxnSpPr>
              <p:spPr>
                <a:xfrm flipV="1">
                  <a:off x="6581187" y="2938331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7" name="Group 1349"/>
              <p:cNvGrpSpPr>
                <a:grpSpLocks/>
              </p:cNvGrpSpPr>
              <p:nvPr/>
            </p:nvGrpSpPr>
            <p:grpSpPr bwMode="auto">
              <a:xfrm>
                <a:off x="6399358" y="326914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2" name="Straight Connector 1371"/>
                <p:cNvCxnSpPr/>
                <p:nvPr/>
              </p:nvCxnSpPr>
              <p:spPr>
                <a:xfrm flipV="1">
                  <a:off x="7026314" y="2845851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3" name="Straight Connector 1372"/>
                <p:cNvCxnSpPr/>
                <p:nvPr/>
              </p:nvCxnSpPr>
              <p:spPr>
                <a:xfrm flipV="1">
                  <a:off x="6581668" y="293822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8" name="Group 1350"/>
              <p:cNvGrpSpPr>
                <a:grpSpLocks/>
              </p:cNvGrpSpPr>
              <p:nvPr/>
            </p:nvGrpSpPr>
            <p:grpSpPr bwMode="auto">
              <a:xfrm>
                <a:off x="6398878" y="333501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70" name="Straight Connector 1369"/>
                <p:cNvCxnSpPr/>
                <p:nvPr/>
              </p:nvCxnSpPr>
              <p:spPr>
                <a:xfrm flipV="1">
                  <a:off x="7026794" y="2845748"/>
                  <a:ext cx="113399" cy="9237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1" name="Straight Connector 1370"/>
                <p:cNvCxnSpPr/>
                <p:nvPr/>
              </p:nvCxnSpPr>
              <p:spPr>
                <a:xfrm flipV="1">
                  <a:off x="6582147" y="2938124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59" name="Group 1351"/>
              <p:cNvGrpSpPr>
                <a:grpSpLocks/>
              </p:cNvGrpSpPr>
              <p:nvPr/>
            </p:nvGrpSpPr>
            <p:grpSpPr bwMode="auto">
              <a:xfrm>
                <a:off x="6398398" y="340087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8" name="Straight Connector 1367"/>
                <p:cNvCxnSpPr/>
                <p:nvPr/>
              </p:nvCxnSpPr>
              <p:spPr>
                <a:xfrm flipV="1">
                  <a:off x="7027273" y="2845643"/>
                  <a:ext cx="113399" cy="89245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9" name="Straight Connector 1368"/>
                <p:cNvCxnSpPr/>
                <p:nvPr/>
              </p:nvCxnSpPr>
              <p:spPr>
                <a:xfrm flipV="1">
                  <a:off x="6582627" y="2934888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0" name="Group 1352"/>
              <p:cNvGrpSpPr>
                <a:grpSpLocks/>
              </p:cNvGrpSpPr>
              <p:nvPr/>
            </p:nvGrpSpPr>
            <p:grpSpPr bwMode="auto">
              <a:xfrm>
                <a:off x="6397918" y="3466741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6" name="Straight Connector 1365"/>
                <p:cNvCxnSpPr/>
                <p:nvPr/>
              </p:nvCxnSpPr>
              <p:spPr>
                <a:xfrm flipV="1">
                  <a:off x="7027754" y="2845540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7" name="Straight Connector 1366"/>
                <p:cNvCxnSpPr/>
                <p:nvPr/>
              </p:nvCxnSpPr>
              <p:spPr>
                <a:xfrm flipV="1">
                  <a:off x="6583108" y="2939482"/>
                  <a:ext cx="45061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1" name="Group 1353"/>
              <p:cNvGrpSpPr>
                <a:grpSpLocks/>
              </p:cNvGrpSpPr>
              <p:nvPr/>
            </p:nvGrpSpPr>
            <p:grpSpPr bwMode="auto">
              <a:xfrm>
                <a:off x="6397438" y="3532605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4" name="Straight Connector 1363"/>
                <p:cNvCxnSpPr/>
                <p:nvPr/>
              </p:nvCxnSpPr>
              <p:spPr>
                <a:xfrm flipV="1">
                  <a:off x="7028234" y="2845436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5" name="Straight Connector 1364"/>
                <p:cNvCxnSpPr/>
                <p:nvPr/>
              </p:nvCxnSpPr>
              <p:spPr>
                <a:xfrm flipV="1">
                  <a:off x="6580604" y="2939379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2" name="Group 1354"/>
              <p:cNvGrpSpPr>
                <a:grpSpLocks/>
              </p:cNvGrpSpPr>
              <p:nvPr/>
            </p:nvGrpSpPr>
            <p:grpSpPr bwMode="auto">
              <a:xfrm>
                <a:off x="6396958" y="3598469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2" name="Straight Connector 1361"/>
                <p:cNvCxnSpPr/>
                <p:nvPr/>
              </p:nvCxnSpPr>
              <p:spPr>
                <a:xfrm flipV="1">
                  <a:off x="7028713" y="2845332"/>
                  <a:ext cx="113399" cy="939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3" name="Straight Connector 1362"/>
                <p:cNvCxnSpPr/>
                <p:nvPr/>
              </p:nvCxnSpPr>
              <p:spPr>
                <a:xfrm flipV="1">
                  <a:off x="6581083" y="2939275"/>
                  <a:ext cx="453598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3" name="Group 1355"/>
              <p:cNvGrpSpPr>
                <a:grpSpLocks/>
              </p:cNvGrpSpPr>
              <p:nvPr/>
            </p:nvGrpSpPr>
            <p:grpSpPr bwMode="auto">
              <a:xfrm>
                <a:off x="6396478" y="3664333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60" name="Straight Connector 1359"/>
                <p:cNvCxnSpPr/>
                <p:nvPr/>
              </p:nvCxnSpPr>
              <p:spPr>
                <a:xfrm flipV="1">
                  <a:off x="7026209" y="2846793"/>
                  <a:ext cx="107431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1" name="Straight Connector 1360"/>
                <p:cNvCxnSpPr/>
                <p:nvPr/>
              </p:nvCxnSpPr>
              <p:spPr>
                <a:xfrm flipV="1">
                  <a:off x="6581565" y="2939171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4964" name="Group 1356"/>
              <p:cNvGrpSpPr>
                <a:grpSpLocks/>
              </p:cNvGrpSpPr>
              <p:nvPr/>
            </p:nvGrpSpPr>
            <p:grpSpPr bwMode="auto">
              <a:xfrm>
                <a:off x="6395998" y="3730197"/>
                <a:ext cx="559121" cy="92788"/>
                <a:chOff x="6582044" y="2846082"/>
                <a:chExt cx="559121" cy="92788"/>
              </a:xfrm>
            </p:grpSpPr>
            <p:cxnSp>
              <p:nvCxnSpPr>
                <p:cNvPr id="1358" name="Straight Connector 1357"/>
                <p:cNvCxnSpPr/>
                <p:nvPr/>
              </p:nvCxnSpPr>
              <p:spPr>
                <a:xfrm flipV="1">
                  <a:off x="7026688" y="2846690"/>
                  <a:ext cx="113399" cy="9237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9" name="Straight Connector 1358"/>
                <p:cNvCxnSpPr/>
                <p:nvPr/>
              </p:nvCxnSpPr>
              <p:spPr>
                <a:xfrm flipV="1">
                  <a:off x="6582044" y="2939067"/>
                  <a:ext cx="450613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4928" name="Group 1320"/>
            <p:cNvGrpSpPr>
              <a:grpSpLocks/>
            </p:cNvGrpSpPr>
            <p:nvPr/>
          </p:nvGrpSpPr>
          <p:grpSpPr bwMode="auto">
            <a:xfrm>
              <a:off x="6280049" y="2055335"/>
              <a:ext cx="731610" cy="920732"/>
              <a:chOff x="6280049" y="2055335"/>
              <a:chExt cx="731610" cy="920732"/>
            </a:xfrm>
          </p:grpSpPr>
          <p:grpSp>
            <p:nvGrpSpPr>
              <p:cNvPr id="204929" name="Group 1321"/>
              <p:cNvGrpSpPr>
                <a:grpSpLocks/>
              </p:cNvGrpSpPr>
              <p:nvPr/>
            </p:nvGrpSpPr>
            <p:grpSpPr bwMode="auto">
              <a:xfrm>
                <a:off x="6280049" y="2055335"/>
                <a:ext cx="680752" cy="139401"/>
                <a:chOff x="5414286" y="2921098"/>
                <a:chExt cx="680752" cy="139401"/>
              </a:xfrm>
            </p:grpSpPr>
            <p:sp>
              <p:nvSpPr>
                <p:cNvPr id="1336" name="Rectangle 188"/>
                <p:cNvSpPr>
                  <a:spLocks noChangeArrowheads="1"/>
                </p:cNvSpPr>
                <p:nvPr/>
              </p:nvSpPr>
              <p:spPr bwMode="auto">
                <a:xfrm>
                  <a:off x="5415183" y="2996253"/>
                  <a:ext cx="549881" cy="64195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7" name="AutoShape 189"/>
                <p:cNvSpPr>
                  <a:spLocks noChangeArrowheads="1"/>
                </p:cNvSpPr>
                <p:nvPr/>
              </p:nvSpPr>
              <p:spPr bwMode="auto">
                <a:xfrm>
                  <a:off x="5415183" y="2921098"/>
                  <a:ext cx="675356" cy="78286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8" name="Freeform 190"/>
                <p:cNvSpPr>
                  <a:spLocks/>
                </p:cNvSpPr>
                <p:nvPr/>
              </p:nvSpPr>
              <p:spPr bwMode="auto">
                <a:xfrm>
                  <a:off x="5968753" y="2922664"/>
                  <a:ext cx="125476" cy="137783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39" name="Freeform 191"/>
                <p:cNvSpPr>
                  <a:spLocks/>
                </p:cNvSpPr>
                <p:nvPr/>
              </p:nvSpPr>
              <p:spPr bwMode="auto">
                <a:xfrm>
                  <a:off x="5500065" y="2936755"/>
                  <a:ext cx="524046" cy="45406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40" name="Freeform 192"/>
                <p:cNvSpPr>
                  <a:spLocks/>
                </p:cNvSpPr>
                <p:nvPr/>
              </p:nvSpPr>
              <p:spPr bwMode="auto">
                <a:xfrm>
                  <a:off x="5621849" y="2933624"/>
                  <a:ext cx="302618" cy="53235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23" name="Straight Connector 1322"/>
              <p:cNvCxnSpPr/>
              <p:nvPr/>
            </p:nvCxnSpPr>
            <p:spPr>
              <a:xfrm flipH="1">
                <a:off x="6996897" y="2125793"/>
                <a:ext cx="11073" cy="8439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4" name="Straight Connector 1323"/>
              <p:cNvCxnSpPr/>
              <p:nvPr/>
            </p:nvCxnSpPr>
            <p:spPr>
              <a:xfrm>
                <a:off x="6875113" y="2304284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5" name="Straight Connector 1324"/>
              <p:cNvCxnSpPr/>
              <p:nvPr/>
            </p:nvCxnSpPr>
            <p:spPr>
              <a:xfrm>
                <a:off x="6871421" y="2368478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6" name="Straight Connector 1325"/>
              <p:cNvCxnSpPr/>
              <p:nvPr/>
            </p:nvCxnSpPr>
            <p:spPr>
              <a:xfrm>
                <a:off x="6871421" y="2445199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7" name="Straight Connector 1326"/>
              <p:cNvCxnSpPr/>
              <p:nvPr/>
            </p:nvCxnSpPr>
            <p:spPr>
              <a:xfrm>
                <a:off x="6867732" y="250939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8" name="Straight Connector 1327"/>
              <p:cNvCxnSpPr/>
              <p:nvPr/>
            </p:nvCxnSpPr>
            <p:spPr>
              <a:xfrm>
                <a:off x="6864040" y="2570456"/>
                <a:ext cx="14023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9" name="Straight Connector 1328"/>
              <p:cNvCxnSpPr/>
              <p:nvPr/>
            </p:nvCxnSpPr>
            <p:spPr>
              <a:xfrm>
                <a:off x="6864040" y="2637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0" name="Straight Connector 1329"/>
              <p:cNvCxnSpPr/>
              <p:nvPr/>
            </p:nvCxnSpPr>
            <p:spPr>
              <a:xfrm>
                <a:off x="6860351" y="2706673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1" name="Straight Connector 1330"/>
              <p:cNvCxnSpPr/>
              <p:nvPr/>
            </p:nvCxnSpPr>
            <p:spPr>
              <a:xfrm>
                <a:off x="6867732" y="2775565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2" name="Straight Connector 1331"/>
              <p:cNvCxnSpPr/>
              <p:nvPr/>
            </p:nvCxnSpPr>
            <p:spPr>
              <a:xfrm>
                <a:off x="6871421" y="2842891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3" name="Straight Connector 1332"/>
              <p:cNvCxnSpPr/>
              <p:nvPr/>
            </p:nvCxnSpPr>
            <p:spPr>
              <a:xfrm>
                <a:off x="6871421" y="2911782"/>
                <a:ext cx="136548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4" name="Straight Connector 1333"/>
              <p:cNvCxnSpPr/>
              <p:nvPr/>
            </p:nvCxnSpPr>
            <p:spPr>
              <a:xfrm>
                <a:off x="6875113" y="2975976"/>
                <a:ext cx="136546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5" name="Straight Connector 1334"/>
              <p:cNvCxnSpPr/>
              <p:nvPr/>
            </p:nvCxnSpPr>
            <p:spPr>
              <a:xfrm flipH="1">
                <a:off x="6875113" y="2132056"/>
                <a:ext cx="136546" cy="0"/>
              </a:xfrm>
              <a:prstGeom prst="line">
                <a:avLst/>
              </a:prstGeom>
              <a:ln w="222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7" name="TextBox 1556"/>
          <p:cNvSpPr txBox="1"/>
          <p:nvPr/>
        </p:nvSpPr>
        <p:spPr>
          <a:xfrm flipH="1">
            <a:off x="2959100" y="4105275"/>
            <a:ext cx="542925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1559" name="TextBox 1558"/>
          <p:cNvSpPr txBox="1"/>
          <p:nvPr/>
        </p:nvSpPr>
        <p:spPr>
          <a:xfrm>
            <a:off x="534988" y="615632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1560" name="TextBox 1559"/>
          <p:cNvSpPr txBox="1"/>
          <p:nvPr/>
        </p:nvSpPr>
        <p:spPr>
          <a:xfrm>
            <a:off x="935038" y="6154738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1561" name="TextBox 1560"/>
          <p:cNvSpPr txBox="1"/>
          <p:nvPr/>
        </p:nvSpPr>
        <p:spPr>
          <a:xfrm>
            <a:off x="1333500" y="6153150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1562" name="TextBox 1561"/>
          <p:cNvSpPr txBox="1"/>
          <p:nvPr/>
        </p:nvSpPr>
        <p:spPr>
          <a:xfrm>
            <a:off x="1700213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563" name="TextBox 1562"/>
          <p:cNvSpPr txBox="1"/>
          <p:nvPr/>
        </p:nvSpPr>
        <p:spPr>
          <a:xfrm>
            <a:off x="2127250" y="6149975"/>
            <a:ext cx="288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564" name="TextBox 1563"/>
          <p:cNvSpPr txBox="1"/>
          <p:nvPr/>
        </p:nvSpPr>
        <p:spPr>
          <a:xfrm>
            <a:off x="2498725" y="6148388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565" name="TextBox 1564"/>
          <p:cNvSpPr txBox="1"/>
          <p:nvPr/>
        </p:nvSpPr>
        <p:spPr>
          <a:xfrm>
            <a:off x="2881313" y="6146800"/>
            <a:ext cx="288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1566" name="TextBox 1565"/>
          <p:cNvSpPr txBox="1"/>
          <p:nvPr/>
        </p:nvSpPr>
        <p:spPr>
          <a:xfrm>
            <a:off x="3259138" y="6151563"/>
            <a:ext cx="2889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8</a:t>
            </a:r>
          </a:p>
        </p:txBody>
      </p:sp>
      <p:grpSp>
        <p:nvGrpSpPr>
          <p:cNvPr id="204863" name="Group 187"/>
          <p:cNvGrpSpPr>
            <a:grpSpLocks/>
          </p:cNvGrpSpPr>
          <p:nvPr/>
        </p:nvGrpSpPr>
        <p:grpSpPr bwMode="auto">
          <a:xfrm>
            <a:off x="949325" y="4538663"/>
            <a:ext cx="1052513" cy="355600"/>
            <a:chOff x="4410" y="1365"/>
            <a:chExt cx="663" cy="224"/>
          </a:xfrm>
        </p:grpSpPr>
        <p:sp>
          <p:nvSpPr>
            <p:cNvPr id="70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4" name="Group 187"/>
          <p:cNvGrpSpPr>
            <a:grpSpLocks/>
          </p:cNvGrpSpPr>
          <p:nvPr/>
        </p:nvGrpSpPr>
        <p:grpSpPr bwMode="auto">
          <a:xfrm>
            <a:off x="2513013" y="4540250"/>
            <a:ext cx="1052512" cy="355600"/>
            <a:chOff x="4410" y="1365"/>
            <a:chExt cx="663" cy="224"/>
          </a:xfrm>
        </p:grpSpPr>
        <p:sp>
          <p:nvSpPr>
            <p:cNvPr id="1058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59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0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1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62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5" name="Group 187"/>
          <p:cNvGrpSpPr>
            <a:grpSpLocks/>
          </p:cNvGrpSpPr>
          <p:nvPr/>
        </p:nvGrpSpPr>
        <p:grpSpPr bwMode="auto">
          <a:xfrm>
            <a:off x="4103688" y="4567238"/>
            <a:ext cx="1052512" cy="355600"/>
            <a:chOff x="4410" y="1365"/>
            <a:chExt cx="663" cy="224"/>
          </a:xfrm>
        </p:grpSpPr>
        <p:sp>
          <p:nvSpPr>
            <p:cNvPr id="1305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6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7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8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09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4866" name="Group 187"/>
          <p:cNvGrpSpPr>
            <a:grpSpLocks/>
          </p:cNvGrpSpPr>
          <p:nvPr/>
        </p:nvGrpSpPr>
        <p:grpSpPr bwMode="auto">
          <a:xfrm>
            <a:off x="5668963" y="4575175"/>
            <a:ext cx="1052512" cy="355600"/>
            <a:chOff x="4410" y="1365"/>
            <a:chExt cx="663" cy="224"/>
          </a:xfrm>
        </p:grpSpPr>
        <p:sp>
          <p:nvSpPr>
            <p:cNvPr id="1552" name="Rectangle 188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3" name="AutoShape 189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4" name="Freeform 190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chemeClr val="accent1"/>
            </a:solidFill>
            <a:ln w="6350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5" name="Freeform 191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63 h 63"/>
                <a:gd name="T2" fmla="*/ 37 w 280"/>
                <a:gd name="T3" fmla="*/ 62 h 63"/>
                <a:gd name="T4" fmla="*/ 219 w 280"/>
                <a:gd name="T5" fmla="*/ 0 h 63"/>
                <a:gd name="T6" fmla="*/ 280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6" name="Freeform 192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wrap="none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666750" y="4614863"/>
            <a:ext cx="3175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</a:t>
            </a:r>
          </a:p>
        </p:txBody>
      </p:sp>
      <p:sp>
        <p:nvSpPr>
          <p:cNvPr id="1558" name="TextBox 1557"/>
          <p:cNvSpPr txBox="1"/>
          <p:nvPr/>
        </p:nvSpPr>
        <p:spPr>
          <a:xfrm>
            <a:off x="2219325" y="4648200"/>
            <a:ext cx="3175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</a:t>
            </a:r>
          </a:p>
        </p:txBody>
      </p:sp>
      <p:cxnSp>
        <p:nvCxnSpPr>
          <p:cNvPr id="544" name="Straight Connector 543"/>
          <p:cNvCxnSpPr>
            <a:endCxn id="40" idx="1"/>
          </p:cNvCxnSpPr>
          <p:nvPr/>
        </p:nvCxnSpPr>
        <p:spPr>
          <a:xfrm>
            <a:off x="4394200" y="3065463"/>
            <a:ext cx="915988" cy="406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2" name="Straight Connector 541"/>
          <p:cNvCxnSpPr>
            <a:stCxn id="11" idx="1"/>
          </p:cNvCxnSpPr>
          <p:nvPr/>
        </p:nvCxnSpPr>
        <p:spPr>
          <a:xfrm flipH="1">
            <a:off x="2898775" y="3030538"/>
            <a:ext cx="1063625" cy="381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48063" y="3138488"/>
            <a:ext cx="11842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Border router</a:t>
            </a:r>
          </a:p>
        </p:txBody>
      </p:sp>
      <p:sp>
        <p:nvSpPr>
          <p:cNvPr id="546" name="TextBox 545"/>
          <p:cNvSpPr txBox="1"/>
          <p:nvPr/>
        </p:nvSpPr>
        <p:spPr>
          <a:xfrm>
            <a:off x="3051175" y="3522663"/>
            <a:ext cx="11699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Access router</a:t>
            </a:r>
          </a:p>
        </p:txBody>
      </p:sp>
      <p:sp>
        <p:nvSpPr>
          <p:cNvPr id="204877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sp>
        <p:nvSpPr>
          <p:cNvPr id="26" name="Freeform 25"/>
          <p:cNvSpPr/>
          <p:nvPr/>
        </p:nvSpPr>
        <p:spPr>
          <a:xfrm>
            <a:off x="4657725" y="4206875"/>
            <a:ext cx="1371600" cy="1373188"/>
          </a:xfrm>
          <a:custGeom>
            <a:avLst/>
            <a:gdLst>
              <a:gd name="connsiteX0" fmla="*/ 1372723 w 1372723"/>
              <a:gd name="connsiteY0" fmla="*/ 1359734 h 1372562"/>
              <a:gd name="connsiteX1" fmla="*/ 1372723 w 1372723"/>
              <a:gd name="connsiteY1" fmla="*/ 564418 h 1372562"/>
              <a:gd name="connsiteX2" fmla="*/ 936531 w 1372723"/>
              <a:gd name="connsiteY2" fmla="*/ 25655 h 1372562"/>
              <a:gd name="connsiteX3" fmla="*/ 538826 w 1372723"/>
              <a:gd name="connsiteY3" fmla="*/ 0 h 1372562"/>
              <a:gd name="connsiteX4" fmla="*/ 38488 w 1372723"/>
              <a:gd name="connsiteY4" fmla="*/ 615729 h 1372562"/>
              <a:gd name="connsiteX5" fmla="*/ 0 w 1372723"/>
              <a:gd name="connsiteY5" fmla="*/ 1372562 h 137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2723" h="1372562">
                <a:moveTo>
                  <a:pt x="1372723" y="1359734"/>
                </a:moveTo>
                <a:lnTo>
                  <a:pt x="1372723" y="564418"/>
                </a:lnTo>
                <a:lnTo>
                  <a:pt x="936531" y="25655"/>
                </a:lnTo>
                <a:lnTo>
                  <a:pt x="538826" y="0"/>
                </a:lnTo>
                <a:lnTo>
                  <a:pt x="38488" y="615729"/>
                </a:lnTo>
                <a:lnTo>
                  <a:pt x="0" y="1372562"/>
                </a:lnTo>
              </a:path>
            </a:pathLst>
          </a:custGeom>
          <a:ln w="63500">
            <a:solidFill>
              <a:srgbClr val="33CC33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4016375" y="1112838"/>
            <a:ext cx="5127625" cy="1692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99"/>
                </a:solidFill>
                <a:latin typeface="Gill Sans MT"/>
                <a:cs typeface="Gill Sans MT"/>
              </a:rPr>
              <a:t>load balancer: application-layer routing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receives external client requests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directs workload within data center</a:t>
            </a:r>
          </a:p>
          <a:p>
            <a:pPr marL="342900" indent="-256032">
              <a:buClr>
                <a:srgbClr val="000099"/>
              </a:buClr>
              <a:buFont typeface="Wingdings" charset="2"/>
              <a:buChar char="§"/>
              <a:defRPr/>
            </a:pPr>
            <a:r>
              <a:rPr lang="en-US" sz="2000" i="0" dirty="0">
                <a:latin typeface="Gill Sans MT"/>
                <a:cs typeface="Gill Sans MT"/>
              </a:rPr>
              <a:t>returns results to external client (hiding data center internals from client)</a:t>
            </a:r>
          </a:p>
        </p:txBody>
      </p:sp>
      <p:pic>
        <p:nvPicPr>
          <p:cNvPr id="204882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33" name="Group 347"/>
          <p:cNvGrpSpPr>
            <a:grpSpLocks/>
          </p:cNvGrpSpPr>
          <p:nvPr/>
        </p:nvGrpSpPr>
        <p:grpSpPr bwMode="auto">
          <a:xfrm>
            <a:off x="2235491" y="3259498"/>
            <a:ext cx="840624" cy="391487"/>
            <a:chOff x="1871277" y="1576300"/>
            <a:chExt cx="1128371" cy="437861"/>
          </a:xfrm>
        </p:grpSpPr>
        <p:sp>
          <p:nvSpPr>
            <p:cNvPr id="1159" name="Oval 115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0" name="Rectangle 115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1" name="Oval 116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2" name="Freeform 116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3" name="Freeform 116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4" name="Freeform 116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65" name="Freeform 116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166" name="Straight Connector 1165"/>
            <p:cNvCxnSpPr>
              <a:endCxn id="116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7" name="Straight Connector 116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3" name="Group 347"/>
          <p:cNvGrpSpPr>
            <a:grpSpLocks/>
          </p:cNvGrpSpPr>
          <p:nvPr/>
        </p:nvGrpSpPr>
        <p:grpSpPr bwMode="auto">
          <a:xfrm>
            <a:off x="5120257" y="3365874"/>
            <a:ext cx="840624" cy="391487"/>
            <a:chOff x="1871277" y="1576300"/>
            <a:chExt cx="1128371" cy="437861"/>
          </a:xfrm>
        </p:grpSpPr>
        <p:sp>
          <p:nvSpPr>
            <p:cNvPr id="1224" name="Oval 1223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5" name="Rectangle 1224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6" name="Oval 1225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7" name="Freeform 124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8" name="Freeform 124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49" name="Freeform 124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75" name="Freeform 127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76" name="Straight Connector 1275"/>
            <p:cNvCxnSpPr>
              <a:endCxn id="1226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7" name="Straight Connector 127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9" name="Straight Connector 538"/>
          <p:cNvCxnSpPr/>
          <p:nvPr/>
        </p:nvCxnSpPr>
        <p:spPr>
          <a:xfrm>
            <a:off x="3014663" y="2540000"/>
            <a:ext cx="1069975" cy="446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159"/>
          <p:cNvSpPr>
            <a:spLocks/>
          </p:cNvSpPr>
          <p:nvPr/>
        </p:nvSpPr>
        <p:spPr bwMode="auto">
          <a:xfrm>
            <a:off x="1465263" y="2244725"/>
            <a:ext cx="2046287" cy="603250"/>
          </a:xfrm>
          <a:custGeom>
            <a:avLst/>
            <a:gdLst>
              <a:gd name="T0" fmla="*/ 239 w 1292"/>
              <a:gd name="T1" fmla="*/ 7 h 1255"/>
              <a:gd name="T2" fmla="*/ 35 w 1292"/>
              <a:gd name="T3" fmla="*/ 157 h 1255"/>
              <a:gd name="T4" fmla="*/ 29 w 1292"/>
              <a:gd name="T5" fmla="*/ 523 h 1255"/>
              <a:gd name="T6" fmla="*/ 53 w 1292"/>
              <a:gd name="T7" fmla="*/ 829 h 1255"/>
              <a:gd name="T8" fmla="*/ 245 w 1292"/>
              <a:gd name="T9" fmla="*/ 871 h 1255"/>
              <a:gd name="T10" fmla="*/ 647 w 1292"/>
              <a:gd name="T11" fmla="*/ 1129 h 1255"/>
              <a:gd name="T12" fmla="*/ 995 w 1292"/>
              <a:gd name="T13" fmla="*/ 1237 h 1255"/>
              <a:gd name="T14" fmla="*/ 1199 w 1292"/>
              <a:gd name="T15" fmla="*/ 1021 h 1255"/>
              <a:gd name="T16" fmla="*/ 1271 w 1292"/>
              <a:gd name="T17" fmla="*/ 445 h 1255"/>
              <a:gd name="T18" fmla="*/ 1205 w 1292"/>
              <a:gd name="T19" fmla="*/ 211 h 1255"/>
              <a:gd name="T20" fmla="*/ 749 w 1292"/>
              <a:gd name="T21" fmla="*/ 115 h 1255"/>
              <a:gd name="T22" fmla="*/ 239 w 1292"/>
              <a:gd name="T23" fmla="*/ 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i="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Internet</a:t>
            </a:r>
          </a:p>
        </p:txBody>
      </p:sp>
      <p:grpSp>
        <p:nvGrpSpPr>
          <p:cNvPr id="1168" name="Group 347"/>
          <p:cNvGrpSpPr>
            <a:grpSpLocks/>
          </p:cNvGrpSpPr>
          <p:nvPr/>
        </p:nvGrpSpPr>
        <p:grpSpPr bwMode="auto">
          <a:xfrm>
            <a:off x="3717566" y="2796786"/>
            <a:ext cx="840624" cy="391487"/>
            <a:chOff x="1871277" y="1576300"/>
            <a:chExt cx="1128371" cy="437861"/>
          </a:xfrm>
        </p:grpSpPr>
        <p:sp>
          <p:nvSpPr>
            <p:cNvPr id="1189" name="Oval 118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0" name="Rectangle 118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191" name="Oval 119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7" name="Freeform 12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8" name="Freeform 1217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19" name="Freeform 1218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220" name="Freeform 1219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1221" name="Straight Connector 1220"/>
            <p:cNvCxnSpPr>
              <a:endCxn id="119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2" name="Straight Connector 1221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Freeform 26"/>
          <p:cNvSpPr/>
          <p:nvPr/>
        </p:nvSpPr>
        <p:spPr>
          <a:xfrm>
            <a:off x="2552700" y="2189163"/>
            <a:ext cx="3976688" cy="3333750"/>
          </a:xfrm>
          <a:custGeom>
            <a:avLst/>
            <a:gdLst>
              <a:gd name="connsiteX0" fmla="*/ 3691005 w 3975437"/>
              <a:gd name="connsiteY0" fmla="*/ 3333910 h 3333910"/>
              <a:gd name="connsiteX1" fmla="*/ 3704234 w 3975437"/>
              <a:gd name="connsiteY1" fmla="*/ 2533507 h 3333910"/>
              <a:gd name="connsiteX2" fmla="*/ 3261049 w 3975437"/>
              <a:gd name="connsiteY2" fmla="*/ 1997700 h 3333910"/>
              <a:gd name="connsiteX3" fmla="*/ 3975437 w 3975437"/>
              <a:gd name="connsiteY3" fmla="*/ 1653725 h 3333910"/>
              <a:gd name="connsiteX4" fmla="*/ 3955593 w 3975437"/>
              <a:gd name="connsiteY4" fmla="*/ 1316365 h 3333910"/>
              <a:gd name="connsiteX5" fmla="*/ 3069223 w 3975437"/>
              <a:gd name="connsiteY5" fmla="*/ 1733104 h 3333910"/>
              <a:gd name="connsiteX6" fmla="*/ 3049378 w 3975437"/>
              <a:gd name="connsiteY6" fmla="*/ 1303135 h 3333910"/>
              <a:gd name="connsiteX7" fmla="*/ 0 w 3975437"/>
              <a:gd name="connsiteY7" fmla="*/ 0 h 3333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5437" h="3333910">
                <a:moveTo>
                  <a:pt x="3691005" y="3333910"/>
                </a:moveTo>
                <a:lnTo>
                  <a:pt x="3704234" y="2533507"/>
                </a:lnTo>
                <a:lnTo>
                  <a:pt x="3261049" y="1997700"/>
                </a:lnTo>
                <a:lnTo>
                  <a:pt x="3975437" y="1653725"/>
                </a:lnTo>
                <a:lnTo>
                  <a:pt x="3955593" y="1316365"/>
                </a:lnTo>
                <a:lnTo>
                  <a:pt x="3069223" y="1733104"/>
                </a:lnTo>
                <a:lnTo>
                  <a:pt x="3049378" y="1303135"/>
                </a:lnTo>
                <a:lnTo>
                  <a:pt x="0" y="0"/>
                </a:lnTo>
              </a:path>
            </a:pathLst>
          </a:custGeom>
          <a:ln w="57150">
            <a:solidFill>
              <a:srgbClr val="0000FF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" name="Freeform 23"/>
          <p:cNvSpPr/>
          <p:nvPr/>
        </p:nvSpPr>
        <p:spPr>
          <a:xfrm>
            <a:off x="2105025" y="2162175"/>
            <a:ext cx="4329113" cy="3430588"/>
          </a:xfrm>
          <a:custGeom>
            <a:avLst/>
            <a:gdLst>
              <a:gd name="connsiteX0" fmla="*/ 0 w 4054022"/>
              <a:gd name="connsiteY0" fmla="*/ 0 h 3681545"/>
              <a:gd name="connsiteX1" fmla="*/ 3284271 w 4054022"/>
              <a:gd name="connsiteY1" fmla="*/ 1436700 h 3681545"/>
              <a:gd name="connsiteX2" fmla="*/ 3309929 w 4054022"/>
              <a:gd name="connsiteY2" fmla="*/ 1936980 h 3681545"/>
              <a:gd name="connsiteX3" fmla="*/ 4054022 w 4054022"/>
              <a:gd name="connsiteY3" fmla="*/ 1552149 h 3681545"/>
              <a:gd name="connsiteX4" fmla="*/ 4054022 w 4054022"/>
              <a:gd name="connsiteY4" fmla="*/ 1731737 h 3681545"/>
              <a:gd name="connsiteX5" fmla="*/ 3245783 w 4054022"/>
              <a:gd name="connsiteY5" fmla="*/ 2116567 h 3681545"/>
              <a:gd name="connsiteX6" fmla="*/ 3784609 w 4054022"/>
              <a:gd name="connsiteY6" fmla="*/ 2924711 h 3681545"/>
              <a:gd name="connsiteX7" fmla="*/ 3784609 w 4054022"/>
              <a:gd name="connsiteY7" fmla="*/ 3681545 h 3681545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900071 w 4169484"/>
              <a:gd name="connsiteY6" fmla="*/ 2937539 h 3694373"/>
              <a:gd name="connsiteX7" fmla="*/ 3900071 w 4169484"/>
              <a:gd name="connsiteY7" fmla="*/ 3694373 h 3694373"/>
              <a:gd name="connsiteX0" fmla="*/ 0 w 4169484"/>
              <a:gd name="connsiteY0" fmla="*/ 0 h 3694373"/>
              <a:gd name="connsiteX1" fmla="*/ 3399733 w 4169484"/>
              <a:gd name="connsiteY1" fmla="*/ 1449528 h 3694373"/>
              <a:gd name="connsiteX2" fmla="*/ 3425391 w 4169484"/>
              <a:gd name="connsiteY2" fmla="*/ 1949808 h 3694373"/>
              <a:gd name="connsiteX3" fmla="*/ 4169484 w 4169484"/>
              <a:gd name="connsiteY3" fmla="*/ 1564977 h 3694373"/>
              <a:gd name="connsiteX4" fmla="*/ 4169484 w 4169484"/>
              <a:gd name="connsiteY4" fmla="*/ 1744565 h 3694373"/>
              <a:gd name="connsiteX5" fmla="*/ 3361245 w 4169484"/>
              <a:gd name="connsiteY5" fmla="*/ 2129395 h 3694373"/>
              <a:gd name="connsiteX6" fmla="*/ 3797438 w 4169484"/>
              <a:gd name="connsiteY6" fmla="*/ 2886229 h 3694373"/>
              <a:gd name="connsiteX7" fmla="*/ 3900071 w 4169484"/>
              <a:gd name="connsiteY7" fmla="*/ 3694373 h 3694373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744565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61245 w 4169484"/>
              <a:gd name="connsiteY5" fmla="*/ 212939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99733 w 4169484"/>
              <a:gd name="connsiteY5" fmla="*/ 2142223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797438 w 4169484"/>
              <a:gd name="connsiteY6" fmla="*/ 2886229 h 3668718"/>
              <a:gd name="connsiteX7" fmla="*/ 3835926 w 4169484"/>
              <a:gd name="connsiteY7" fmla="*/ 3668718 h 3668718"/>
              <a:gd name="connsiteX0" fmla="*/ 0 w 4169484"/>
              <a:gd name="connsiteY0" fmla="*/ 0 h 3668718"/>
              <a:gd name="connsiteX1" fmla="*/ 3399733 w 4169484"/>
              <a:gd name="connsiteY1" fmla="*/ 1449528 h 3668718"/>
              <a:gd name="connsiteX2" fmla="*/ 3425391 w 4169484"/>
              <a:gd name="connsiteY2" fmla="*/ 1949808 h 3668718"/>
              <a:gd name="connsiteX3" fmla="*/ 4169484 w 4169484"/>
              <a:gd name="connsiteY3" fmla="*/ 1564977 h 3668718"/>
              <a:gd name="connsiteX4" fmla="*/ 4169484 w 4169484"/>
              <a:gd name="connsiteY4" fmla="*/ 1680426 h 3668718"/>
              <a:gd name="connsiteX5" fmla="*/ 3386904 w 4169484"/>
              <a:gd name="connsiteY5" fmla="*/ 2078085 h 3668718"/>
              <a:gd name="connsiteX6" fmla="*/ 3848754 w 4169484"/>
              <a:gd name="connsiteY6" fmla="*/ 2873401 h 3668718"/>
              <a:gd name="connsiteX7" fmla="*/ 3835926 w 4169484"/>
              <a:gd name="connsiteY7" fmla="*/ 3668718 h 3668718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48754 w 4169484"/>
              <a:gd name="connsiteY6" fmla="*/ 2873401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399733 w 4169484"/>
              <a:gd name="connsiteY1" fmla="*/ 1449528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425391 w 4169484"/>
              <a:gd name="connsiteY2" fmla="*/ 1949808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79003 w 4169484"/>
              <a:gd name="connsiteY1" fmla="*/ 1398217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169484"/>
              <a:gd name="connsiteY0" fmla="*/ 0 h 3643063"/>
              <a:gd name="connsiteX1" fmla="*/ 3066174 w 4169484"/>
              <a:gd name="connsiteY1" fmla="*/ 1488011 h 3643063"/>
              <a:gd name="connsiteX2" fmla="*/ 3207294 w 4169484"/>
              <a:gd name="connsiteY2" fmla="*/ 2013946 h 3643063"/>
              <a:gd name="connsiteX3" fmla="*/ 4169484 w 4169484"/>
              <a:gd name="connsiteY3" fmla="*/ 1564977 h 3643063"/>
              <a:gd name="connsiteX4" fmla="*/ 4169484 w 4169484"/>
              <a:gd name="connsiteY4" fmla="*/ 1680426 h 3643063"/>
              <a:gd name="connsiteX5" fmla="*/ 3386904 w 4169484"/>
              <a:gd name="connsiteY5" fmla="*/ 2078085 h 3643063"/>
              <a:gd name="connsiteX6" fmla="*/ 3874412 w 4169484"/>
              <a:gd name="connsiteY6" fmla="*/ 2834918 h 3643063"/>
              <a:gd name="connsiteX7" fmla="*/ 3861584 w 4169484"/>
              <a:gd name="connsiteY7" fmla="*/ 3643063 h 3643063"/>
              <a:gd name="connsiteX0" fmla="*/ 0 w 4336264"/>
              <a:gd name="connsiteY0" fmla="*/ 0 h 3450648"/>
              <a:gd name="connsiteX1" fmla="*/ 3232954 w 4336264"/>
              <a:gd name="connsiteY1" fmla="*/ 1295596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374074 w 4336264"/>
              <a:gd name="connsiteY2" fmla="*/ 1821531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53684 w 4336264"/>
              <a:gd name="connsiteY5" fmla="*/ 1885670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1962636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36264 w 4336264"/>
              <a:gd name="connsiteY4" fmla="*/ 1488011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36264"/>
              <a:gd name="connsiteY0" fmla="*/ 0 h 3450648"/>
              <a:gd name="connsiteX1" fmla="*/ 3258612 w 4336264"/>
              <a:gd name="connsiteY1" fmla="*/ 1346907 h 3450648"/>
              <a:gd name="connsiteX2" fmla="*/ 3284270 w 4336264"/>
              <a:gd name="connsiteY2" fmla="*/ 1834359 h 3450648"/>
              <a:gd name="connsiteX3" fmla="*/ 4336264 w 4336264"/>
              <a:gd name="connsiteY3" fmla="*/ 1372562 h 3450648"/>
              <a:gd name="connsiteX4" fmla="*/ 4309805 w 4336264"/>
              <a:gd name="connsiteY4" fmla="*/ 1646769 h 3450648"/>
              <a:gd name="connsiteX5" fmla="*/ 3540855 w 4336264"/>
              <a:gd name="connsiteY5" fmla="*/ 2008941 h 3450648"/>
              <a:gd name="connsiteX6" fmla="*/ 4041192 w 4336264"/>
              <a:gd name="connsiteY6" fmla="*/ 2642503 h 3450648"/>
              <a:gd name="connsiteX7" fmla="*/ 4028364 w 4336264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284270 w 4316420"/>
              <a:gd name="connsiteY2" fmla="*/ 1834359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0417 w 4316420"/>
              <a:gd name="connsiteY2" fmla="*/ 194019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258612 w 4316420"/>
              <a:gd name="connsiteY1" fmla="*/ 1346907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16420"/>
              <a:gd name="connsiteY0" fmla="*/ 0 h 3450648"/>
              <a:gd name="connsiteX1" fmla="*/ 3337988 w 4316420"/>
              <a:gd name="connsiteY1" fmla="*/ 1432901 h 3450648"/>
              <a:gd name="connsiteX2" fmla="*/ 3357031 w 4316420"/>
              <a:gd name="connsiteY2" fmla="*/ 1953428 h 3450648"/>
              <a:gd name="connsiteX3" fmla="*/ 4316420 w 4316420"/>
              <a:gd name="connsiteY3" fmla="*/ 1498245 h 3450648"/>
              <a:gd name="connsiteX4" fmla="*/ 4309805 w 4316420"/>
              <a:gd name="connsiteY4" fmla="*/ 1646769 h 3450648"/>
              <a:gd name="connsiteX5" fmla="*/ 3540855 w 4316420"/>
              <a:gd name="connsiteY5" fmla="*/ 2008941 h 3450648"/>
              <a:gd name="connsiteX6" fmla="*/ 4041192 w 4316420"/>
              <a:gd name="connsiteY6" fmla="*/ 2642503 h 3450648"/>
              <a:gd name="connsiteX7" fmla="*/ 4028364 w 4316420"/>
              <a:gd name="connsiteY7" fmla="*/ 3450648 h 3450648"/>
              <a:gd name="connsiteX0" fmla="*/ 0 w 4329650"/>
              <a:gd name="connsiteY0" fmla="*/ 0 h 3430803"/>
              <a:gd name="connsiteX1" fmla="*/ 3351218 w 4329650"/>
              <a:gd name="connsiteY1" fmla="*/ 1413056 h 3430803"/>
              <a:gd name="connsiteX2" fmla="*/ 3370261 w 4329650"/>
              <a:gd name="connsiteY2" fmla="*/ 1933583 h 3430803"/>
              <a:gd name="connsiteX3" fmla="*/ 4329650 w 4329650"/>
              <a:gd name="connsiteY3" fmla="*/ 1478400 h 3430803"/>
              <a:gd name="connsiteX4" fmla="*/ 4323035 w 4329650"/>
              <a:gd name="connsiteY4" fmla="*/ 1626924 h 3430803"/>
              <a:gd name="connsiteX5" fmla="*/ 3554085 w 4329650"/>
              <a:gd name="connsiteY5" fmla="*/ 1989096 h 3430803"/>
              <a:gd name="connsiteX6" fmla="*/ 4054422 w 4329650"/>
              <a:gd name="connsiteY6" fmla="*/ 2622658 h 3430803"/>
              <a:gd name="connsiteX7" fmla="*/ 4041594 w 4329650"/>
              <a:gd name="connsiteY7" fmla="*/ 3430803 h 3430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29650" h="3430803">
                <a:moveTo>
                  <a:pt x="0" y="0"/>
                </a:moveTo>
                <a:lnTo>
                  <a:pt x="3351218" y="1413056"/>
                </a:lnTo>
                <a:lnTo>
                  <a:pt x="3370261" y="1933583"/>
                </a:lnTo>
                <a:lnTo>
                  <a:pt x="4329650" y="1478400"/>
                </a:lnTo>
                <a:lnTo>
                  <a:pt x="4323035" y="1626924"/>
                </a:lnTo>
                <a:lnTo>
                  <a:pt x="3554085" y="1989096"/>
                </a:lnTo>
                <a:lnTo>
                  <a:pt x="4054422" y="2622658"/>
                </a:lnTo>
                <a:lnTo>
                  <a:pt x="4041594" y="3430803"/>
                </a:lnTo>
              </a:path>
            </a:pathLst>
          </a:custGeom>
          <a:ln w="47625">
            <a:solidFill>
              <a:srgbClr val="CC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36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5" name="Group 1"/>
          <p:cNvGrpSpPr>
            <a:grpSpLocks/>
          </p:cNvGrpSpPr>
          <p:nvPr/>
        </p:nvGrpSpPr>
        <p:grpSpPr bwMode="auto">
          <a:xfrm>
            <a:off x="706438" y="3411538"/>
            <a:ext cx="7951787" cy="3033712"/>
            <a:chOff x="668088" y="1859772"/>
            <a:chExt cx="7950943" cy="3032546"/>
          </a:xfrm>
        </p:grpSpPr>
        <p:grpSp>
          <p:nvGrpSpPr>
            <p:cNvPr id="205829" name="Group 187"/>
            <p:cNvGrpSpPr>
              <a:grpSpLocks/>
            </p:cNvGrpSpPr>
            <p:nvPr/>
          </p:nvGrpSpPr>
          <p:grpSpPr bwMode="auto">
            <a:xfrm>
              <a:off x="1083832" y="1870528"/>
              <a:ext cx="1052512" cy="355600"/>
              <a:chOff x="4410" y="1365"/>
              <a:chExt cx="663" cy="224"/>
            </a:xfrm>
          </p:grpSpPr>
          <p:sp>
            <p:nvSpPr>
              <p:cNvPr id="52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3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4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6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30" name="Group 187"/>
            <p:cNvGrpSpPr>
              <a:grpSpLocks/>
            </p:cNvGrpSpPr>
            <p:nvPr/>
          </p:nvGrpSpPr>
          <p:grpSpPr bwMode="auto">
            <a:xfrm>
              <a:off x="4247454" y="1859772"/>
              <a:ext cx="1052512" cy="355600"/>
              <a:chOff x="4410" y="1365"/>
              <a:chExt cx="663" cy="224"/>
            </a:xfrm>
          </p:grpSpPr>
          <p:sp>
            <p:nvSpPr>
              <p:cNvPr id="5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47" name="TextBox 546"/>
            <p:cNvSpPr txBox="1"/>
            <p:nvPr/>
          </p:nvSpPr>
          <p:spPr>
            <a:xfrm>
              <a:off x="7042811" y="3997312"/>
              <a:ext cx="1063512" cy="30785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Server racks</a:t>
              </a:r>
            </a:p>
          </p:txBody>
        </p:sp>
        <p:sp>
          <p:nvSpPr>
            <p:cNvPr id="555" name="TextBox 554"/>
            <p:cNvSpPr txBox="1"/>
            <p:nvPr/>
          </p:nvSpPr>
          <p:spPr>
            <a:xfrm>
              <a:off x="7026938" y="3540288"/>
              <a:ext cx="1144466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TOR switches</a:t>
              </a:r>
            </a:p>
          </p:txBody>
        </p:sp>
        <p:sp>
          <p:nvSpPr>
            <p:cNvPr id="432" name="TextBox 431"/>
            <p:cNvSpPr txBox="1"/>
            <p:nvPr/>
          </p:nvSpPr>
          <p:spPr>
            <a:xfrm>
              <a:off x="7026938" y="1893096"/>
              <a:ext cx="1592093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Tier-1 switches</a:t>
              </a: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7025350" y="2730974"/>
              <a:ext cx="1592094" cy="3078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Tier-2 switches</a:t>
              </a:r>
            </a:p>
          </p:txBody>
        </p:sp>
        <p:grpSp>
          <p:nvGrpSpPr>
            <p:cNvPr id="205835" name="Group 24"/>
            <p:cNvGrpSpPr>
              <a:grpSpLocks/>
            </p:cNvGrpSpPr>
            <p:nvPr/>
          </p:nvGrpSpPr>
          <p:grpSpPr bwMode="auto">
            <a:xfrm>
              <a:off x="702813" y="2731140"/>
              <a:ext cx="1470209" cy="1869141"/>
              <a:chOff x="916173" y="4038600"/>
              <a:chExt cx="1470209" cy="1869141"/>
            </a:xfrm>
          </p:grpSpPr>
          <p:grpSp>
            <p:nvGrpSpPr>
              <p:cNvPr id="206613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70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2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3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4" name="Straight Connector 103"/>
              <p:cNvCxnSpPr/>
              <p:nvPr/>
            </p:nvCxnSpPr>
            <p:spPr>
              <a:xfrm flipH="1">
                <a:off x="1181453" y="4381202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>
                <a:stCxn id="70" idx="2"/>
              </p:cNvCxnSpPr>
              <p:nvPr/>
            </p:nvCxnSpPr>
            <p:spPr>
              <a:xfrm flipH="1">
                <a:off x="1486221" y="4390724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1803687" y="4395485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>
                <a:endCxn id="775" idx="0"/>
              </p:cNvCxnSpPr>
              <p:nvPr/>
            </p:nvCxnSpPr>
            <p:spPr>
              <a:xfrm>
                <a:off x="1943372" y="4419288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618" name="Group 50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96" name="Group 50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534" name="Rectangle 533"/>
                  <p:cNvSpPr/>
                  <p:nvPr/>
                </p:nvSpPr>
                <p:spPr>
                  <a:xfrm>
                    <a:off x="6509786" y="3061857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5" name="Straight Connector 534"/>
                  <p:cNvCxnSpPr/>
                  <p:nvPr/>
                </p:nvCxnSpPr>
                <p:spPr>
                  <a:xfrm flipV="1">
                    <a:off x="684705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36" name="Rectangle 535"/>
                  <p:cNvSpPr/>
                  <p:nvPr/>
                </p:nvSpPr>
                <p:spPr>
                  <a:xfrm>
                    <a:off x="6476953" y="307125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37" name="Straight Connector 536"/>
                  <p:cNvCxnSpPr/>
                  <p:nvPr/>
                </p:nvCxnSpPr>
                <p:spPr>
                  <a:xfrm flipV="1">
                    <a:off x="6396367" y="3061857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40" name="Rectangle 539"/>
                  <p:cNvSpPr/>
                  <p:nvPr/>
                </p:nvSpPr>
                <p:spPr>
                  <a:xfrm>
                    <a:off x="6817210" y="370256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>
                  <a:xfrm>
                    <a:off x="6405320" y="3157415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543" name="Straight Connector 542"/>
                  <p:cNvCxnSpPr/>
                  <p:nvPr/>
                </p:nvCxnSpPr>
                <p:spPr>
                  <a:xfrm flipV="1">
                    <a:off x="6847057" y="380439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824" name="Group 54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8" name="Straight Connector 577"/>
                    <p:cNvCxnSpPr/>
                    <p:nvPr/>
                  </p:nvCxnSpPr>
                  <p:spPr>
                    <a:xfrm flipV="1">
                      <a:off x="7028782" y="2845711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9" name="Straight Connector 578"/>
                    <p:cNvCxnSpPr/>
                    <p:nvPr/>
                  </p:nvCxnSpPr>
                  <p:spPr>
                    <a:xfrm flipV="1">
                      <a:off x="6581076" y="29381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5" name="Group 54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6" name="Straight Connector 575"/>
                    <p:cNvCxnSpPr/>
                    <p:nvPr/>
                  </p:nvCxnSpPr>
                  <p:spPr>
                    <a:xfrm flipV="1">
                      <a:off x="7029263" y="2845642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7" name="Straight Connector 576"/>
                    <p:cNvCxnSpPr/>
                    <p:nvPr/>
                  </p:nvCxnSpPr>
                  <p:spPr>
                    <a:xfrm flipV="1">
                      <a:off x="6581557" y="293493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6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4" name="Straight Connector 573"/>
                    <p:cNvCxnSpPr/>
                    <p:nvPr/>
                  </p:nvCxnSpPr>
                  <p:spPr>
                    <a:xfrm flipV="1">
                      <a:off x="7026759" y="284557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5" name="Straight Connector 574"/>
                    <p:cNvCxnSpPr/>
                    <p:nvPr/>
                  </p:nvCxnSpPr>
                  <p:spPr>
                    <a:xfrm flipV="1">
                      <a:off x="6582036" y="293486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7" name="Group 5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2" name="Straight Connector 571"/>
                    <p:cNvCxnSpPr/>
                    <p:nvPr/>
                  </p:nvCxnSpPr>
                  <p:spPr>
                    <a:xfrm flipV="1">
                      <a:off x="7027238" y="2845502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3" name="Straight Connector 572"/>
                    <p:cNvCxnSpPr/>
                    <p:nvPr/>
                  </p:nvCxnSpPr>
                  <p:spPr>
                    <a:xfrm flipV="1">
                      <a:off x="6582516" y="293479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8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70" name="Straight Connector 569"/>
                    <p:cNvCxnSpPr/>
                    <p:nvPr/>
                  </p:nvCxnSpPr>
                  <p:spPr>
                    <a:xfrm flipV="1">
                      <a:off x="7027718" y="284543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71" name="Straight Connector 570"/>
                    <p:cNvCxnSpPr/>
                    <p:nvPr/>
                  </p:nvCxnSpPr>
                  <p:spPr>
                    <a:xfrm flipV="1">
                      <a:off x="6582995" y="293472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29" name="Group 5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8" name="Straight Connector 567"/>
                    <p:cNvCxnSpPr/>
                    <p:nvPr/>
                  </p:nvCxnSpPr>
                  <p:spPr>
                    <a:xfrm flipV="1">
                      <a:off x="7028199" y="2845363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9" name="Straight Connector 568"/>
                    <p:cNvCxnSpPr/>
                    <p:nvPr/>
                  </p:nvCxnSpPr>
                  <p:spPr>
                    <a:xfrm flipV="1">
                      <a:off x="6583477" y="293935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0" name="Group 55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6" name="Straight Connector 565"/>
                    <p:cNvCxnSpPr/>
                    <p:nvPr/>
                  </p:nvCxnSpPr>
                  <p:spPr>
                    <a:xfrm flipV="1">
                      <a:off x="7028679" y="284216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7" name="Straight Connector 566"/>
                    <p:cNvCxnSpPr/>
                    <p:nvPr/>
                  </p:nvCxnSpPr>
                  <p:spPr>
                    <a:xfrm flipV="1">
                      <a:off x="6580972" y="293928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1" name="Group 55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4" name="Straight Connector 563"/>
                    <p:cNvCxnSpPr/>
                    <p:nvPr/>
                  </p:nvCxnSpPr>
                  <p:spPr>
                    <a:xfrm flipV="1">
                      <a:off x="7029158" y="284209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5" name="Straight Connector 564"/>
                    <p:cNvCxnSpPr/>
                    <p:nvPr/>
                  </p:nvCxnSpPr>
                  <p:spPr>
                    <a:xfrm flipV="1">
                      <a:off x="6581452" y="293921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2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2" name="Straight Connector 561"/>
                    <p:cNvCxnSpPr/>
                    <p:nvPr/>
                  </p:nvCxnSpPr>
                  <p:spPr>
                    <a:xfrm flipV="1">
                      <a:off x="7026654" y="284671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3" name="Straight Connector 562"/>
                    <p:cNvCxnSpPr/>
                    <p:nvPr/>
                  </p:nvCxnSpPr>
                  <p:spPr>
                    <a:xfrm flipV="1">
                      <a:off x="6581933" y="293914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833" name="Group 55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560" name="Straight Connector 559"/>
                    <p:cNvCxnSpPr/>
                    <p:nvPr/>
                  </p:nvCxnSpPr>
                  <p:spPr>
                    <a:xfrm flipV="1">
                      <a:off x="7027133" y="284665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1" name="Straight Connector 560"/>
                    <p:cNvCxnSpPr/>
                    <p:nvPr/>
                  </p:nvCxnSpPr>
                  <p:spPr>
                    <a:xfrm flipV="1">
                      <a:off x="6582413" y="293907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97" name="Group 50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98" name="Group 50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52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95810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2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646" y="2920616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311" y="292218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543" y="2936282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3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348" y="293314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511" name="Straight Connector 510"/>
                  <p:cNvCxnSpPr/>
                  <p:nvPr/>
                </p:nvCxnSpPr>
                <p:spPr>
                  <a:xfrm flipH="1">
                    <a:off x="6997483" y="2125348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3" name="Straight Connector 512"/>
                  <p:cNvCxnSpPr/>
                  <p:nvPr/>
                </p:nvCxnSpPr>
                <p:spPr>
                  <a:xfrm>
                    <a:off x="6875678" y="23039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>
                  <a:xfrm>
                    <a:off x="6871985" y="23681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5" name="Straight Connector 514"/>
                  <p:cNvCxnSpPr/>
                  <p:nvPr/>
                </p:nvCxnSpPr>
                <p:spPr>
                  <a:xfrm>
                    <a:off x="6871985" y="24449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6" name="Straight Connector 515"/>
                  <p:cNvCxnSpPr/>
                  <p:nvPr/>
                </p:nvCxnSpPr>
                <p:spPr>
                  <a:xfrm>
                    <a:off x="6868295" y="250914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7" name="Straight Connector 516"/>
                  <p:cNvCxnSpPr/>
                  <p:nvPr/>
                </p:nvCxnSpPr>
                <p:spPr>
                  <a:xfrm>
                    <a:off x="6864603" y="2570243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6864603" y="263760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6860913" y="270653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0" name="Straight Connector 519"/>
                  <p:cNvCxnSpPr/>
                  <p:nvPr/>
                </p:nvCxnSpPr>
                <p:spPr>
                  <a:xfrm>
                    <a:off x="6868295" y="27754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1" name="Straight Connector 520"/>
                  <p:cNvCxnSpPr/>
                  <p:nvPr/>
                </p:nvCxnSpPr>
                <p:spPr>
                  <a:xfrm>
                    <a:off x="6871985" y="284282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2" name="Straight Connector 521"/>
                  <p:cNvCxnSpPr/>
                  <p:nvPr/>
                </p:nvCxnSpPr>
                <p:spPr>
                  <a:xfrm>
                    <a:off x="6871985" y="291174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3" name="Straight Connector 522"/>
                  <p:cNvCxnSpPr/>
                  <p:nvPr/>
                </p:nvCxnSpPr>
                <p:spPr>
                  <a:xfrm>
                    <a:off x="6875678" y="297597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4" name="Straight Connector 523"/>
                  <p:cNvCxnSpPr/>
                  <p:nvPr/>
                </p:nvCxnSpPr>
                <p:spPr>
                  <a:xfrm flipH="1">
                    <a:off x="6875678" y="2131614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19" name="Group 638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738" name="Group 63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661" name="Rectangle 660"/>
                  <p:cNvSpPr/>
                  <p:nvPr/>
                </p:nvSpPr>
                <p:spPr>
                  <a:xfrm>
                    <a:off x="6510235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2" name="Straight Connector 661"/>
                  <p:cNvCxnSpPr/>
                  <p:nvPr/>
                </p:nvCxnSpPr>
                <p:spPr>
                  <a:xfrm flipV="1">
                    <a:off x="684750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3" name="Rectangle 662"/>
                  <p:cNvSpPr/>
                  <p:nvPr/>
                </p:nvSpPr>
                <p:spPr>
                  <a:xfrm>
                    <a:off x="64774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4" name="Straight Connector 663"/>
                  <p:cNvCxnSpPr/>
                  <p:nvPr/>
                </p:nvCxnSpPr>
                <p:spPr>
                  <a:xfrm flipV="1">
                    <a:off x="6396816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5" name="Rectangle 664"/>
                  <p:cNvSpPr/>
                  <p:nvPr/>
                </p:nvSpPr>
                <p:spPr>
                  <a:xfrm>
                    <a:off x="68176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666" name="Rectangle 665"/>
                  <p:cNvSpPr/>
                  <p:nvPr/>
                </p:nvSpPr>
                <p:spPr>
                  <a:xfrm>
                    <a:off x="6405771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667" name="Straight Connector 666"/>
                  <p:cNvCxnSpPr/>
                  <p:nvPr/>
                </p:nvCxnSpPr>
                <p:spPr>
                  <a:xfrm flipV="1">
                    <a:off x="6847508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66" name="Group 66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6" name="Straight Connector 695"/>
                    <p:cNvCxnSpPr/>
                    <p:nvPr/>
                  </p:nvCxnSpPr>
                  <p:spPr>
                    <a:xfrm flipV="1">
                      <a:off x="70292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7" name="Straight Connector 696"/>
                    <p:cNvCxnSpPr/>
                    <p:nvPr/>
                  </p:nvCxnSpPr>
                  <p:spPr>
                    <a:xfrm flipV="1">
                      <a:off x="65815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7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4" name="Straight Connector 693"/>
                    <p:cNvCxnSpPr/>
                    <p:nvPr/>
                  </p:nvCxnSpPr>
                  <p:spPr>
                    <a:xfrm flipV="1">
                      <a:off x="7035684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5" name="Straight Connector 694"/>
                    <p:cNvCxnSpPr/>
                    <p:nvPr/>
                  </p:nvCxnSpPr>
                  <p:spPr>
                    <a:xfrm flipV="1">
                      <a:off x="6582008" y="293493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8" name="Group 66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2" name="Straight Connector 691"/>
                    <p:cNvCxnSpPr/>
                    <p:nvPr/>
                  </p:nvCxnSpPr>
                  <p:spPr>
                    <a:xfrm flipV="1">
                      <a:off x="7027208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3" name="Straight Connector 692"/>
                    <p:cNvCxnSpPr/>
                    <p:nvPr/>
                  </p:nvCxnSpPr>
                  <p:spPr>
                    <a:xfrm flipV="1">
                      <a:off x="6582488" y="293486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69" name="Group 67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90" name="Straight Connector 689"/>
                    <p:cNvCxnSpPr/>
                    <p:nvPr/>
                  </p:nvCxnSpPr>
                  <p:spPr>
                    <a:xfrm flipV="1">
                      <a:off x="7027688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91" name="Straight Connector 690"/>
                    <p:cNvCxnSpPr/>
                    <p:nvPr/>
                  </p:nvCxnSpPr>
                  <p:spPr>
                    <a:xfrm flipV="1">
                      <a:off x="6582967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0" name="Group 67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8" name="Straight Connector 687"/>
                    <p:cNvCxnSpPr/>
                    <p:nvPr/>
                  </p:nvCxnSpPr>
                  <p:spPr>
                    <a:xfrm flipV="1">
                      <a:off x="7028167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9" name="Straight Connector 688"/>
                    <p:cNvCxnSpPr/>
                    <p:nvPr/>
                  </p:nvCxnSpPr>
                  <p:spPr>
                    <a:xfrm flipV="1">
                      <a:off x="6583447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1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6" name="Straight Connector 685"/>
                    <p:cNvCxnSpPr/>
                    <p:nvPr/>
                  </p:nvCxnSpPr>
                  <p:spPr>
                    <a:xfrm flipV="1">
                      <a:off x="7028649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7" name="Straight Connector 686"/>
                    <p:cNvCxnSpPr/>
                    <p:nvPr/>
                  </p:nvCxnSpPr>
                  <p:spPr>
                    <a:xfrm flipV="1">
                      <a:off x="6589897" y="293935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2" name="Group 67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4" name="Straight Connector 683"/>
                    <p:cNvCxnSpPr/>
                    <p:nvPr/>
                  </p:nvCxnSpPr>
                  <p:spPr>
                    <a:xfrm flipV="1">
                      <a:off x="7029128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5" name="Straight Connector 684"/>
                    <p:cNvCxnSpPr/>
                    <p:nvPr/>
                  </p:nvCxnSpPr>
                  <p:spPr>
                    <a:xfrm flipV="1">
                      <a:off x="6581422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3" name="Group 67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2" name="Straight Connector 681"/>
                    <p:cNvCxnSpPr/>
                    <p:nvPr/>
                  </p:nvCxnSpPr>
                  <p:spPr>
                    <a:xfrm flipV="1">
                      <a:off x="7029607" y="2842092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3" name="Straight Connector 682"/>
                    <p:cNvCxnSpPr/>
                    <p:nvPr/>
                  </p:nvCxnSpPr>
                  <p:spPr>
                    <a:xfrm flipV="1">
                      <a:off x="6581901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4" name="Group 67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80" name="Straight Connector 679"/>
                    <p:cNvCxnSpPr/>
                    <p:nvPr/>
                  </p:nvCxnSpPr>
                  <p:spPr>
                    <a:xfrm flipV="1">
                      <a:off x="70271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81" name="Straight Connector 680"/>
                    <p:cNvCxnSpPr/>
                    <p:nvPr/>
                  </p:nvCxnSpPr>
                  <p:spPr>
                    <a:xfrm flipV="1">
                      <a:off x="6582382" y="293914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75" name="Group 67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678" name="Straight Connector 677"/>
                    <p:cNvCxnSpPr/>
                    <p:nvPr/>
                  </p:nvCxnSpPr>
                  <p:spPr>
                    <a:xfrm flipV="1">
                      <a:off x="7027584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679" name="Straight Connector 678"/>
                    <p:cNvCxnSpPr/>
                    <p:nvPr/>
                  </p:nvCxnSpPr>
                  <p:spPr>
                    <a:xfrm flipV="1">
                      <a:off x="6582862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739" name="Group 64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740" name="Group 64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65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95812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3586" y="2920618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869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5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1098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6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906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643" name="Straight Connector 642"/>
                  <p:cNvCxnSpPr/>
                  <p:nvPr/>
                </p:nvCxnSpPr>
                <p:spPr>
                  <a:xfrm flipH="1">
                    <a:off x="6998041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4" name="Straight Connector 643"/>
                  <p:cNvCxnSpPr/>
                  <p:nvPr/>
                </p:nvCxnSpPr>
                <p:spPr>
                  <a:xfrm>
                    <a:off x="6876233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5" name="Straight Connector 644"/>
                  <p:cNvCxnSpPr/>
                  <p:nvPr/>
                </p:nvCxnSpPr>
                <p:spPr>
                  <a:xfrm>
                    <a:off x="6872543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6872543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6868851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8" name="Straight Connector 647"/>
                  <p:cNvCxnSpPr/>
                  <p:nvPr/>
                </p:nvCxnSpPr>
                <p:spPr>
                  <a:xfrm>
                    <a:off x="6865161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9" name="Straight Connector 648"/>
                  <p:cNvCxnSpPr/>
                  <p:nvPr/>
                </p:nvCxnSpPr>
                <p:spPr>
                  <a:xfrm>
                    <a:off x="6865161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0" name="Straight Connector 649"/>
                  <p:cNvCxnSpPr/>
                  <p:nvPr/>
                </p:nvCxnSpPr>
                <p:spPr>
                  <a:xfrm>
                    <a:off x="6861469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1" name="Straight Connector 650"/>
                  <p:cNvCxnSpPr/>
                  <p:nvPr/>
                </p:nvCxnSpPr>
                <p:spPr>
                  <a:xfrm>
                    <a:off x="6868851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2" name="Straight Connector 651"/>
                  <p:cNvCxnSpPr/>
                  <p:nvPr/>
                </p:nvCxnSpPr>
                <p:spPr>
                  <a:xfrm>
                    <a:off x="6872543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3" name="Straight Connector 652"/>
                  <p:cNvCxnSpPr/>
                  <p:nvPr/>
                </p:nvCxnSpPr>
                <p:spPr>
                  <a:xfrm>
                    <a:off x="6872543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4" name="Straight Connector 653"/>
                  <p:cNvCxnSpPr/>
                  <p:nvPr/>
                </p:nvCxnSpPr>
                <p:spPr>
                  <a:xfrm>
                    <a:off x="6876233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5" name="Straight Connector 654"/>
                  <p:cNvCxnSpPr/>
                  <p:nvPr/>
                </p:nvCxnSpPr>
                <p:spPr>
                  <a:xfrm flipH="1">
                    <a:off x="6876233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0" name="Group 69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80" name="Group 69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20" name="Rectangle 719"/>
                  <p:cNvSpPr/>
                  <p:nvPr/>
                </p:nvSpPr>
                <p:spPr>
                  <a:xfrm>
                    <a:off x="65096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1" name="Straight Connector 720"/>
                  <p:cNvCxnSpPr/>
                  <p:nvPr/>
                </p:nvCxnSpPr>
                <p:spPr>
                  <a:xfrm flipV="1">
                    <a:off x="6846909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2" name="Rectangle 721"/>
                  <p:cNvSpPr/>
                  <p:nvPr/>
                </p:nvSpPr>
                <p:spPr>
                  <a:xfrm>
                    <a:off x="6476804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3" name="Straight Connector 722"/>
                  <p:cNvCxnSpPr/>
                  <p:nvPr/>
                </p:nvCxnSpPr>
                <p:spPr>
                  <a:xfrm flipV="1">
                    <a:off x="63962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24" name="Rectangle 723"/>
                  <p:cNvSpPr/>
                  <p:nvPr/>
                </p:nvSpPr>
                <p:spPr>
                  <a:xfrm>
                    <a:off x="6817061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25" name="Rectangle 724"/>
                  <p:cNvSpPr/>
                  <p:nvPr/>
                </p:nvSpPr>
                <p:spPr>
                  <a:xfrm>
                    <a:off x="6405171" y="3157416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26" name="Straight Connector 725"/>
                  <p:cNvCxnSpPr/>
                  <p:nvPr/>
                </p:nvCxnSpPr>
                <p:spPr>
                  <a:xfrm flipV="1">
                    <a:off x="6846909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708" name="Group 72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5" name="Straight Connector 754"/>
                    <p:cNvCxnSpPr/>
                    <p:nvPr/>
                  </p:nvCxnSpPr>
                  <p:spPr>
                    <a:xfrm flipV="1">
                      <a:off x="7028633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6" name="Straight Connector 755"/>
                    <p:cNvCxnSpPr/>
                    <p:nvPr/>
                  </p:nvCxnSpPr>
                  <p:spPr>
                    <a:xfrm flipV="1">
                      <a:off x="6580927" y="293813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09" name="Group 72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3" name="Straight Connector 752"/>
                    <p:cNvCxnSpPr/>
                    <p:nvPr/>
                  </p:nvCxnSpPr>
                  <p:spPr>
                    <a:xfrm flipV="1">
                      <a:off x="7029115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4" name="Straight Connector 753"/>
                    <p:cNvCxnSpPr/>
                    <p:nvPr/>
                  </p:nvCxnSpPr>
                  <p:spPr>
                    <a:xfrm flipV="1">
                      <a:off x="6581409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0" name="Group 72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51" name="Straight Connector 750"/>
                    <p:cNvCxnSpPr/>
                    <p:nvPr/>
                  </p:nvCxnSpPr>
                  <p:spPr>
                    <a:xfrm flipV="1">
                      <a:off x="7026610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2" name="Straight Connector 751"/>
                    <p:cNvCxnSpPr/>
                    <p:nvPr/>
                  </p:nvCxnSpPr>
                  <p:spPr>
                    <a:xfrm flipV="1">
                      <a:off x="6581888" y="293486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1" name="Group 72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9" name="Straight Connector 748"/>
                    <p:cNvCxnSpPr/>
                    <p:nvPr/>
                  </p:nvCxnSpPr>
                  <p:spPr>
                    <a:xfrm flipV="1">
                      <a:off x="70270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50" name="Straight Connector 749"/>
                    <p:cNvCxnSpPr/>
                    <p:nvPr/>
                  </p:nvCxnSpPr>
                  <p:spPr>
                    <a:xfrm flipV="1">
                      <a:off x="6582367" y="293479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2" name="Group 73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7" name="Straight Connector 746"/>
                    <p:cNvCxnSpPr/>
                    <p:nvPr/>
                  </p:nvCxnSpPr>
                  <p:spPr>
                    <a:xfrm flipV="1">
                      <a:off x="7027569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8" name="Straight Connector 747"/>
                    <p:cNvCxnSpPr/>
                    <p:nvPr/>
                  </p:nvCxnSpPr>
                  <p:spPr>
                    <a:xfrm flipV="1">
                      <a:off x="6582847" y="293472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3" name="Group 73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5" name="Straight Connector 744"/>
                    <p:cNvCxnSpPr/>
                    <p:nvPr/>
                  </p:nvCxnSpPr>
                  <p:spPr>
                    <a:xfrm flipV="1">
                      <a:off x="70280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6" name="Straight Connector 745"/>
                    <p:cNvCxnSpPr/>
                    <p:nvPr/>
                  </p:nvCxnSpPr>
                  <p:spPr>
                    <a:xfrm flipV="1">
                      <a:off x="6583328" y="2939356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4" name="Group 73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3" name="Straight Connector 742"/>
                    <p:cNvCxnSpPr/>
                    <p:nvPr/>
                  </p:nvCxnSpPr>
                  <p:spPr>
                    <a:xfrm flipV="1">
                      <a:off x="70285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4" name="Straight Connector 743"/>
                    <p:cNvCxnSpPr/>
                    <p:nvPr/>
                  </p:nvCxnSpPr>
                  <p:spPr>
                    <a:xfrm flipV="1">
                      <a:off x="6580824" y="293928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5" name="Group 73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41" name="Straight Connector 740"/>
                    <p:cNvCxnSpPr/>
                    <p:nvPr/>
                  </p:nvCxnSpPr>
                  <p:spPr>
                    <a:xfrm flipV="1">
                      <a:off x="70290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2" name="Straight Connector 741"/>
                    <p:cNvCxnSpPr/>
                    <p:nvPr/>
                  </p:nvCxnSpPr>
                  <p:spPr>
                    <a:xfrm flipV="1">
                      <a:off x="65813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6" name="Group 73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9" name="Straight Connector 738"/>
                    <p:cNvCxnSpPr/>
                    <p:nvPr/>
                  </p:nvCxnSpPr>
                  <p:spPr>
                    <a:xfrm flipV="1">
                      <a:off x="7026505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40" name="Straight Connector 739"/>
                    <p:cNvCxnSpPr/>
                    <p:nvPr/>
                  </p:nvCxnSpPr>
                  <p:spPr>
                    <a:xfrm flipV="1">
                      <a:off x="6581785" y="293914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717" name="Group 73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37" name="Straight Connector 736"/>
                    <p:cNvCxnSpPr/>
                    <p:nvPr/>
                  </p:nvCxnSpPr>
                  <p:spPr>
                    <a:xfrm flipV="1">
                      <a:off x="7026985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38" name="Straight Connector 737"/>
                    <p:cNvCxnSpPr/>
                    <p:nvPr/>
                  </p:nvCxnSpPr>
                  <p:spPr>
                    <a:xfrm flipV="1">
                      <a:off x="6582264" y="293907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81" name="Group 69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82" name="Group 70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1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95812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463" y="2920618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12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359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1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16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02" name="Straight Connector 701"/>
                  <p:cNvCxnSpPr/>
                  <p:nvPr/>
                </p:nvCxnSpPr>
                <p:spPr>
                  <a:xfrm flipH="1">
                    <a:off x="6997299" y="2125350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3" name="Straight Connector 702"/>
                  <p:cNvCxnSpPr/>
                  <p:nvPr/>
                </p:nvCxnSpPr>
                <p:spPr>
                  <a:xfrm>
                    <a:off x="6875494" y="23039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4" name="Straight Connector 703"/>
                  <p:cNvCxnSpPr/>
                  <p:nvPr/>
                </p:nvCxnSpPr>
                <p:spPr>
                  <a:xfrm>
                    <a:off x="6871802" y="236816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5" name="Straight Connector 704"/>
                  <p:cNvCxnSpPr/>
                  <p:nvPr/>
                </p:nvCxnSpPr>
                <p:spPr>
                  <a:xfrm>
                    <a:off x="6871802" y="24449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6" name="Straight Connector 705"/>
                  <p:cNvCxnSpPr/>
                  <p:nvPr/>
                </p:nvCxnSpPr>
                <p:spPr>
                  <a:xfrm>
                    <a:off x="6868112" y="25091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7" name="Straight Connector 706"/>
                  <p:cNvCxnSpPr/>
                  <p:nvPr/>
                </p:nvCxnSpPr>
                <p:spPr>
                  <a:xfrm>
                    <a:off x="686442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8" name="Straight Connector 707"/>
                  <p:cNvCxnSpPr/>
                  <p:nvPr/>
                </p:nvCxnSpPr>
                <p:spPr>
                  <a:xfrm>
                    <a:off x="6864420" y="263760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09" name="Straight Connector 708"/>
                  <p:cNvCxnSpPr/>
                  <p:nvPr/>
                </p:nvCxnSpPr>
                <p:spPr>
                  <a:xfrm>
                    <a:off x="6860730" y="270653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0" name="Straight Connector 709"/>
                  <p:cNvCxnSpPr/>
                  <p:nvPr/>
                </p:nvCxnSpPr>
                <p:spPr>
                  <a:xfrm>
                    <a:off x="6868112" y="277546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1" name="Straight Connector 710"/>
                  <p:cNvCxnSpPr/>
                  <p:nvPr/>
                </p:nvCxnSpPr>
                <p:spPr>
                  <a:xfrm>
                    <a:off x="6871802" y="28428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2" name="Straight Connector 711"/>
                  <p:cNvCxnSpPr/>
                  <p:nvPr/>
                </p:nvCxnSpPr>
                <p:spPr>
                  <a:xfrm>
                    <a:off x="6871802" y="29117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3" name="Straight Connector 712"/>
                  <p:cNvCxnSpPr/>
                  <p:nvPr/>
                </p:nvCxnSpPr>
                <p:spPr>
                  <a:xfrm>
                    <a:off x="6875494" y="297597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14" name="Straight Connector 713"/>
                  <p:cNvCxnSpPr/>
                  <p:nvPr/>
                </p:nvCxnSpPr>
                <p:spPr>
                  <a:xfrm flipH="1">
                    <a:off x="6875494" y="2131616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621" name="Group 756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622" name="Group 75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779" name="Rectangle 778"/>
                  <p:cNvSpPr/>
                  <p:nvPr/>
                </p:nvSpPr>
                <p:spPr>
                  <a:xfrm>
                    <a:off x="6509037" y="3061859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0" name="Straight Connector 779"/>
                  <p:cNvCxnSpPr/>
                  <p:nvPr/>
                </p:nvCxnSpPr>
                <p:spPr>
                  <a:xfrm flipV="1">
                    <a:off x="6846311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1" name="Rectangle 780"/>
                  <p:cNvSpPr/>
                  <p:nvPr/>
                </p:nvSpPr>
                <p:spPr>
                  <a:xfrm>
                    <a:off x="6476206" y="30712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2" name="Straight Connector 781"/>
                  <p:cNvCxnSpPr/>
                  <p:nvPr/>
                </p:nvCxnSpPr>
                <p:spPr>
                  <a:xfrm flipV="1">
                    <a:off x="6395618" y="306185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83" name="Rectangle 782"/>
                  <p:cNvSpPr/>
                  <p:nvPr/>
                </p:nvSpPr>
                <p:spPr>
                  <a:xfrm>
                    <a:off x="6816464" y="3702569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784" name="Rectangle 783"/>
                  <p:cNvSpPr/>
                  <p:nvPr/>
                </p:nvSpPr>
                <p:spPr>
                  <a:xfrm>
                    <a:off x="6404573" y="3157416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785" name="Straight Connector 784"/>
                  <p:cNvCxnSpPr/>
                  <p:nvPr/>
                </p:nvCxnSpPr>
                <p:spPr>
                  <a:xfrm flipV="1">
                    <a:off x="6846311" y="3804394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650" name="Group 78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4" name="Straight Connector 813"/>
                    <p:cNvCxnSpPr/>
                    <p:nvPr/>
                  </p:nvCxnSpPr>
                  <p:spPr>
                    <a:xfrm flipV="1">
                      <a:off x="7028036" y="2845713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5" name="Straight Connector 814"/>
                    <p:cNvCxnSpPr/>
                    <p:nvPr/>
                  </p:nvCxnSpPr>
                  <p:spPr>
                    <a:xfrm flipV="1">
                      <a:off x="6574360" y="29381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1" name="Group 78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2" name="Straight Connector 811"/>
                    <p:cNvCxnSpPr/>
                    <p:nvPr/>
                  </p:nvCxnSpPr>
                  <p:spPr>
                    <a:xfrm flipV="1">
                      <a:off x="7028517" y="284564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3" name="Straight Connector 812"/>
                    <p:cNvCxnSpPr/>
                    <p:nvPr/>
                  </p:nvCxnSpPr>
                  <p:spPr>
                    <a:xfrm flipV="1">
                      <a:off x="6580811" y="2934936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2" name="Group 78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10" name="Straight Connector 809"/>
                    <p:cNvCxnSpPr/>
                    <p:nvPr/>
                  </p:nvCxnSpPr>
                  <p:spPr>
                    <a:xfrm flipV="1">
                      <a:off x="7020041" y="28455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11" name="Straight Connector 810"/>
                    <p:cNvCxnSpPr/>
                    <p:nvPr/>
                  </p:nvCxnSpPr>
                  <p:spPr>
                    <a:xfrm flipV="1">
                      <a:off x="6581290" y="2934866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3" name="Group 78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8" name="Straight Connector 807"/>
                    <p:cNvCxnSpPr/>
                    <p:nvPr/>
                  </p:nvCxnSpPr>
                  <p:spPr>
                    <a:xfrm flipV="1">
                      <a:off x="7026490" y="284550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9" name="Straight Connector 808"/>
                    <p:cNvCxnSpPr/>
                    <p:nvPr/>
                  </p:nvCxnSpPr>
                  <p:spPr>
                    <a:xfrm flipV="1">
                      <a:off x="6581770" y="293479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4" name="Group 78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6" name="Straight Connector 805"/>
                    <p:cNvCxnSpPr/>
                    <p:nvPr/>
                  </p:nvCxnSpPr>
                  <p:spPr>
                    <a:xfrm flipV="1">
                      <a:off x="7026970" y="284543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7" name="Straight Connector 806"/>
                    <p:cNvCxnSpPr/>
                    <p:nvPr/>
                  </p:nvCxnSpPr>
                  <p:spPr>
                    <a:xfrm flipV="1">
                      <a:off x="6582249" y="293472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5" name="Group 79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4" name="Straight Connector 803"/>
                    <p:cNvCxnSpPr/>
                    <p:nvPr/>
                  </p:nvCxnSpPr>
                  <p:spPr>
                    <a:xfrm flipV="1">
                      <a:off x="7027451" y="2845365"/>
                      <a:ext cx="113419" cy="939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5" name="Straight Connector 804"/>
                    <p:cNvCxnSpPr/>
                    <p:nvPr/>
                  </p:nvCxnSpPr>
                  <p:spPr>
                    <a:xfrm flipV="1">
                      <a:off x="6582730" y="2939356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6" name="Group 79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2" name="Straight Connector 801"/>
                    <p:cNvCxnSpPr/>
                    <p:nvPr/>
                  </p:nvCxnSpPr>
                  <p:spPr>
                    <a:xfrm flipV="1">
                      <a:off x="7027930" y="2842161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3" name="Straight Connector 802"/>
                    <p:cNvCxnSpPr/>
                    <p:nvPr/>
                  </p:nvCxnSpPr>
                  <p:spPr>
                    <a:xfrm flipV="1">
                      <a:off x="6574255" y="293928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7" name="Group 79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00" name="Straight Connector 799"/>
                    <p:cNvCxnSpPr/>
                    <p:nvPr/>
                  </p:nvCxnSpPr>
                  <p:spPr>
                    <a:xfrm flipV="1">
                      <a:off x="7028410" y="284209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01" name="Straight Connector 800"/>
                    <p:cNvCxnSpPr/>
                    <p:nvPr/>
                  </p:nvCxnSpPr>
                  <p:spPr>
                    <a:xfrm flipV="1">
                      <a:off x="6580703" y="2939217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8" name="Group 79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8" name="Straight Connector 797"/>
                    <p:cNvCxnSpPr/>
                    <p:nvPr/>
                  </p:nvCxnSpPr>
                  <p:spPr>
                    <a:xfrm flipV="1">
                      <a:off x="7019938" y="284672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9" name="Straight Connector 798"/>
                    <p:cNvCxnSpPr/>
                    <p:nvPr/>
                  </p:nvCxnSpPr>
                  <p:spPr>
                    <a:xfrm flipV="1">
                      <a:off x="6581185" y="2939147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659" name="Group 79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796" name="Straight Connector 795"/>
                    <p:cNvCxnSpPr/>
                    <p:nvPr/>
                  </p:nvCxnSpPr>
                  <p:spPr>
                    <a:xfrm flipV="1">
                      <a:off x="7026387" y="284665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797" name="Straight Connector 796"/>
                    <p:cNvCxnSpPr/>
                    <p:nvPr/>
                  </p:nvCxnSpPr>
                  <p:spPr>
                    <a:xfrm flipV="1">
                      <a:off x="6581664" y="293907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623" name="Group 75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624" name="Group 75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77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95812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723" y="2920618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387" y="292218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617" y="2936284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424" y="293315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761" name="Straight Connector 760"/>
                  <p:cNvCxnSpPr/>
                  <p:nvPr/>
                </p:nvCxnSpPr>
                <p:spPr>
                  <a:xfrm flipH="1">
                    <a:off x="6996560" y="2125350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2" name="Straight Connector 761"/>
                  <p:cNvCxnSpPr/>
                  <p:nvPr/>
                </p:nvCxnSpPr>
                <p:spPr>
                  <a:xfrm>
                    <a:off x="6874752" y="230393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3" name="Straight Connector 762"/>
                  <p:cNvCxnSpPr/>
                  <p:nvPr/>
                </p:nvCxnSpPr>
                <p:spPr>
                  <a:xfrm>
                    <a:off x="6871062" y="236816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4" name="Straight Connector 763"/>
                  <p:cNvCxnSpPr/>
                  <p:nvPr/>
                </p:nvCxnSpPr>
                <p:spPr>
                  <a:xfrm>
                    <a:off x="6871062" y="244492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5" name="Straight Connector 764"/>
                  <p:cNvCxnSpPr/>
                  <p:nvPr/>
                </p:nvCxnSpPr>
                <p:spPr>
                  <a:xfrm>
                    <a:off x="6867370" y="250915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6" name="Straight Connector 765"/>
                  <p:cNvCxnSpPr/>
                  <p:nvPr/>
                </p:nvCxnSpPr>
                <p:spPr>
                  <a:xfrm>
                    <a:off x="6863680" y="2570245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7" name="Straight Connector 766"/>
                  <p:cNvCxnSpPr/>
                  <p:nvPr/>
                </p:nvCxnSpPr>
                <p:spPr>
                  <a:xfrm>
                    <a:off x="6863680" y="263760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8" name="Straight Connector 767"/>
                  <p:cNvCxnSpPr/>
                  <p:nvPr/>
                </p:nvCxnSpPr>
                <p:spPr>
                  <a:xfrm>
                    <a:off x="6859988" y="270653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9" name="Straight Connector 768"/>
                  <p:cNvCxnSpPr/>
                  <p:nvPr/>
                </p:nvCxnSpPr>
                <p:spPr>
                  <a:xfrm>
                    <a:off x="6867370" y="2775460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0" name="Straight Connector 769"/>
                  <p:cNvCxnSpPr/>
                  <p:nvPr/>
                </p:nvCxnSpPr>
                <p:spPr>
                  <a:xfrm>
                    <a:off x="6871062" y="284282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1" name="Straight Connector 770"/>
                  <p:cNvCxnSpPr/>
                  <p:nvPr/>
                </p:nvCxnSpPr>
                <p:spPr>
                  <a:xfrm>
                    <a:off x="6871062" y="291174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2" name="Straight Connector 771"/>
                  <p:cNvCxnSpPr/>
                  <p:nvPr/>
                </p:nvCxnSpPr>
                <p:spPr>
                  <a:xfrm>
                    <a:off x="6874752" y="297597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3" name="Straight Connector 772"/>
                  <p:cNvCxnSpPr/>
                  <p:nvPr/>
                </p:nvCxnSpPr>
                <p:spPr>
                  <a:xfrm flipH="1">
                    <a:off x="6874752" y="2131616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6" name="Group 815"/>
            <p:cNvGrpSpPr>
              <a:grpSpLocks/>
            </p:cNvGrpSpPr>
            <p:nvPr/>
          </p:nvGrpSpPr>
          <p:grpSpPr bwMode="auto">
            <a:xfrm>
              <a:off x="2267009" y="2732231"/>
              <a:ext cx="1470209" cy="1869141"/>
              <a:chOff x="916173" y="4038600"/>
              <a:chExt cx="1470209" cy="1869141"/>
            </a:xfrm>
          </p:grpSpPr>
          <p:grpSp>
            <p:nvGrpSpPr>
              <p:cNvPr id="206367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058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500"/>
                  <a:ext cx="498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59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6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0" name="Freeform 190"/>
                <p:cNvSpPr>
                  <a:spLocks/>
                </p:cNvSpPr>
                <p:nvPr/>
              </p:nvSpPr>
              <p:spPr bwMode="auto">
                <a:xfrm>
                  <a:off x="4907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1" name="Freeform 191"/>
                <p:cNvSpPr>
                  <a:spLocks/>
                </p:cNvSpPr>
                <p:nvPr/>
              </p:nvSpPr>
              <p:spPr bwMode="auto">
                <a:xfrm>
                  <a:off x="4475" y="1395"/>
                  <a:ext cx="509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062" name="Freeform 192"/>
                <p:cNvSpPr>
                  <a:spLocks/>
                </p:cNvSpPr>
                <p:nvPr/>
              </p:nvSpPr>
              <p:spPr bwMode="auto">
                <a:xfrm>
                  <a:off x="4593" y="1391"/>
                  <a:ext cx="296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818" name="Straight Connector 817"/>
              <p:cNvCxnSpPr/>
              <p:nvPr/>
            </p:nvCxnSpPr>
            <p:spPr>
              <a:xfrm flipH="1">
                <a:off x="1180779" y="4381699"/>
                <a:ext cx="357149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9" name="Straight Connector 818"/>
              <p:cNvCxnSpPr>
                <a:stCxn id="1058" idx="2"/>
              </p:cNvCxnSpPr>
              <p:nvPr/>
            </p:nvCxnSpPr>
            <p:spPr>
              <a:xfrm flipH="1">
                <a:off x="1485547" y="4391220"/>
                <a:ext cx="203178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0" name="Straight Connector 819"/>
              <p:cNvCxnSpPr/>
              <p:nvPr/>
            </p:nvCxnSpPr>
            <p:spPr>
              <a:xfrm>
                <a:off x="1804600" y="4395981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1" name="Straight Connector 820"/>
              <p:cNvCxnSpPr>
                <a:endCxn id="843" idx="0"/>
              </p:cNvCxnSpPr>
              <p:nvPr/>
            </p:nvCxnSpPr>
            <p:spPr>
              <a:xfrm>
                <a:off x="1944285" y="4419784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372" name="Group 821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550" name="Group 99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21" name="Rectangle 1020"/>
                  <p:cNvSpPr/>
                  <p:nvPr/>
                </p:nvSpPr>
                <p:spPr>
                  <a:xfrm>
                    <a:off x="6508516" y="3062346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2" name="Straight Connector 1021"/>
                  <p:cNvCxnSpPr/>
                  <p:nvPr/>
                </p:nvCxnSpPr>
                <p:spPr>
                  <a:xfrm flipV="1">
                    <a:off x="6845790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3" name="Rectangle 1022"/>
                  <p:cNvSpPr/>
                  <p:nvPr/>
                </p:nvSpPr>
                <p:spPr>
                  <a:xfrm>
                    <a:off x="6475686" y="307174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4" name="Straight Connector 1023"/>
                  <p:cNvCxnSpPr/>
                  <p:nvPr/>
                </p:nvCxnSpPr>
                <p:spPr>
                  <a:xfrm flipV="1">
                    <a:off x="6395097" y="3062346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5" name="Rectangle 1024"/>
                  <p:cNvSpPr/>
                  <p:nvPr/>
                </p:nvSpPr>
                <p:spPr>
                  <a:xfrm>
                    <a:off x="6815943" y="3703058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26" name="Rectangle 1025"/>
                  <p:cNvSpPr/>
                  <p:nvPr/>
                </p:nvSpPr>
                <p:spPr>
                  <a:xfrm>
                    <a:off x="6404052" y="3157905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27" name="Straight Connector 1026"/>
                  <p:cNvCxnSpPr/>
                  <p:nvPr/>
                </p:nvCxnSpPr>
                <p:spPr>
                  <a:xfrm flipV="1">
                    <a:off x="6845790" y="3804882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78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6" name="Straight Connector 1055"/>
                    <p:cNvCxnSpPr/>
                    <p:nvPr/>
                  </p:nvCxnSpPr>
                  <p:spPr>
                    <a:xfrm flipV="1">
                      <a:off x="7027515" y="284620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7" name="Straight Connector 1056"/>
                    <p:cNvCxnSpPr/>
                    <p:nvPr/>
                  </p:nvCxnSpPr>
                  <p:spPr>
                    <a:xfrm flipV="1">
                      <a:off x="6573839" y="2938626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79" name="Group 102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4" name="Straight Connector 1053"/>
                    <p:cNvCxnSpPr/>
                    <p:nvPr/>
                  </p:nvCxnSpPr>
                  <p:spPr>
                    <a:xfrm flipV="1">
                      <a:off x="7027996" y="284613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5" name="Straight Connector 1054"/>
                    <p:cNvCxnSpPr/>
                    <p:nvPr/>
                  </p:nvCxnSpPr>
                  <p:spPr>
                    <a:xfrm flipV="1">
                      <a:off x="6574320" y="293855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0" name="Group 102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2" name="Straight Connector 1051"/>
                    <p:cNvCxnSpPr/>
                    <p:nvPr/>
                  </p:nvCxnSpPr>
                  <p:spPr>
                    <a:xfrm flipV="1">
                      <a:off x="7019520" y="284606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3" name="Straight Connector 1052"/>
                    <p:cNvCxnSpPr/>
                    <p:nvPr/>
                  </p:nvCxnSpPr>
                  <p:spPr>
                    <a:xfrm flipV="1">
                      <a:off x="6580769" y="293848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1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50" name="Straight Connector 1049"/>
                    <p:cNvCxnSpPr/>
                    <p:nvPr/>
                  </p:nvCxnSpPr>
                  <p:spPr>
                    <a:xfrm flipV="1">
                      <a:off x="7020000" y="2845991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51" name="Straight Connector 1050"/>
                    <p:cNvCxnSpPr/>
                    <p:nvPr/>
                  </p:nvCxnSpPr>
                  <p:spPr>
                    <a:xfrm flipV="1">
                      <a:off x="6581249" y="293841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2" name="Group 103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8" name="Straight Connector 1047"/>
                    <p:cNvCxnSpPr/>
                    <p:nvPr/>
                  </p:nvCxnSpPr>
                  <p:spPr>
                    <a:xfrm flipV="1">
                      <a:off x="7026449" y="284592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9" name="Straight Connector 1048"/>
                    <p:cNvCxnSpPr/>
                    <p:nvPr/>
                  </p:nvCxnSpPr>
                  <p:spPr>
                    <a:xfrm flipV="1">
                      <a:off x="6581728" y="293834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3" name="Group 103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6" name="Straight Connector 1045"/>
                    <p:cNvCxnSpPr/>
                    <p:nvPr/>
                  </p:nvCxnSpPr>
                  <p:spPr>
                    <a:xfrm flipV="1">
                      <a:off x="7026930" y="284585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7" name="Straight Connector 1046"/>
                    <p:cNvCxnSpPr/>
                    <p:nvPr/>
                  </p:nvCxnSpPr>
                  <p:spPr>
                    <a:xfrm flipV="1">
                      <a:off x="6582209" y="2942977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4" name="Group 103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4" name="Straight Connector 1043"/>
                    <p:cNvCxnSpPr/>
                    <p:nvPr/>
                  </p:nvCxnSpPr>
                  <p:spPr>
                    <a:xfrm flipV="1">
                      <a:off x="7027410" y="2845782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5" name="Straight Connector 1044"/>
                    <p:cNvCxnSpPr/>
                    <p:nvPr/>
                  </p:nvCxnSpPr>
                  <p:spPr>
                    <a:xfrm flipV="1">
                      <a:off x="6573734" y="294290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5" name="Group 103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2" name="Straight Connector 1041"/>
                    <p:cNvCxnSpPr/>
                    <p:nvPr/>
                  </p:nvCxnSpPr>
                  <p:spPr>
                    <a:xfrm flipV="1">
                      <a:off x="7027889" y="2845713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3" name="Straight Connector 1042"/>
                    <p:cNvCxnSpPr/>
                    <p:nvPr/>
                  </p:nvCxnSpPr>
                  <p:spPr>
                    <a:xfrm flipV="1">
                      <a:off x="6574213" y="294283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6" name="Group 103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40" name="Straight Connector 1039"/>
                    <p:cNvCxnSpPr/>
                    <p:nvPr/>
                  </p:nvCxnSpPr>
                  <p:spPr>
                    <a:xfrm flipV="1">
                      <a:off x="7019417" y="2850343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41" name="Straight Connector 1040"/>
                    <p:cNvCxnSpPr/>
                    <p:nvPr/>
                  </p:nvCxnSpPr>
                  <p:spPr>
                    <a:xfrm flipV="1">
                      <a:off x="6580664" y="293963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87" name="Group 103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038" name="Straight Connector 1037"/>
                    <p:cNvCxnSpPr/>
                    <p:nvPr/>
                  </p:nvCxnSpPr>
                  <p:spPr>
                    <a:xfrm flipV="1">
                      <a:off x="7019897" y="2850274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039" name="Straight Connector 1038"/>
                    <p:cNvCxnSpPr/>
                    <p:nvPr/>
                  </p:nvCxnSpPr>
                  <p:spPr>
                    <a:xfrm flipV="1">
                      <a:off x="6581143" y="2939566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551" name="Group 100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552" name="Group 100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1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96300"/>
                      <a:ext cx="549972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079" y="2921107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7743" y="2922673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1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973" y="2936772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2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0780" y="2933639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03" name="Straight Connector 1002"/>
                  <p:cNvCxnSpPr/>
                  <p:nvPr/>
                </p:nvCxnSpPr>
                <p:spPr>
                  <a:xfrm flipH="1">
                    <a:off x="6995916" y="2125837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4" name="Straight Connector 1003"/>
                  <p:cNvCxnSpPr/>
                  <p:nvPr/>
                </p:nvCxnSpPr>
                <p:spPr>
                  <a:xfrm>
                    <a:off x="6874108" y="230442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5" name="Straight Connector 1004"/>
                  <p:cNvCxnSpPr/>
                  <p:nvPr/>
                </p:nvCxnSpPr>
                <p:spPr>
                  <a:xfrm>
                    <a:off x="6870418" y="236865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6" name="Straight Connector 1005"/>
                  <p:cNvCxnSpPr/>
                  <p:nvPr/>
                </p:nvCxnSpPr>
                <p:spPr>
                  <a:xfrm>
                    <a:off x="6870418" y="244541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7" name="Straight Connector 1006"/>
                  <p:cNvCxnSpPr/>
                  <p:nvPr/>
                </p:nvCxnSpPr>
                <p:spPr>
                  <a:xfrm>
                    <a:off x="6866726" y="25096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8" name="Straight Connector 1007"/>
                  <p:cNvCxnSpPr/>
                  <p:nvPr/>
                </p:nvCxnSpPr>
                <p:spPr>
                  <a:xfrm>
                    <a:off x="6863036" y="257073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09" name="Straight Connector 1008"/>
                  <p:cNvCxnSpPr/>
                  <p:nvPr/>
                </p:nvCxnSpPr>
                <p:spPr>
                  <a:xfrm>
                    <a:off x="6863036" y="263809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0" name="Straight Connector 1009"/>
                  <p:cNvCxnSpPr/>
                  <p:nvPr/>
                </p:nvCxnSpPr>
                <p:spPr>
                  <a:xfrm>
                    <a:off x="6859344" y="270702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1" name="Straight Connector 1010"/>
                  <p:cNvCxnSpPr/>
                  <p:nvPr/>
                </p:nvCxnSpPr>
                <p:spPr>
                  <a:xfrm>
                    <a:off x="6866726" y="277594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2" name="Straight Connector 1011"/>
                  <p:cNvCxnSpPr/>
                  <p:nvPr/>
                </p:nvCxnSpPr>
                <p:spPr>
                  <a:xfrm>
                    <a:off x="6870418" y="28433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3" name="Straight Connector 1012"/>
                  <p:cNvCxnSpPr/>
                  <p:nvPr/>
                </p:nvCxnSpPr>
                <p:spPr>
                  <a:xfrm>
                    <a:off x="6870418" y="29122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4" name="Straight Connector 1013"/>
                  <p:cNvCxnSpPr/>
                  <p:nvPr/>
                </p:nvCxnSpPr>
                <p:spPr>
                  <a:xfrm>
                    <a:off x="6874108" y="297646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5" name="Straight Connector 1014"/>
                  <p:cNvCxnSpPr/>
                  <p:nvPr/>
                </p:nvCxnSpPr>
                <p:spPr>
                  <a:xfrm flipH="1">
                    <a:off x="6874108" y="213210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3" name="Group 822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92" name="Group 941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63" name="Rectangle 962"/>
                  <p:cNvSpPr/>
                  <p:nvPr/>
                </p:nvSpPr>
                <p:spPr>
                  <a:xfrm>
                    <a:off x="6508968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4" name="Straight Connector 963"/>
                  <p:cNvCxnSpPr/>
                  <p:nvPr/>
                </p:nvCxnSpPr>
                <p:spPr>
                  <a:xfrm flipV="1">
                    <a:off x="684623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5" name="Rectangle 964"/>
                  <p:cNvSpPr/>
                  <p:nvPr/>
                </p:nvSpPr>
                <p:spPr>
                  <a:xfrm>
                    <a:off x="6476135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6" name="Straight Connector 965"/>
                  <p:cNvCxnSpPr/>
                  <p:nvPr/>
                </p:nvCxnSpPr>
                <p:spPr>
                  <a:xfrm flipV="1">
                    <a:off x="63955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67" name="Rectangle 966"/>
                  <p:cNvSpPr/>
                  <p:nvPr/>
                </p:nvSpPr>
                <p:spPr>
                  <a:xfrm>
                    <a:off x="6816392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68" name="Rectangle 967"/>
                  <p:cNvSpPr/>
                  <p:nvPr/>
                </p:nvSpPr>
                <p:spPr>
                  <a:xfrm>
                    <a:off x="6404502" y="3157907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69" name="Straight Connector 968"/>
                  <p:cNvCxnSpPr/>
                  <p:nvPr/>
                </p:nvCxnSpPr>
                <p:spPr>
                  <a:xfrm flipV="1">
                    <a:off x="6846239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520" name="Group 969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8" name="Straight Connector 997"/>
                    <p:cNvCxnSpPr/>
                    <p:nvPr/>
                  </p:nvCxnSpPr>
                  <p:spPr>
                    <a:xfrm flipV="1">
                      <a:off x="7027964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9" name="Straight Connector 998"/>
                    <p:cNvCxnSpPr/>
                    <p:nvPr/>
                  </p:nvCxnSpPr>
                  <p:spPr>
                    <a:xfrm flipV="1">
                      <a:off x="6574288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1" name="Group 970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6" name="Straight Connector 995"/>
                    <p:cNvCxnSpPr/>
                    <p:nvPr/>
                  </p:nvCxnSpPr>
                  <p:spPr>
                    <a:xfrm flipV="1">
                      <a:off x="7028445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7" name="Straight Connector 996"/>
                    <p:cNvCxnSpPr/>
                    <p:nvPr/>
                  </p:nvCxnSpPr>
                  <p:spPr>
                    <a:xfrm flipV="1">
                      <a:off x="6580739" y="293855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2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4" name="Straight Connector 993"/>
                    <p:cNvCxnSpPr/>
                    <p:nvPr/>
                  </p:nvCxnSpPr>
                  <p:spPr>
                    <a:xfrm flipV="1">
                      <a:off x="7019972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5" name="Straight Connector 994"/>
                    <p:cNvCxnSpPr/>
                    <p:nvPr/>
                  </p:nvCxnSpPr>
                  <p:spPr>
                    <a:xfrm flipV="1">
                      <a:off x="6581219" y="2938489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3" name="Group 972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2" name="Straight Connector 991"/>
                    <p:cNvCxnSpPr/>
                    <p:nvPr/>
                  </p:nvCxnSpPr>
                  <p:spPr>
                    <a:xfrm flipV="1">
                      <a:off x="7026421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3" name="Straight Connector 992"/>
                    <p:cNvCxnSpPr/>
                    <p:nvPr/>
                  </p:nvCxnSpPr>
                  <p:spPr>
                    <a:xfrm flipV="1">
                      <a:off x="6581698" y="293841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4" name="Group 973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90" name="Straight Connector 989"/>
                    <p:cNvCxnSpPr/>
                    <p:nvPr/>
                  </p:nvCxnSpPr>
                  <p:spPr>
                    <a:xfrm flipV="1">
                      <a:off x="7026900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91" name="Straight Connector 990"/>
                    <p:cNvCxnSpPr/>
                    <p:nvPr/>
                  </p:nvCxnSpPr>
                  <p:spPr>
                    <a:xfrm flipV="1">
                      <a:off x="6582177" y="293835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5" name="Group 974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8" name="Straight Connector 987"/>
                    <p:cNvCxnSpPr/>
                    <p:nvPr/>
                  </p:nvCxnSpPr>
                  <p:spPr>
                    <a:xfrm flipV="1">
                      <a:off x="7027381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9" name="Straight Connector 988"/>
                    <p:cNvCxnSpPr/>
                    <p:nvPr/>
                  </p:nvCxnSpPr>
                  <p:spPr>
                    <a:xfrm flipV="1">
                      <a:off x="6582659" y="2942979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6" name="Group 975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6" name="Straight Connector 985"/>
                    <p:cNvCxnSpPr/>
                    <p:nvPr/>
                  </p:nvCxnSpPr>
                  <p:spPr>
                    <a:xfrm flipV="1">
                      <a:off x="7027861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7" name="Straight Connector 986"/>
                    <p:cNvCxnSpPr/>
                    <p:nvPr/>
                  </p:nvCxnSpPr>
                  <p:spPr>
                    <a:xfrm flipV="1">
                      <a:off x="6574185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7" name="Group 976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4" name="Straight Connector 983"/>
                    <p:cNvCxnSpPr/>
                    <p:nvPr/>
                  </p:nvCxnSpPr>
                  <p:spPr>
                    <a:xfrm flipV="1">
                      <a:off x="7028340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5" name="Straight Connector 984"/>
                    <p:cNvCxnSpPr/>
                    <p:nvPr/>
                  </p:nvCxnSpPr>
                  <p:spPr>
                    <a:xfrm flipV="1">
                      <a:off x="6580634" y="294284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8" name="Group 977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2" name="Straight Connector 981"/>
                    <p:cNvCxnSpPr/>
                    <p:nvPr/>
                  </p:nvCxnSpPr>
                  <p:spPr>
                    <a:xfrm flipV="1">
                      <a:off x="7019866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3" name="Straight Connector 982"/>
                    <p:cNvCxnSpPr/>
                    <p:nvPr/>
                  </p:nvCxnSpPr>
                  <p:spPr>
                    <a:xfrm flipV="1">
                      <a:off x="6581115" y="2939637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529" name="Group 978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80" name="Straight Connector 979"/>
                    <p:cNvCxnSpPr/>
                    <p:nvPr/>
                  </p:nvCxnSpPr>
                  <p:spPr>
                    <a:xfrm flipV="1">
                      <a:off x="7026315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81" name="Straight Connector 980"/>
                    <p:cNvCxnSpPr/>
                    <p:nvPr/>
                  </p:nvCxnSpPr>
                  <p:spPr>
                    <a:xfrm flipV="1">
                      <a:off x="6581595" y="2939568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93" name="Group 942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94" name="Group 943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58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96302"/>
                      <a:ext cx="54997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59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635" y="2921109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0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299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1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531" y="2936774"/>
                      <a:ext cx="524136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62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336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945" name="Straight Connector 944"/>
                  <p:cNvCxnSpPr/>
                  <p:nvPr/>
                </p:nvCxnSpPr>
                <p:spPr>
                  <a:xfrm flipH="1">
                    <a:off x="6996471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6" name="Straight Connector 945"/>
                  <p:cNvCxnSpPr/>
                  <p:nvPr/>
                </p:nvCxnSpPr>
                <p:spPr>
                  <a:xfrm>
                    <a:off x="6874666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7" name="Straight Connector 946"/>
                  <p:cNvCxnSpPr/>
                  <p:nvPr/>
                </p:nvCxnSpPr>
                <p:spPr>
                  <a:xfrm>
                    <a:off x="6870974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8" name="Straight Connector 947"/>
                  <p:cNvCxnSpPr/>
                  <p:nvPr/>
                </p:nvCxnSpPr>
                <p:spPr>
                  <a:xfrm>
                    <a:off x="6870974" y="24454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49" name="Straight Connector 948"/>
                  <p:cNvCxnSpPr/>
                  <p:nvPr/>
                </p:nvCxnSpPr>
                <p:spPr>
                  <a:xfrm>
                    <a:off x="6867284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0" name="Straight Connector 949"/>
                  <p:cNvCxnSpPr/>
                  <p:nvPr/>
                </p:nvCxnSpPr>
                <p:spPr>
                  <a:xfrm>
                    <a:off x="6863592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1" name="Straight Connector 950"/>
                  <p:cNvCxnSpPr/>
                  <p:nvPr/>
                </p:nvCxnSpPr>
                <p:spPr>
                  <a:xfrm>
                    <a:off x="6863592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2" name="Straight Connector 951"/>
                  <p:cNvCxnSpPr/>
                  <p:nvPr/>
                </p:nvCxnSpPr>
                <p:spPr>
                  <a:xfrm>
                    <a:off x="6859902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3" name="Straight Connector 952"/>
                  <p:cNvCxnSpPr/>
                  <p:nvPr/>
                </p:nvCxnSpPr>
                <p:spPr>
                  <a:xfrm>
                    <a:off x="6867284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4" name="Straight Connector 953"/>
                  <p:cNvCxnSpPr/>
                  <p:nvPr/>
                </p:nvCxnSpPr>
                <p:spPr>
                  <a:xfrm>
                    <a:off x="6870974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5" name="Straight Connector 954"/>
                  <p:cNvCxnSpPr/>
                  <p:nvPr/>
                </p:nvCxnSpPr>
                <p:spPr>
                  <a:xfrm>
                    <a:off x="6870974" y="291223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6" name="Straight Connector 955"/>
                  <p:cNvCxnSpPr/>
                  <p:nvPr/>
                </p:nvCxnSpPr>
                <p:spPr>
                  <a:xfrm>
                    <a:off x="6874666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57" name="Straight Connector 956"/>
                  <p:cNvCxnSpPr/>
                  <p:nvPr/>
                </p:nvCxnSpPr>
                <p:spPr>
                  <a:xfrm flipH="1">
                    <a:off x="6874666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4" name="Group 823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434" name="Group 88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905" name="Rectangle 904"/>
                  <p:cNvSpPr/>
                  <p:nvPr/>
                </p:nvSpPr>
                <p:spPr>
                  <a:xfrm>
                    <a:off x="6508368" y="3062348"/>
                    <a:ext cx="456662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6" name="Straight Connector 905"/>
                  <p:cNvCxnSpPr/>
                  <p:nvPr/>
                </p:nvCxnSpPr>
                <p:spPr>
                  <a:xfrm flipV="1">
                    <a:off x="6848625" y="3062348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7" name="Rectangle 906"/>
                  <p:cNvSpPr/>
                  <p:nvPr/>
                </p:nvSpPr>
                <p:spPr>
                  <a:xfrm>
                    <a:off x="6475537" y="3071747"/>
                    <a:ext cx="13431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08" name="Straight Connector 907"/>
                  <p:cNvCxnSpPr/>
                  <p:nvPr/>
                </p:nvCxnSpPr>
                <p:spPr>
                  <a:xfrm flipV="1">
                    <a:off x="6394949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6815794" y="3703060"/>
                    <a:ext cx="140281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6403904" y="3157907"/>
                    <a:ext cx="447707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911" name="Straight Connector 910"/>
                  <p:cNvCxnSpPr/>
                  <p:nvPr/>
                </p:nvCxnSpPr>
                <p:spPr>
                  <a:xfrm flipV="1">
                    <a:off x="6848625" y="3804884"/>
                    <a:ext cx="119388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62" name="Group 91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40" name="Straight Connector 939"/>
                    <p:cNvCxnSpPr/>
                    <p:nvPr/>
                  </p:nvCxnSpPr>
                  <p:spPr>
                    <a:xfrm flipV="1">
                      <a:off x="7036319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41" name="Straight Connector 940"/>
                    <p:cNvCxnSpPr/>
                    <p:nvPr/>
                  </p:nvCxnSpPr>
                  <p:spPr>
                    <a:xfrm flipV="1">
                      <a:off x="6573691" y="2938628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3" name="Group 91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8" name="Straight Connector 937"/>
                    <p:cNvCxnSpPr/>
                    <p:nvPr/>
                  </p:nvCxnSpPr>
                  <p:spPr>
                    <a:xfrm flipV="1">
                      <a:off x="7036801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9" name="Straight Connector 938"/>
                    <p:cNvCxnSpPr/>
                    <p:nvPr/>
                  </p:nvCxnSpPr>
                  <p:spPr>
                    <a:xfrm flipV="1">
                      <a:off x="6574172" y="2938559"/>
                      <a:ext cx="468598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4" name="Group 91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6" name="Straight Connector 935"/>
                    <p:cNvCxnSpPr/>
                    <p:nvPr/>
                  </p:nvCxnSpPr>
                  <p:spPr>
                    <a:xfrm flipV="1">
                      <a:off x="70283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7" name="Straight Connector 936"/>
                    <p:cNvCxnSpPr/>
                    <p:nvPr/>
                  </p:nvCxnSpPr>
                  <p:spPr>
                    <a:xfrm flipV="1">
                      <a:off x="6580621" y="293848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5" name="Group 91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4" name="Straight Connector 933"/>
                    <p:cNvCxnSpPr/>
                    <p:nvPr/>
                  </p:nvCxnSpPr>
                  <p:spPr>
                    <a:xfrm flipV="1">
                      <a:off x="7028806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5" name="Straight Connector 934"/>
                    <p:cNvCxnSpPr/>
                    <p:nvPr/>
                  </p:nvCxnSpPr>
                  <p:spPr>
                    <a:xfrm flipV="1">
                      <a:off x="6581100" y="2938419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6" name="Group 91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2" name="Straight Connector 931"/>
                    <p:cNvCxnSpPr/>
                    <p:nvPr/>
                  </p:nvCxnSpPr>
                  <p:spPr>
                    <a:xfrm flipV="1">
                      <a:off x="7029286" y="2845924"/>
                      <a:ext cx="119388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3" name="Straight Connector 932"/>
                    <p:cNvCxnSpPr/>
                    <p:nvPr/>
                  </p:nvCxnSpPr>
                  <p:spPr>
                    <a:xfrm flipV="1">
                      <a:off x="6581580" y="293835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7" name="Group 91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30" name="Straight Connector 929"/>
                    <p:cNvCxnSpPr/>
                    <p:nvPr/>
                  </p:nvCxnSpPr>
                  <p:spPr>
                    <a:xfrm flipV="1">
                      <a:off x="7035737" y="284585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31" name="Straight Connector 930"/>
                    <p:cNvCxnSpPr/>
                    <p:nvPr/>
                  </p:nvCxnSpPr>
                  <p:spPr>
                    <a:xfrm flipV="1">
                      <a:off x="6582061" y="294297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8" name="Group 91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8" name="Straight Connector 927"/>
                    <p:cNvCxnSpPr/>
                    <p:nvPr/>
                  </p:nvCxnSpPr>
                  <p:spPr>
                    <a:xfrm flipV="1">
                      <a:off x="70362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9" name="Straight Connector 928"/>
                    <p:cNvCxnSpPr/>
                    <p:nvPr/>
                  </p:nvCxnSpPr>
                  <p:spPr>
                    <a:xfrm flipV="1">
                      <a:off x="6573585" y="2942909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69" name="Group 91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6" name="Straight Connector 925"/>
                    <p:cNvCxnSpPr/>
                    <p:nvPr/>
                  </p:nvCxnSpPr>
                  <p:spPr>
                    <a:xfrm flipV="1">
                      <a:off x="7036695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7" name="Straight Connector 926"/>
                    <p:cNvCxnSpPr/>
                    <p:nvPr/>
                  </p:nvCxnSpPr>
                  <p:spPr>
                    <a:xfrm flipV="1">
                      <a:off x="6574065" y="2942840"/>
                      <a:ext cx="46860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0" name="Group 91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4" name="Straight Connector 923"/>
                    <p:cNvCxnSpPr/>
                    <p:nvPr/>
                  </p:nvCxnSpPr>
                  <p:spPr>
                    <a:xfrm flipV="1">
                      <a:off x="7028222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5" name="Straight Connector 924"/>
                    <p:cNvCxnSpPr/>
                    <p:nvPr/>
                  </p:nvCxnSpPr>
                  <p:spPr>
                    <a:xfrm flipV="1">
                      <a:off x="6574546" y="2939637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71" name="Group 92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922" name="Straight Connector 921"/>
                    <p:cNvCxnSpPr/>
                    <p:nvPr/>
                  </p:nvCxnSpPr>
                  <p:spPr>
                    <a:xfrm flipV="1">
                      <a:off x="7028701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923" name="Straight Connector 922"/>
                    <p:cNvCxnSpPr/>
                    <p:nvPr/>
                  </p:nvCxnSpPr>
                  <p:spPr>
                    <a:xfrm flipV="1">
                      <a:off x="6580995" y="2939568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435" name="Group 88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436" name="Group 88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90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96302"/>
                      <a:ext cx="553664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3895" y="2921109"/>
                      <a:ext cx="67916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25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8789" y="2936774"/>
                      <a:ext cx="527828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0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4287" y="2933641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87" name="Straight Connector 886"/>
                  <p:cNvCxnSpPr/>
                  <p:nvPr/>
                </p:nvCxnSpPr>
                <p:spPr>
                  <a:xfrm flipH="1">
                    <a:off x="7006804" y="2125839"/>
                    <a:ext cx="11074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8" name="Straight Connector 887"/>
                  <p:cNvCxnSpPr/>
                  <p:nvPr/>
                </p:nvCxnSpPr>
                <p:spPr>
                  <a:xfrm>
                    <a:off x="6884999" y="230442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9" name="Straight Connector 888"/>
                  <p:cNvCxnSpPr/>
                  <p:nvPr/>
                </p:nvCxnSpPr>
                <p:spPr>
                  <a:xfrm>
                    <a:off x="6881307" y="236865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0" name="Straight Connector 889"/>
                  <p:cNvCxnSpPr/>
                  <p:nvPr/>
                </p:nvCxnSpPr>
                <p:spPr>
                  <a:xfrm>
                    <a:off x="6877617" y="2445412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1" name="Straight Connector 890"/>
                  <p:cNvCxnSpPr/>
                  <p:nvPr/>
                </p:nvCxnSpPr>
                <p:spPr>
                  <a:xfrm>
                    <a:off x="6877617" y="2509640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2" name="Straight Connector 891"/>
                  <p:cNvCxnSpPr/>
                  <p:nvPr/>
                </p:nvCxnSpPr>
                <p:spPr>
                  <a:xfrm>
                    <a:off x="6873925" y="2570734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3" name="Straight Connector 892"/>
                  <p:cNvCxnSpPr/>
                  <p:nvPr/>
                </p:nvCxnSpPr>
                <p:spPr>
                  <a:xfrm>
                    <a:off x="6873925" y="263809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4" name="Straight Connector 893"/>
                  <p:cNvCxnSpPr/>
                  <p:nvPr/>
                </p:nvCxnSpPr>
                <p:spPr>
                  <a:xfrm>
                    <a:off x="6870235" y="270702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5" name="Straight Connector 894"/>
                  <p:cNvCxnSpPr/>
                  <p:nvPr/>
                </p:nvCxnSpPr>
                <p:spPr>
                  <a:xfrm>
                    <a:off x="6877617" y="277595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6" name="Straight Connector 895"/>
                  <p:cNvCxnSpPr/>
                  <p:nvPr/>
                </p:nvCxnSpPr>
                <p:spPr>
                  <a:xfrm>
                    <a:off x="6881307" y="284331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7" name="Straight Connector 896"/>
                  <p:cNvCxnSpPr/>
                  <p:nvPr/>
                </p:nvCxnSpPr>
                <p:spPr>
                  <a:xfrm>
                    <a:off x="6877617" y="2912238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8" name="Straight Connector 897"/>
                  <p:cNvCxnSpPr/>
                  <p:nvPr/>
                </p:nvCxnSpPr>
                <p:spPr>
                  <a:xfrm>
                    <a:off x="6884999" y="297646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9" name="Straight Connector 898"/>
                  <p:cNvCxnSpPr/>
                  <p:nvPr/>
                </p:nvCxnSpPr>
                <p:spPr>
                  <a:xfrm flipH="1">
                    <a:off x="6884999" y="2132105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375" name="Group 824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76" name="Group 82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6510754" y="3062348"/>
                    <a:ext cx="447707" cy="742536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48" name="Straight Connector 847"/>
                  <p:cNvCxnSpPr/>
                  <p:nvPr/>
                </p:nvCxnSpPr>
                <p:spPr>
                  <a:xfrm flipV="1">
                    <a:off x="6848027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6477923" y="307174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0" name="Straight Connector 849"/>
                  <p:cNvCxnSpPr/>
                  <p:nvPr/>
                </p:nvCxnSpPr>
                <p:spPr>
                  <a:xfrm flipV="1">
                    <a:off x="6397335" y="3062348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6818180" y="370306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6406290" y="3157907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853" name="Straight Connector 852"/>
                  <p:cNvCxnSpPr/>
                  <p:nvPr/>
                </p:nvCxnSpPr>
                <p:spPr>
                  <a:xfrm flipV="1">
                    <a:off x="6848027" y="3804884"/>
                    <a:ext cx="113419" cy="92426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404" name="Group 85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2" name="Straight Connector 881"/>
                    <p:cNvCxnSpPr/>
                    <p:nvPr/>
                  </p:nvCxnSpPr>
                  <p:spPr>
                    <a:xfrm flipV="1">
                      <a:off x="7035722" y="2846202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3" name="Straight Connector 882"/>
                    <p:cNvCxnSpPr/>
                    <p:nvPr/>
                  </p:nvCxnSpPr>
                  <p:spPr>
                    <a:xfrm flipV="1">
                      <a:off x="6582046" y="2938628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5" name="Group 85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80" name="Straight Connector 879"/>
                    <p:cNvCxnSpPr/>
                    <p:nvPr/>
                  </p:nvCxnSpPr>
                  <p:spPr>
                    <a:xfrm flipV="1">
                      <a:off x="7036203" y="284613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81" name="Straight Connector 880"/>
                    <p:cNvCxnSpPr/>
                    <p:nvPr/>
                  </p:nvCxnSpPr>
                  <p:spPr>
                    <a:xfrm flipV="1">
                      <a:off x="6582527" y="293855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6" name="Group 85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8" name="Straight Connector 877"/>
                    <p:cNvCxnSpPr/>
                    <p:nvPr/>
                  </p:nvCxnSpPr>
                  <p:spPr>
                    <a:xfrm flipV="1">
                      <a:off x="7027727" y="284606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9" name="Straight Connector 878"/>
                    <p:cNvCxnSpPr/>
                    <p:nvPr/>
                  </p:nvCxnSpPr>
                  <p:spPr>
                    <a:xfrm flipV="1">
                      <a:off x="6583007" y="293848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7" name="Group 85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6" name="Straight Connector 875"/>
                    <p:cNvCxnSpPr/>
                    <p:nvPr/>
                  </p:nvCxnSpPr>
                  <p:spPr>
                    <a:xfrm flipV="1">
                      <a:off x="7028207" y="2845993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7" name="Straight Connector 876"/>
                    <p:cNvCxnSpPr/>
                    <p:nvPr/>
                  </p:nvCxnSpPr>
                  <p:spPr>
                    <a:xfrm flipV="1">
                      <a:off x="6583486" y="293841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8" name="Group 85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4" name="Straight Connector 873"/>
                    <p:cNvCxnSpPr/>
                    <p:nvPr/>
                  </p:nvCxnSpPr>
                  <p:spPr>
                    <a:xfrm flipV="1">
                      <a:off x="7028686" y="2845924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5" name="Straight Connector 874"/>
                    <p:cNvCxnSpPr/>
                    <p:nvPr/>
                  </p:nvCxnSpPr>
                  <p:spPr>
                    <a:xfrm flipV="1">
                      <a:off x="6589935" y="2938350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09" name="Group 85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2" name="Straight Connector 871"/>
                    <p:cNvCxnSpPr/>
                    <p:nvPr/>
                  </p:nvCxnSpPr>
                  <p:spPr>
                    <a:xfrm flipV="1">
                      <a:off x="7035137" y="2845854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3" name="Straight Connector 872"/>
                    <p:cNvCxnSpPr/>
                    <p:nvPr/>
                  </p:nvCxnSpPr>
                  <p:spPr>
                    <a:xfrm flipV="1">
                      <a:off x="6590416" y="2942979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0" name="Group 85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70" name="Straight Connector 869"/>
                    <p:cNvCxnSpPr/>
                    <p:nvPr/>
                  </p:nvCxnSpPr>
                  <p:spPr>
                    <a:xfrm flipV="1">
                      <a:off x="7035616" y="2845784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71" name="Straight Connector 870"/>
                    <p:cNvCxnSpPr/>
                    <p:nvPr/>
                  </p:nvCxnSpPr>
                  <p:spPr>
                    <a:xfrm flipV="1">
                      <a:off x="6581941" y="294290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1" name="Group 86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8" name="Straight Connector 867"/>
                    <p:cNvCxnSpPr/>
                    <p:nvPr/>
                  </p:nvCxnSpPr>
                  <p:spPr>
                    <a:xfrm flipV="1">
                      <a:off x="7036096" y="2845715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9" name="Straight Connector 868"/>
                    <p:cNvCxnSpPr/>
                    <p:nvPr/>
                  </p:nvCxnSpPr>
                  <p:spPr>
                    <a:xfrm flipV="1">
                      <a:off x="6582420" y="294284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2" name="Group 86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6" name="Straight Connector 865"/>
                    <p:cNvCxnSpPr/>
                    <p:nvPr/>
                  </p:nvCxnSpPr>
                  <p:spPr>
                    <a:xfrm flipV="1">
                      <a:off x="7027624" y="2850345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7" name="Straight Connector 866"/>
                    <p:cNvCxnSpPr/>
                    <p:nvPr/>
                  </p:nvCxnSpPr>
                  <p:spPr>
                    <a:xfrm flipV="1">
                      <a:off x="6582901" y="2939637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413" name="Group 86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864" name="Straight Connector 863"/>
                    <p:cNvCxnSpPr/>
                    <p:nvPr/>
                  </p:nvCxnSpPr>
                  <p:spPr>
                    <a:xfrm flipV="1">
                      <a:off x="7028103" y="2850276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865" name="Straight Connector 864"/>
                    <p:cNvCxnSpPr/>
                    <p:nvPr/>
                  </p:nvCxnSpPr>
                  <p:spPr>
                    <a:xfrm flipV="1">
                      <a:off x="6583381" y="2939568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77" name="Group 82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78" name="Group 82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84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96302"/>
                      <a:ext cx="542590" cy="64227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28" y="2921109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10" y="2922675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22" y="2936774"/>
                      <a:ext cx="516753" cy="45429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4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29" y="2933641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829" name="Straight Connector 828"/>
                  <p:cNvCxnSpPr/>
                  <p:nvPr/>
                </p:nvCxnSpPr>
                <p:spPr>
                  <a:xfrm flipH="1">
                    <a:off x="6998683" y="2125839"/>
                    <a:ext cx="11072" cy="844361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0" name="Straight Connector 829"/>
                  <p:cNvCxnSpPr/>
                  <p:nvPr/>
                </p:nvCxnSpPr>
                <p:spPr>
                  <a:xfrm>
                    <a:off x="6884257" y="2304424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1" name="Straight Connector 830"/>
                  <p:cNvCxnSpPr/>
                  <p:nvPr/>
                </p:nvCxnSpPr>
                <p:spPr>
                  <a:xfrm>
                    <a:off x="6880567" y="236865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2" name="Straight Connector 831"/>
                  <p:cNvCxnSpPr/>
                  <p:nvPr/>
                </p:nvCxnSpPr>
                <p:spPr>
                  <a:xfrm>
                    <a:off x="6880567" y="2445412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3" name="Straight Connector 832"/>
                  <p:cNvCxnSpPr/>
                  <p:nvPr/>
                </p:nvCxnSpPr>
                <p:spPr>
                  <a:xfrm>
                    <a:off x="6876875" y="25096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4" name="Straight Connector 833"/>
                  <p:cNvCxnSpPr/>
                  <p:nvPr/>
                </p:nvCxnSpPr>
                <p:spPr>
                  <a:xfrm>
                    <a:off x="6873185" y="2570734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5" name="Straight Connector 834"/>
                  <p:cNvCxnSpPr/>
                  <p:nvPr/>
                </p:nvCxnSpPr>
                <p:spPr>
                  <a:xfrm>
                    <a:off x="6873185" y="2638096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6" name="Straight Connector 835"/>
                  <p:cNvCxnSpPr/>
                  <p:nvPr/>
                </p:nvCxnSpPr>
                <p:spPr>
                  <a:xfrm>
                    <a:off x="6869493" y="270702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7" name="Straight Connector 836"/>
                  <p:cNvCxnSpPr/>
                  <p:nvPr/>
                </p:nvCxnSpPr>
                <p:spPr>
                  <a:xfrm>
                    <a:off x="6876875" y="2775951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8" name="Straight Connector 837"/>
                  <p:cNvCxnSpPr/>
                  <p:nvPr/>
                </p:nvCxnSpPr>
                <p:spPr>
                  <a:xfrm>
                    <a:off x="6880567" y="28433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39" name="Straight Connector 838"/>
                  <p:cNvCxnSpPr/>
                  <p:nvPr/>
                </p:nvCxnSpPr>
                <p:spPr>
                  <a:xfrm>
                    <a:off x="6880567" y="2912238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0" name="Straight Connector 839"/>
                  <p:cNvCxnSpPr/>
                  <p:nvPr/>
                </p:nvCxnSpPr>
                <p:spPr>
                  <a:xfrm>
                    <a:off x="6884257" y="297646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41" name="Straight Connector 840"/>
                  <p:cNvCxnSpPr/>
                  <p:nvPr/>
                </p:nvCxnSpPr>
                <p:spPr>
                  <a:xfrm flipH="1">
                    <a:off x="6884257" y="2132105"/>
                    <a:ext cx="12919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7" name="Group 1062"/>
            <p:cNvGrpSpPr>
              <a:grpSpLocks/>
            </p:cNvGrpSpPr>
            <p:nvPr/>
          </p:nvGrpSpPr>
          <p:grpSpPr bwMode="auto">
            <a:xfrm>
              <a:off x="3857904" y="2759971"/>
              <a:ext cx="1470209" cy="1869141"/>
              <a:chOff x="916173" y="4038600"/>
              <a:chExt cx="1470209" cy="1869141"/>
            </a:xfrm>
          </p:grpSpPr>
          <p:grpSp>
            <p:nvGrpSpPr>
              <p:cNvPr id="206121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305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3" y="1500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6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3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7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8" name="Freeform 191"/>
                <p:cNvSpPr>
                  <a:spLocks/>
                </p:cNvSpPr>
                <p:nvPr/>
              </p:nvSpPr>
              <p:spPr bwMode="auto">
                <a:xfrm>
                  <a:off x="4478" y="1395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309" name="Freeform 192"/>
                <p:cNvSpPr>
                  <a:spLocks/>
                </p:cNvSpPr>
                <p:nvPr/>
              </p:nvSpPr>
              <p:spPr bwMode="auto">
                <a:xfrm>
                  <a:off x="4596" y="1391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065" name="Straight Connector 1064"/>
              <p:cNvCxnSpPr/>
              <p:nvPr/>
            </p:nvCxnSpPr>
            <p:spPr>
              <a:xfrm flipH="1">
                <a:off x="1181977" y="4380935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6" name="Straight Connector 1065"/>
              <p:cNvCxnSpPr>
                <a:stCxn id="1305" idx="2"/>
              </p:cNvCxnSpPr>
              <p:nvPr/>
            </p:nvCxnSpPr>
            <p:spPr>
              <a:xfrm flipH="1">
                <a:off x="1486744" y="4390457"/>
                <a:ext cx="201592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7" name="Straight Connector 1066"/>
              <p:cNvCxnSpPr/>
              <p:nvPr/>
            </p:nvCxnSpPr>
            <p:spPr>
              <a:xfrm>
                <a:off x="1804211" y="4395218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8" name="Straight Connector 1067"/>
              <p:cNvCxnSpPr>
                <a:endCxn id="1090" idx="0"/>
              </p:cNvCxnSpPr>
              <p:nvPr/>
            </p:nvCxnSpPr>
            <p:spPr>
              <a:xfrm>
                <a:off x="1943896" y="4419021"/>
                <a:ext cx="274609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6126" name="Group 1068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304" name="Group 1246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68" name="Rectangle 1267"/>
                  <p:cNvSpPr/>
                  <p:nvPr/>
                </p:nvSpPr>
                <p:spPr>
                  <a:xfrm>
                    <a:off x="6510771" y="3058460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69" name="Straight Connector 1268"/>
                  <p:cNvCxnSpPr/>
                  <p:nvPr/>
                </p:nvCxnSpPr>
                <p:spPr>
                  <a:xfrm flipV="1">
                    <a:off x="684804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0" name="Rectangle 1269"/>
                  <p:cNvSpPr/>
                  <p:nvPr/>
                </p:nvSpPr>
                <p:spPr>
                  <a:xfrm>
                    <a:off x="6477938" y="3067859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1" name="Straight Connector 1270"/>
                  <p:cNvCxnSpPr/>
                  <p:nvPr/>
                </p:nvCxnSpPr>
                <p:spPr>
                  <a:xfrm flipV="1">
                    <a:off x="6397352" y="3058460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72" name="Rectangle 1271"/>
                  <p:cNvSpPr/>
                  <p:nvPr/>
                </p:nvSpPr>
                <p:spPr>
                  <a:xfrm>
                    <a:off x="6818195" y="3702304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73" name="Rectangle 1272"/>
                  <p:cNvSpPr/>
                  <p:nvPr/>
                </p:nvSpPr>
                <p:spPr>
                  <a:xfrm>
                    <a:off x="6406305" y="3157151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74" name="Straight Connector 1273"/>
                  <p:cNvCxnSpPr/>
                  <p:nvPr/>
                </p:nvCxnSpPr>
                <p:spPr>
                  <a:xfrm flipV="1">
                    <a:off x="6848042" y="3804129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332" name="Group 1274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3" name="Straight Connector 1302"/>
                    <p:cNvCxnSpPr/>
                    <p:nvPr/>
                  </p:nvCxnSpPr>
                  <p:spPr>
                    <a:xfrm flipV="1">
                      <a:off x="7035737" y="2845447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4" name="Straight Connector 1303"/>
                    <p:cNvCxnSpPr/>
                    <p:nvPr/>
                  </p:nvCxnSpPr>
                  <p:spPr>
                    <a:xfrm flipV="1">
                      <a:off x="6582061" y="2934739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3" name="Group 1275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01" name="Straight Connector 1300"/>
                    <p:cNvCxnSpPr/>
                    <p:nvPr/>
                  </p:nvCxnSpPr>
                  <p:spPr>
                    <a:xfrm flipV="1">
                      <a:off x="7036218" y="284537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2" name="Straight Connector 1301"/>
                    <p:cNvCxnSpPr/>
                    <p:nvPr/>
                  </p:nvCxnSpPr>
                  <p:spPr>
                    <a:xfrm flipV="1">
                      <a:off x="6582542" y="2934670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4" name="Group 1276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9" name="Straight Connector 1298"/>
                    <p:cNvCxnSpPr/>
                    <p:nvPr/>
                  </p:nvCxnSpPr>
                  <p:spPr>
                    <a:xfrm flipV="1">
                      <a:off x="7027744" y="2845308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00" name="Straight Connector 1299"/>
                    <p:cNvCxnSpPr/>
                    <p:nvPr/>
                  </p:nvCxnSpPr>
                  <p:spPr>
                    <a:xfrm flipV="1">
                      <a:off x="6583022" y="293460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5" name="Group 1277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7" name="Straight Connector 1296"/>
                    <p:cNvCxnSpPr/>
                    <p:nvPr/>
                  </p:nvCxnSpPr>
                  <p:spPr>
                    <a:xfrm flipV="1">
                      <a:off x="7028224" y="284210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8" name="Straight Connector 1297"/>
                    <p:cNvCxnSpPr/>
                    <p:nvPr/>
                  </p:nvCxnSpPr>
                  <p:spPr>
                    <a:xfrm flipV="1">
                      <a:off x="6583501" y="2934530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6" name="Group 1278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5" name="Straight Connector 1294"/>
                    <p:cNvCxnSpPr/>
                    <p:nvPr/>
                  </p:nvCxnSpPr>
                  <p:spPr>
                    <a:xfrm flipV="1">
                      <a:off x="7028703" y="284203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6" name="Straight Connector 1295"/>
                    <p:cNvCxnSpPr/>
                    <p:nvPr/>
                  </p:nvCxnSpPr>
                  <p:spPr>
                    <a:xfrm flipV="1">
                      <a:off x="6589950" y="2934461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7" name="Group 1279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3" name="Straight Connector 1292"/>
                    <p:cNvCxnSpPr/>
                    <p:nvPr/>
                  </p:nvCxnSpPr>
                  <p:spPr>
                    <a:xfrm flipV="1">
                      <a:off x="7035154" y="2841966"/>
                      <a:ext cx="107450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4" name="Straight Connector 1293"/>
                    <p:cNvCxnSpPr/>
                    <p:nvPr/>
                  </p:nvCxnSpPr>
                  <p:spPr>
                    <a:xfrm flipV="1">
                      <a:off x="6590431" y="2939091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8" name="Group 1280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91" name="Straight Connector 1290"/>
                    <p:cNvCxnSpPr/>
                    <p:nvPr/>
                  </p:nvCxnSpPr>
                  <p:spPr>
                    <a:xfrm flipV="1">
                      <a:off x="7035633" y="2841896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2" name="Straight Connector 1291"/>
                    <p:cNvCxnSpPr/>
                    <p:nvPr/>
                  </p:nvCxnSpPr>
                  <p:spPr>
                    <a:xfrm flipV="1">
                      <a:off x="6581958" y="293902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39" name="Group 1281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9" name="Straight Connector 1288"/>
                    <p:cNvCxnSpPr/>
                    <p:nvPr/>
                  </p:nvCxnSpPr>
                  <p:spPr>
                    <a:xfrm flipV="1">
                      <a:off x="7036113" y="284182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90" name="Straight Connector 1289"/>
                    <p:cNvCxnSpPr/>
                    <p:nvPr/>
                  </p:nvCxnSpPr>
                  <p:spPr>
                    <a:xfrm flipV="1">
                      <a:off x="6582437" y="293895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0" name="Group 1282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7" name="Straight Connector 1286"/>
                    <p:cNvCxnSpPr/>
                    <p:nvPr/>
                  </p:nvCxnSpPr>
                  <p:spPr>
                    <a:xfrm flipV="1">
                      <a:off x="7027639" y="2846456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8" name="Straight Connector 1287"/>
                    <p:cNvCxnSpPr/>
                    <p:nvPr/>
                  </p:nvCxnSpPr>
                  <p:spPr>
                    <a:xfrm flipV="1">
                      <a:off x="6582918" y="293888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341" name="Group 1283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85" name="Straight Connector 1284"/>
                    <p:cNvCxnSpPr/>
                    <p:nvPr/>
                  </p:nvCxnSpPr>
                  <p:spPr>
                    <a:xfrm flipV="1">
                      <a:off x="7028118" y="284638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86" name="Straight Connector 1285"/>
                    <p:cNvCxnSpPr/>
                    <p:nvPr/>
                  </p:nvCxnSpPr>
                  <p:spPr>
                    <a:xfrm flipV="1">
                      <a:off x="6583398" y="293881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305" name="Group 1247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306" name="Group 1248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63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95546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4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247" y="2920353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5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529" y="292192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6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143" y="2936018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67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948" y="2932885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250" name="Straight Connector 1249"/>
                  <p:cNvCxnSpPr/>
                  <p:nvPr/>
                </p:nvCxnSpPr>
                <p:spPr>
                  <a:xfrm flipH="1">
                    <a:off x="6998701" y="2125084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1" name="Straight Connector 1250"/>
                  <p:cNvCxnSpPr/>
                  <p:nvPr/>
                </p:nvCxnSpPr>
                <p:spPr>
                  <a:xfrm>
                    <a:off x="6884278" y="2303669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2" name="Straight Connector 1251"/>
                  <p:cNvCxnSpPr/>
                  <p:nvPr/>
                </p:nvCxnSpPr>
                <p:spPr>
                  <a:xfrm>
                    <a:off x="6880586" y="236789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3" name="Straight Connector 1252"/>
                  <p:cNvCxnSpPr/>
                  <p:nvPr/>
                </p:nvCxnSpPr>
                <p:spPr>
                  <a:xfrm>
                    <a:off x="6880586" y="2444657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4" name="Straight Connector 1253"/>
                  <p:cNvCxnSpPr/>
                  <p:nvPr/>
                </p:nvCxnSpPr>
                <p:spPr>
                  <a:xfrm>
                    <a:off x="6876896" y="2508884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5" name="Straight Connector 1254"/>
                  <p:cNvCxnSpPr/>
                  <p:nvPr/>
                </p:nvCxnSpPr>
                <p:spPr>
                  <a:xfrm>
                    <a:off x="6873204" y="2569979"/>
                    <a:ext cx="13288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6" name="Straight Connector 1255"/>
                  <p:cNvCxnSpPr/>
                  <p:nvPr/>
                </p:nvCxnSpPr>
                <p:spPr>
                  <a:xfrm>
                    <a:off x="6873204" y="2637340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7" name="Straight Connector 1256"/>
                  <p:cNvCxnSpPr/>
                  <p:nvPr/>
                </p:nvCxnSpPr>
                <p:spPr>
                  <a:xfrm>
                    <a:off x="6869514" y="2706267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8" name="Straight Connector 1257"/>
                  <p:cNvCxnSpPr/>
                  <p:nvPr/>
                </p:nvCxnSpPr>
                <p:spPr>
                  <a:xfrm>
                    <a:off x="6876896" y="2775195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59" name="Straight Connector 1258"/>
                  <p:cNvCxnSpPr/>
                  <p:nvPr/>
                </p:nvCxnSpPr>
                <p:spPr>
                  <a:xfrm>
                    <a:off x="6880586" y="2842556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0" name="Straight Connector 1259"/>
                  <p:cNvCxnSpPr/>
                  <p:nvPr/>
                </p:nvCxnSpPr>
                <p:spPr>
                  <a:xfrm>
                    <a:off x="6880586" y="2911483"/>
                    <a:ext cx="12919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1" name="Straight Connector 1260"/>
                  <p:cNvCxnSpPr/>
                  <p:nvPr/>
                </p:nvCxnSpPr>
                <p:spPr>
                  <a:xfrm>
                    <a:off x="6884278" y="2975711"/>
                    <a:ext cx="129187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62" name="Straight Connector 1261"/>
                  <p:cNvCxnSpPr/>
                  <p:nvPr/>
                </p:nvCxnSpPr>
                <p:spPr>
                  <a:xfrm flipH="1">
                    <a:off x="6884278" y="2131351"/>
                    <a:ext cx="129187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7" name="Group 1069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246" name="Group 1188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210" name="Rectangle 1209"/>
                  <p:cNvSpPr/>
                  <p:nvPr/>
                </p:nvSpPr>
                <p:spPr>
                  <a:xfrm>
                    <a:off x="6517190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1" name="Straight Connector 1210"/>
                  <p:cNvCxnSpPr/>
                  <p:nvPr/>
                </p:nvCxnSpPr>
                <p:spPr>
                  <a:xfrm flipV="1">
                    <a:off x="685446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2" name="Rectangle 1211"/>
                  <p:cNvSpPr/>
                  <p:nvPr/>
                </p:nvSpPr>
                <p:spPr>
                  <a:xfrm>
                    <a:off x="648435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3" name="Straight Connector 1212"/>
                  <p:cNvCxnSpPr/>
                  <p:nvPr/>
                </p:nvCxnSpPr>
                <p:spPr>
                  <a:xfrm flipV="1">
                    <a:off x="6403770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14" name="Rectangle 1213"/>
                  <p:cNvSpPr/>
                  <p:nvPr/>
                </p:nvSpPr>
                <p:spPr>
                  <a:xfrm>
                    <a:off x="6824616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215" name="Rectangle 1214"/>
                  <p:cNvSpPr/>
                  <p:nvPr/>
                </p:nvSpPr>
                <p:spPr>
                  <a:xfrm>
                    <a:off x="6412726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216" name="Straight Connector 1215"/>
                  <p:cNvCxnSpPr/>
                  <p:nvPr/>
                </p:nvCxnSpPr>
                <p:spPr>
                  <a:xfrm flipV="1">
                    <a:off x="6854463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74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5" name="Straight Connector 1244"/>
                    <p:cNvCxnSpPr/>
                    <p:nvPr/>
                  </p:nvCxnSpPr>
                  <p:spPr>
                    <a:xfrm flipV="1">
                      <a:off x="7036188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6" name="Straight Connector 1245"/>
                    <p:cNvCxnSpPr/>
                    <p:nvPr/>
                  </p:nvCxnSpPr>
                  <p:spPr>
                    <a:xfrm flipV="1">
                      <a:off x="65825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5" name="Group 1217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3" name="Straight Connector 1242"/>
                    <p:cNvCxnSpPr/>
                    <p:nvPr/>
                  </p:nvCxnSpPr>
                  <p:spPr>
                    <a:xfrm flipV="1">
                      <a:off x="70366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4" name="Straight Connector 1243"/>
                    <p:cNvCxnSpPr/>
                    <p:nvPr/>
                  </p:nvCxnSpPr>
                  <p:spPr>
                    <a:xfrm flipV="1">
                      <a:off x="6582993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6" name="Group 1218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41" name="Straight Connector 1240"/>
                    <p:cNvCxnSpPr/>
                    <p:nvPr/>
                  </p:nvCxnSpPr>
                  <p:spPr>
                    <a:xfrm flipV="1">
                      <a:off x="7028194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2" name="Straight Connector 1241"/>
                    <p:cNvCxnSpPr/>
                    <p:nvPr/>
                  </p:nvCxnSpPr>
                  <p:spPr>
                    <a:xfrm flipV="1">
                      <a:off x="6583473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7" name="Group 1219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9" name="Straight Connector 1238"/>
                    <p:cNvCxnSpPr/>
                    <p:nvPr/>
                  </p:nvCxnSpPr>
                  <p:spPr>
                    <a:xfrm flipV="1">
                      <a:off x="7028673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40" name="Straight Connector 1239"/>
                    <p:cNvCxnSpPr/>
                    <p:nvPr/>
                  </p:nvCxnSpPr>
                  <p:spPr>
                    <a:xfrm flipV="1">
                      <a:off x="6589922" y="2934532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8" name="Group 1220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7" name="Straight Connector 1236"/>
                    <p:cNvCxnSpPr/>
                    <p:nvPr/>
                  </p:nvCxnSpPr>
                  <p:spPr>
                    <a:xfrm flipV="1">
                      <a:off x="7035122" y="284203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8" name="Straight Connector 1237"/>
                    <p:cNvCxnSpPr/>
                    <p:nvPr/>
                  </p:nvCxnSpPr>
                  <p:spPr>
                    <a:xfrm flipV="1">
                      <a:off x="6590401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79" name="Group 1221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5" name="Straight Connector 1234"/>
                    <p:cNvCxnSpPr/>
                    <p:nvPr/>
                  </p:nvCxnSpPr>
                  <p:spPr>
                    <a:xfrm flipV="1">
                      <a:off x="7035603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6" name="Straight Connector 1235"/>
                    <p:cNvCxnSpPr/>
                    <p:nvPr/>
                  </p:nvCxnSpPr>
                  <p:spPr>
                    <a:xfrm flipV="1">
                      <a:off x="6590882" y="293909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0" name="Group 1222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3" name="Straight Connector 1232"/>
                    <p:cNvCxnSpPr/>
                    <p:nvPr/>
                  </p:nvCxnSpPr>
                  <p:spPr>
                    <a:xfrm flipV="1">
                      <a:off x="7036083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4" name="Straight Connector 1233"/>
                    <p:cNvCxnSpPr/>
                    <p:nvPr/>
                  </p:nvCxnSpPr>
                  <p:spPr>
                    <a:xfrm flipV="1">
                      <a:off x="6582407" y="29390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1" name="Group 1223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31" name="Straight Connector 1230"/>
                    <p:cNvCxnSpPr/>
                    <p:nvPr/>
                  </p:nvCxnSpPr>
                  <p:spPr>
                    <a:xfrm flipV="1">
                      <a:off x="7036562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2" name="Straight Connector 1231"/>
                    <p:cNvCxnSpPr/>
                    <p:nvPr/>
                  </p:nvCxnSpPr>
                  <p:spPr>
                    <a:xfrm flipV="1">
                      <a:off x="6582886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2" name="Group 1224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9" name="Straight Connector 1228"/>
                    <p:cNvCxnSpPr/>
                    <p:nvPr/>
                  </p:nvCxnSpPr>
                  <p:spPr>
                    <a:xfrm flipV="1">
                      <a:off x="70280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30" name="Straight Connector 1229"/>
                    <p:cNvCxnSpPr/>
                    <p:nvPr/>
                  </p:nvCxnSpPr>
                  <p:spPr>
                    <a:xfrm flipV="1">
                      <a:off x="6583368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83" name="Group 1225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227" name="Straight Connector 1226"/>
                    <p:cNvCxnSpPr/>
                    <p:nvPr/>
                  </p:nvCxnSpPr>
                  <p:spPr>
                    <a:xfrm flipV="1">
                      <a:off x="70285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228" name="Straight Connector 1227"/>
                    <p:cNvCxnSpPr/>
                    <p:nvPr/>
                  </p:nvCxnSpPr>
                  <p:spPr>
                    <a:xfrm flipV="1">
                      <a:off x="6589816" y="2938815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247" name="Group 1189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248" name="Group 1190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205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95548"/>
                      <a:ext cx="542590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6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805" y="2920355"/>
                      <a:ext cx="668087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1087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8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969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209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1506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92" name="Straight Connector 1191"/>
                  <p:cNvCxnSpPr/>
                  <p:nvPr/>
                </p:nvCxnSpPr>
                <p:spPr>
                  <a:xfrm flipH="1">
                    <a:off x="7006641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3" name="Straight Connector 1192"/>
                  <p:cNvCxnSpPr/>
                  <p:nvPr/>
                </p:nvCxnSpPr>
                <p:spPr>
                  <a:xfrm>
                    <a:off x="6884834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4" name="Straight Connector 1193"/>
                  <p:cNvCxnSpPr/>
                  <p:nvPr/>
                </p:nvCxnSpPr>
                <p:spPr>
                  <a:xfrm>
                    <a:off x="6881144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5" name="Straight Connector 1194"/>
                  <p:cNvCxnSpPr/>
                  <p:nvPr/>
                </p:nvCxnSpPr>
                <p:spPr>
                  <a:xfrm>
                    <a:off x="6881144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6" name="Straight Connector 1195"/>
                  <p:cNvCxnSpPr/>
                  <p:nvPr/>
                </p:nvCxnSpPr>
                <p:spPr>
                  <a:xfrm>
                    <a:off x="6877452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7" name="Straight Connector 1196"/>
                  <p:cNvCxnSpPr/>
                  <p:nvPr/>
                </p:nvCxnSpPr>
                <p:spPr>
                  <a:xfrm>
                    <a:off x="6873762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8" name="Straight Connector 1197"/>
                  <p:cNvCxnSpPr/>
                  <p:nvPr/>
                </p:nvCxnSpPr>
                <p:spPr>
                  <a:xfrm>
                    <a:off x="6873762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99" name="Straight Connector 1198"/>
                  <p:cNvCxnSpPr/>
                  <p:nvPr/>
                </p:nvCxnSpPr>
                <p:spPr>
                  <a:xfrm>
                    <a:off x="6870070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0" name="Straight Connector 1199"/>
                  <p:cNvCxnSpPr/>
                  <p:nvPr/>
                </p:nvCxnSpPr>
                <p:spPr>
                  <a:xfrm>
                    <a:off x="6877452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1" name="Straight Connector 1200"/>
                  <p:cNvCxnSpPr/>
                  <p:nvPr/>
                </p:nvCxnSpPr>
                <p:spPr>
                  <a:xfrm>
                    <a:off x="6881144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2" name="Straight Connector 1201"/>
                  <p:cNvCxnSpPr/>
                  <p:nvPr/>
                </p:nvCxnSpPr>
                <p:spPr>
                  <a:xfrm>
                    <a:off x="6881144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3" name="Straight Connector 1202"/>
                  <p:cNvCxnSpPr/>
                  <p:nvPr/>
                </p:nvCxnSpPr>
                <p:spPr>
                  <a:xfrm>
                    <a:off x="6884834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04" name="Straight Connector 1203"/>
                  <p:cNvCxnSpPr/>
                  <p:nvPr/>
                </p:nvCxnSpPr>
                <p:spPr>
                  <a:xfrm flipH="1">
                    <a:off x="6884834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8" name="Group 1070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88" name="Group 1130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152" name="Rectangle 1151"/>
                  <p:cNvSpPr/>
                  <p:nvPr/>
                </p:nvSpPr>
                <p:spPr>
                  <a:xfrm>
                    <a:off x="65106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3" name="Straight Connector 1152"/>
                  <p:cNvCxnSpPr/>
                  <p:nvPr/>
                </p:nvCxnSpPr>
                <p:spPr>
                  <a:xfrm flipV="1">
                    <a:off x="6847894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4" name="Rectangle 1153"/>
                  <p:cNvSpPr/>
                  <p:nvPr/>
                </p:nvSpPr>
                <p:spPr>
                  <a:xfrm>
                    <a:off x="6477789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5" name="Straight Connector 1154"/>
                  <p:cNvCxnSpPr/>
                  <p:nvPr/>
                </p:nvCxnSpPr>
                <p:spPr>
                  <a:xfrm flipV="1">
                    <a:off x="63972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56" name="Rectangle 1155"/>
                  <p:cNvSpPr/>
                  <p:nvPr/>
                </p:nvSpPr>
                <p:spPr>
                  <a:xfrm>
                    <a:off x="6818047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157" name="Rectangle 1156"/>
                  <p:cNvSpPr/>
                  <p:nvPr/>
                </p:nvSpPr>
                <p:spPr>
                  <a:xfrm>
                    <a:off x="6406156" y="3157153"/>
                    <a:ext cx="444723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58" name="Straight Connector 1157"/>
                  <p:cNvCxnSpPr/>
                  <p:nvPr/>
                </p:nvCxnSpPr>
                <p:spPr>
                  <a:xfrm flipV="1">
                    <a:off x="6847894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216" name="Group 1158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7" name="Straight Connector 1186"/>
                    <p:cNvCxnSpPr/>
                    <p:nvPr/>
                  </p:nvCxnSpPr>
                  <p:spPr>
                    <a:xfrm flipV="1">
                      <a:off x="7029619" y="2845449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8" name="Straight Connector 1187"/>
                    <p:cNvCxnSpPr/>
                    <p:nvPr/>
                  </p:nvCxnSpPr>
                  <p:spPr>
                    <a:xfrm flipV="1">
                      <a:off x="6581912" y="2934741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7" name="Group 1159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5" name="Straight Connector 1184"/>
                    <p:cNvCxnSpPr/>
                    <p:nvPr/>
                  </p:nvCxnSpPr>
                  <p:spPr>
                    <a:xfrm flipV="1">
                      <a:off x="7036069" y="284538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6" name="Straight Connector 1185"/>
                    <p:cNvCxnSpPr/>
                    <p:nvPr/>
                  </p:nvCxnSpPr>
                  <p:spPr>
                    <a:xfrm flipV="1">
                      <a:off x="6582394" y="293467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8" name="Group 1160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3" name="Straight Connector 1182"/>
                    <p:cNvCxnSpPr/>
                    <p:nvPr/>
                  </p:nvCxnSpPr>
                  <p:spPr>
                    <a:xfrm flipV="1">
                      <a:off x="70275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4" name="Straight Connector 1183"/>
                    <p:cNvCxnSpPr/>
                    <p:nvPr/>
                  </p:nvCxnSpPr>
                  <p:spPr>
                    <a:xfrm flipV="1">
                      <a:off x="6582873" y="293460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19" name="Group 1161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81" name="Straight Connector 1180"/>
                    <p:cNvCxnSpPr/>
                    <p:nvPr/>
                  </p:nvCxnSpPr>
                  <p:spPr>
                    <a:xfrm flipV="1">
                      <a:off x="70280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2" name="Straight Connector 1181"/>
                    <p:cNvCxnSpPr/>
                    <p:nvPr/>
                  </p:nvCxnSpPr>
                  <p:spPr>
                    <a:xfrm flipV="1">
                      <a:off x="6583353" y="2934532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0" name="Group 1162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9" name="Straight Connector 1178"/>
                    <p:cNvCxnSpPr/>
                    <p:nvPr/>
                  </p:nvCxnSpPr>
                  <p:spPr>
                    <a:xfrm flipV="1">
                      <a:off x="70285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80" name="Straight Connector 1179"/>
                    <p:cNvCxnSpPr/>
                    <p:nvPr/>
                  </p:nvCxnSpPr>
                  <p:spPr>
                    <a:xfrm flipV="1">
                      <a:off x="6589801" y="293446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1" name="Group 1163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7" name="Straight Connector 1176"/>
                    <p:cNvCxnSpPr/>
                    <p:nvPr/>
                  </p:nvCxnSpPr>
                  <p:spPr>
                    <a:xfrm flipV="1">
                      <a:off x="70290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8" name="Straight Connector 1177"/>
                    <p:cNvCxnSpPr/>
                    <p:nvPr/>
                  </p:nvCxnSpPr>
                  <p:spPr>
                    <a:xfrm flipV="1">
                      <a:off x="6590283" y="293909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2" name="Group 1164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5" name="Straight Connector 1174"/>
                    <p:cNvCxnSpPr/>
                    <p:nvPr/>
                  </p:nvCxnSpPr>
                  <p:spPr>
                    <a:xfrm flipV="1">
                      <a:off x="7029515" y="2841898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6" name="Straight Connector 1175"/>
                    <p:cNvCxnSpPr/>
                    <p:nvPr/>
                  </p:nvCxnSpPr>
                  <p:spPr>
                    <a:xfrm flipV="1">
                      <a:off x="65818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3" name="Group 1165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3" name="Straight Connector 1172"/>
                    <p:cNvCxnSpPr/>
                    <p:nvPr/>
                  </p:nvCxnSpPr>
                  <p:spPr>
                    <a:xfrm flipV="1">
                      <a:off x="7035964" y="284182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4" name="Straight Connector 1173"/>
                    <p:cNvCxnSpPr/>
                    <p:nvPr/>
                  </p:nvCxnSpPr>
                  <p:spPr>
                    <a:xfrm flipV="1">
                      <a:off x="6582288" y="293895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4" name="Group 1166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71" name="Straight Connector 1170"/>
                    <p:cNvCxnSpPr/>
                    <p:nvPr/>
                  </p:nvCxnSpPr>
                  <p:spPr>
                    <a:xfrm flipV="1">
                      <a:off x="7027490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2" name="Straight Connector 1171"/>
                    <p:cNvCxnSpPr/>
                    <p:nvPr/>
                  </p:nvCxnSpPr>
                  <p:spPr>
                    <a:xfrm flipV="1">
                      <a:off x="6582770" y="293888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225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69" name="Straight Connector 1168"/>
                    <p:cNvCxnSpPr/>
                    <p:nvPr/>
                  </p:nvCxnSpPr>
                  <p:spPr>
                    <a:xfrm flipV="1">
                      <a:off x="7027970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70" name="Straight Connector 1169"/>
                    <p:cNvCxnSpPr/>
                    <p:nvPr/>
                  </p:nvCxnSpPr>
                  <p:spPr>
                    <a:xfrm flipV="1">
                      <a:off x="6583249" y="293881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89" name="Group 1131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90" name="Group 1132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147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95548"/>
                      <a:ext cx="54259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8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24063" y="2920355"/>
                      <a:ext cx="668090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49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70345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0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8959" y="2936020"/>
                      <a:ext cx="516753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151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30764" y="2932887"/>
                      <a:ext cx="295288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134" name="Straight Connector 1133"/>
                  <p:cNvCxnSpPr/>
                  <p:nvPr/>
                </p:nvCxnSpPr>
                <p:spPr>
                  <a:xfrm flipH="1">
                    <a:off x="6998518" y="2125086"/>
                    <a:ext cx="11074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5" name="Straight Connector 1134"/>
                  <p:cNvCxnSpPr/>
                  <p:nvPr/>
                </p:nvCxnSpPr>
                <p:spPr>
                  <a:xfrm>
                    <a:off x="6876712" y="2303671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6" name="Straight Connector 1135"/>
                  <p:cNvCxnSpPr/>
                  <p:nvPr/>
                </p:nvCxnSpPr>
                <p:spPr>
                  <a:xfrm>
                    <a:off x="6873020" y="236789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7" name="Straight Connector 1136"/>
                  <p:cNvCxnSpPr/>
                  <p:nvPr/>
                </p:nvCxnSpPr>
                <p:spPr>
                  <a:xfrm>
                    <a:off x="6873020" y="24446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8" name="Straight Connector 1137"/>
                  <p:cNvCxnSpPr/>
                  <p:nvPr/>
                </p:nvCxnSpPr>
                <p:spPr>
                  <a:xfrm>
                    <a:off x="6869330" y="250888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39" name="Straight Connector 1138"/>
                  <p:cNvCxnSpPr/>
                  <p:nvPr/>
                </p:nvCxnSpPr>
                <p:spPr>
                  <a:xfrm>
                    <a:off x="686563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0" name="Straight Connector 1139"/>
                  <p:cNvCxnSpPr/>
                  <p:nvPr/>
                </p:nvCxnSpPr>
                <p:spPr>
                  <a:xfrm>
                    <a:off x="6865638" y="263734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1" name="Straight Connector 1140"/>
                  <p:cNvCxnSpPr/>
                  <p:nvPr/>
                </p:nvCxnSpPr>
                <p:spPr>
                  <a:xfrm>
                    <a:off x="6861948" y="270626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2" name="Straight Connector 1141"/>
                  <p:cNvCxnSpPr/>
                  <p:nvPr/>
                </p:nvCxnSpPr>
                <p:spPr>
                  <a:xfrm>
                    <a:off x="6869330" y="277519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3" name="Straight Connector 1142"/>
                  <p:cNvCxnSpPr/>
                  <p:nvPr/>
                </p:nvCxnSpPr>
                <p:spPr>
                  <a:xfrm>
                    <a:off x="6873020" y="2842558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4" name="Straight Connector 1143"/>
                  <p:cNvCxnSpPr/>
                  <p:nvPr/>
                </p:nvCxnSpPr>
                <p:spPr>
                  <a:xfrm>
                    <a:off x="6873020" y="29114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5" name="Straight Connector 1144"/>
                  <p:cNvCxnSpPr/>
                  <p:nvPr/>
                </p:nvCxnSpPr>
                <p:spPr>
                  <a:xfrm>
                    <a:off x="6876712" y="297571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46" name="Straight Connector 1145"/>
                  <p:cNvCxnSpPr/>
                  <p:nvPr/>
                </p:nvCxnSpPr>
                <p:spPr>
                  <a:xfrm flipH="1">
                    <a:off x="6876712" y="2131353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6129" name="Group 1071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130" name="Group 1072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094" name="Rectangle 1093"/>
                  <p:cNvSpPr/>
                  <p:nvPr/>
                </p:nvSpPr>
                <p:spPr>
                  <a:xfrm>
                    <a:off x="6510022" y="3058462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5" name="Straight Connector 1094"/>
                  <p:cNvCxnSpPr/>
                  <p:nvPr/>
                </p:nvCxnSpPr>
                <p:spPr>
                  <a:xfrm flipV="1">
                    <a:off x="6847296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6" name="Rectangle 1095"/>
                  <p:cNvSpPr/>
                  <p:nvPr/>
                </p:nvSpPr>
                <p:spPr>
                  <a:xfrm>
                    <a:off x="6477192" y="3067861"/>
                    <a:ext cx="131327" cy="11905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097" name="Straight Connector 1096"/>
                  <p:cNvCxnSpPr/>
                  <p:nvPr/>
                </p:nvCxnSpPr>
                <p:spPr>
                  <a:xfrm flipV="1">
                    <a:off x="6396603" y="3058462"/>
                    <a:ext cx="113419" cy="95558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98" name="Rectangle 1097"/>
                  <p:cNvSpPr/>
                  <p:nvPr/>
                </p:nvSpPr>
                <p:spPr>
                  <a:xfrm>
                    <a:off x="6817449" y="3702306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099" name="Rectangle 1098"/>
                  <p:cNvSpPr/>
                  <p:nvPr/>
                </p:nvSpPr>
                <p:spPr>
                  <a:xfrm>
                    <a:off x="6405558" y="3157153"/>
                    <a:ext cx="444721" cy="742536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100" name="Straight Connector 1099"/>
                  <p:cNvCxnSpPr/>
                  <p:nvPr/>
                </p:nvCxnSpPr>
                <p:spPr>
                  <a:xfrm flipV="1">
                    <a:off x="6847296" y="380413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158" name="Group 1100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9" name="Straight Connector 1128"/>
                    <p:cNvCxnSpPr/>
                    <p:nvPr/>
                  </p:nvCxnSpPr>
                  <p:spPr>
                    <a:xfrm flipV="1">
                      <a:off x="7029021" y="2845449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30" name="Straight Connector 1129"/>
                    <p:cNvCxnSpPr/>
                    <p:nvPr/>
                  </p:nvCxnSpPr>
                  <p:spPr>
                    <a:xfrm flipV="1">
                      <a:off x="6581315" y="293474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59" name="Group 1101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7" name="Straight Connector 1126"/>
                    <p:cNvCxnSpPr/>
                    <p:nvPr/>
                  </p:nvCxnSpPr>
                  <p:spPr>
                    <a:xfrm flipV="1">
                      <a:off x="7029502" y="2845380"/>
                      <a:ext cx="119388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8" name="Straight Connector 1127"/>
                    <p:cNvCxnSpPr/>
                    <p:nvPr/>
                  </p:nvCxnSpPr>
                  <p:spPr>
                    <a:xfrm flipV="1">
                      <a:off x="6581796" y="2934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0" name="Group 1102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5" name="Straight Connector 1124"/>
                    <p:cNvCxnSpPr/>
                    <p:nvPr/>
                  </p:nvCxnSpPr>
                  <p:spPr>
                    <a:xfrm flipV="1">
                      <a:off x="7026996" y="2845310"/>
                      <a:ext cx="113419" cy="89292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6" name="Straight Connector 1125"/>
                    <p:cNvCxnSpPr/>
                    <p:nvPr/>
                  </p:nvCxnSpPr>
                  <p:spPr>
                    <a:xfrm flipV="1">
                      <a:off x="6582275" y="293460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1" name="Group 1103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3" name="Straight Connector 1122"/>
                    <p:cNvCxnSpPr/>
                    <p:nvPr/>
                  </p:nvCxnSpPr>
                  <p:spPr>
                    <a:xfrm flipV="1">
                      <a:off x="7027475" y="284210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4" name="Straight Connector 1123"/>
                    <p:cNvCxnSpPr/>
                    <p:nvPr/>
                  </p:nvCxnSpPr>
                  <p:spPr>
                    <a:xfrm flipV="1">
                      <a:off x="6582755" y="293453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2" name="Group 1104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21" name="Straight Connector 1120"/>
                    <p:cNvCxnSpPr/>
                    <p:nvPr/>
                  </p:nvCxnSpPr>
                  <p:spPr>
                    <a:xfrm flipV="1">
                      <a:off x="7027955" y="284203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2" name="Straight Connector 1121"/>
                    <p:cNvCxnSpPr/>
                    <p:nvPr/>
                  </p:nvCxnSpPr>
                  <p:spPr>
                    <a:xfrm flipV="1">
                      <a:off x="6583234" y="293446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3" name="Group 1105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9" name="Straight Connector 1118"/>
                    <p:cNvCxnSpPr/>
                    <p:nvPr/>
                  </p:nvCxnSpPr>
                  <p:spPr>
                    <a:xfrm flipV="1">
                      <a:off x="7028436" y="284196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20" name="Straight Connector 1119"/>
                    <p:cNvCxnSpPr/>
                    <p:nvPr/>
                  </p:nvCxnSpPr>
                  <p:spPr>
                    <a:xfrm flipV="1">
                      <a:off x="6589685" y="2939093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4" name="Group 1106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7" name="Straight Connector 1116"/>
                    <p:cNvCxnSpPr/>
                    <p:nvPr/>
                  </p:nvCxnSpPr>
                  <p:spPr>
                    <a:xfrm flipV="1">
                      <a:off x="7028916" y="284189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8" name="Straight Connector 1117"/>
                    <p:cNvCxnSpPr/>
                    <p:nvPr/>
                  </p:nvCxnSpPr>
                  <p:spPr>
                    <a:xfrm flipV="1">
                      <a:off x="6581209" y="29390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5" name="Group 1107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5" name="Straight Connector 1114"/>
                    <p:cNvCxnSpPr/>
                    <p:nvPr/>
                  </p:nvCxnSpPr>
                  <p:spPr>
                    <a:xfrm flipV="1">
                      <a:off x="7029395" y="2841829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6" name="Straight Connector 1115"/>
                    <p:cNvCxnSpPr/>
                    <p:nvPr/>
                  </p:nvCxnSpPr>
                  <p:spPr>
                    <a:xfrm flipV="1">
                      <a:off x="6581689" y="293895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6" name="Group 1108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3" name="Straight Connector 1112"/>
                    <p:cNvCxnSpPr/>
                    <p:nvPr/>
                  </p:nvCxnSpPr>
                  <p:spPr>
                    <a:xfrm flipV="1">
                      <a:off x="7026892" y="284645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4" name="Straight Connector 1113"/>
                    <p:cNvCxnSpPr/>
                    <p:nvPr/>
                  </p:nvCxnSpPr>
                  <p:spPr>
                    <a:xfrm flipV="1">
                      <a:off x="6582170" y="293888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167" name="Group 1109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111" name="Straight Connector 1110"/>
                    <p:cNvCxnSpPr/>
                    <p:nvPr/>
                  </p:nvCxnSpPr>
                  <p:spPr>
                    <a:xfrm flipV="1">
                      <a:off x="7027372" y="284638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112" name="Straight Connector 1111"/>
                    <p:cNvCxnSpPr/>
                    <p:nvPr/>
                  </p:nvCxnSpPr>
                  <p:spPr>
                    <a:xfrm flipV="1">
                      <a:off x="6582649" y="293881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131" name="Group 1073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132" name="Group 1074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089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95548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0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941" y="2920355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1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606" y="2921922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2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836" y="2936020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093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643" y="2932887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076" name="Straight Connector 1075"/>
                  <p:cNvCxnSpPr/>
                  <p:nvPr/>
                </p:nvCxnSpPr>
                <p:spPr>
                  <a:xfrm flipH="1">
                    <a:off x="6997778" y="2125086"/>
                    <a:ext cx="11072" cy="84436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7" name="Straight Connector 1076"/>
                  <p:cNvCxnSpPr/>
                  <p:nvPr/>
                </p:nvCxnSpPr>
                <p:spPr>
                  <a:xfrm>
                    <a:off x="6875971" y="230367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8" name="Straight Connector 1077"/>
                  <p:cNvCxnSpPr/>
                  <p:nvPr/>
                </p:nvCxnSpPr>
                <p:spPr>
                  <a:xfrm>
                    <a:off x="6872281" y="236789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79" name="Straight Connector 1078"/>
                  <p:cNvCxnSpPr/>
                  <p:nvPr/>
                </p:nvCxnSpPr>
                <p:spPr>
                  <a:xfrm>
                    <a:off x="6872281" y="24446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0" name="Straight Connector 1079"/>
                  <p:cNvCxnSpPr/>
                  <p:nvPr/>
                </p:nvCxnSpPr>
                <p:spPr>
                  <a:xfrm>
                    <a:off x="6868588" y="250888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1" name="Straight Connector 1080"/>
                  <p:cNvCxnSpPr/>
                  <p:nvPr/>
                </p:nvCxnSpPr>
                <p:spPr>
                  <a:xfrm>
                    <a:off x="6864898" y="2569981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2" name="Straight Connector 1081"/>
                  <p:cNvCxnSpPr/>
                  <p:nvPr/>
                </p:nvCxnSpPr>
                <p:spPr>
                  <a:xfrm>
                    <a:off x="6864898" y="2637342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3" name="Straight Connector 1082"/>
                  <p:cNvCxnSpPr/>
                  <p:nvPr/>
                </p:nvCxnSpPr>
                <p:spPr>
                  <a:xfrm>
                    <a:off x="6861206" y="270626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4" name="Straight Connector 1083"/>
                  <p:cNvCxnSpPr/>
                  <p:nvPr/>
                </p:nvCxnSpPr>
                <p:spPr>
                  <a:xfrm>
                    <a:off x="6868588" y="277519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5" name="Straight Connector 1084"/>
                  <p:cNvCxnSpPr/>
                  <p:nvPr/>
                </p:nvCxnSpPr>
                <p:spPr>
                  <a:xfrm>
                    <a:off x="6872281" y="2842558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6" name="Straight Connector 1085"/>
                  <p:cNvCxnSpPr/>
                  <p:nvPr/>
                </p:nvCxnSpPr>
                <p:spPr>
                  <a:xfrm>
                    <a:off x="6872281" y="291148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7" name="Straight Connector 1086"/>
                  <p:cNvCxnSpPr/>
                  <p:nvPr/>
                </p:nvCxnSpPr>
                <p:spPr>
                  <a:xfrm>
                    <a:off x="6875971" y="297571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88" name="Straight Connector 1087"/>
                  <p:cNvCxnSpPr/>
                  <p:nvPr/>
                </p:nvCxnSpPr>
                <p:spPr>
                  <a:xfrm flipH="1">
                    <a:off x="6875971" y="2131353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05838" name="Group 1309"/>
            <p:cNvGrpSpPr>
              <a:grpSpLocks/>
            </p:cNvGrpSpPr>
            <p:nvPr/>
          </p:nvGrpSpPr>
          <p:grpSpPr bwMode="auto">
            <a:xfrm>
              <a:off x="5422100" y="2766672"/>
              <a:ext cx="1470209" cy="1869141"/>
              <a:chOff x="916173" y="4038600"/>
              <a:chExt cx="1470209" cy="1869141"/>
            </a:xfrm>
          </p:grpSpPr>
          <p:grpSp>
            <p:nvGrpSpPr>
              <p:cNvPr id="205875" name="Group 187"/>
              <p:cNvGrpSpPr>
                <a:grpSpLocks/>
              </p:cNvGrpSpPr>
              <p:nvPr/>
            </p:nvGrpSpPr>
            <p:grpSpPr bwMode="auto">
              <a:xfrm>
                <a:off x="1295400" y="4038600"/>
                <a:ext cx="1052512" cy="355600"/>
                <a:chOff x="4410" y="1365"/>
                <a:chExt cx="663" cy="224"/>
              </a:xfrm>
            </p:grpSpPr>
            <p:sp>
              <p:nvSpPr>
                <p:cNvPr id="1552" name="Rectangle 188"/>
                <p:cNvSpPr>
                  <a:spLocks noChangeArrowheads="1"/>
                </p:cNvSpPr>
                <p:nvPr/>
              </p:nvSpPr>
              <p:spPr bwMode="auto">
                <a:xfrm>
                  <a:off x="4410" y="1497"/>
                  <a:ext cx="495" cy="8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3" name="AutoShape 189"/>
                <p:cNvSpPr>
                  <a:spLocks noChangeArrowheads="1"/>
                </p:cNvSpPr>
                <p:nvPr/>
              </p:nvSpPr>
              <p:spPr bwMode="auto">
                <a:xfrm>
                  <a:off x="4410" y="1368"/>
                  <a:ext cx="663" cy="135"/>
                </a:xfrm>
                <a:prstGeom prst="parallelogram">
                  <a:avLst>
                    <a:gd name="adj" fmla="val 122778"/>
                  </a:avLst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bg1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4" name="Freeform 190"/>
                <p:cNvSpPr>
                  <a:spLocks/>
                </p:cNvSpPr>
                <p:nvPr/>
              </p:nvSpPr>
              <p:spPr bwMode="auto">
                <a:xfrm>
                  <a:off x="4904" y="1365"/>
                  <a:ext cx="169" cy="224"/>
                </a:xfrm>
                <a:custGeom>
                  <a:avLst/>
                  <a:gdLst>
                    <a:gd name="T0" fmla="*/ 0 w 169"/>
                    <a:gd name="T1" fmla="*/ 138 h 224"/>
                    <a:gd name="T2" fmla="*/ 0 w 169"/>
                    <a:gd name="T3" fmla="*/ 224 h 224"/>
                    <a:gd name="T4" fmla="*/ 169 w 169"/>
                    <a:gd name="T5" fmla="*/ 77 h 224"/>
                    <a:gd name="T6" fmla="*/ 169 w 169"/>
                    <a:gd name="T7" fmla="*/ 0 h 224"/>
                    <a:gd name="T8" fmla="*/ 0 w 169"/>
                    <a:gd name="T9" fmla="*/ 138 h 2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224"/>
                    <a:gd name="T17" fmla="*/ 169 w 169"/>
                    <a:gd name="T18" fmla="*/ 224 h 2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224">
                      <a:moveTo>
                        <a:pt x="0" y="138"/>
                      </a:moveTo>
                      <a:lnTo>
                        <a:pt x="0" y="224"/>
                      </a:lnTo>
                      <a:lnTo>
                        <a:pt x="169" y="77"/>
                      </a:lnTo>
                      <a:lnTo>
                        <a:pt x="169" y="0"/>
                      </a:lnTo>
                      <a:lnTo>
                        <a:pt x="0" y="138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 w="6350" cmpd="sng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5" name="Freeform 191"/>
                <p:cNvSpPr>
                  <a:spLocks/>
                </p:cNvSpPr>
                <p:nvPr/>
              </p:nvSpPr>
              <p:spPr bwMode="auto">
                <a:xfrm>
                  <a:off x="4475" y="1392"/>
                  <a:ext cx="506" cy="80"/>
                </a:xfrm>
                <a:custGeom>
                  <a:avLst/>
                  <a:gdLst>
                    <a:gd name="T0" fmla="*/ 0 w 280"/>
                    <a:gd name="T1" fmla="*/ 63 h 63"/>
                    <a:gd name="T2" fmla="*/ 37 w 280"/>
                    <a:gd name="T3" fmla="*/ 62 h 63"/>
                    <a:gd name="T4" fmla="*/ 219 w 280"/>
                    <a:gd name="T5" fmla="*/ 0 h 63"/>
                    <a:gd name="T6" fmla="*/ 280 w 280"/>
                    <a:gd name="T7" fmla="*/ 0 h 6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0"/>
                    <a:gd name="T13" fmla="*/ 0 h 63"/>
                    <a:gd name="T14" fmla="*/ 280 w 280"/>
                    <a:gd name="T15" fmla="*/ 63 h 6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0" h="63">
                      <a:moveTo>
                        <a:pt x="0" y="63"/>
                      </a:moveTo>
                      <a:lnTo>
                        <a:pt x="37" y="62"/>
                      </a:lnTo>
                      <a:lnTo>
                        <a:pt x="219" y="0"/>
                      </a:lnTo>
                      <a:lnTo>
                        <a:pt x="280" y="0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556" name="Freeform 192"/>
                <p:cNvSpPr>
                  <a:spLocks/>
                </p:cNvSpPr>
                <p:nvPr/>
              </p:nvSpPr>
              <p:spPr bwMode="auto">
                <a:xfrm>
                  <a:off x="4593" y="1388"/>
                  <a:ext cx="293" cy="93"/>
                </a:xfrm>
                <a:custGeom>
                  <a:avLst/>
                  <a:gdLst>
                    <a:gd name="T0" fmla="*/ 0 w 293"/>
                    <a:gd name="T1" fmla="*/ 0 h 93"/>
                    <a:gd name="T2" fmla="*/ 67 w 293"/>
                    <a:gd name="T3" fmla="*/ 1 h 93"/>
                    <a:gd name="T4" fmla="*/ 195 w 293"/>
                    <a:gd name="T5" fmla="*/ 93 h 93"/>
                    <a:gd name="T6" fmla="*/ 293 w 293"/>
                    <a:gd name="T7" fmla="*/ 93 h 9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93"/>
                    <a:gd name="T13" fmla="*/ 0 h 93"/>
                    <a:gd name="T14" fmla="*/ 293 w 293"/>
                    <a:gd name="T15" fmla="*/ 93 h 9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93" h="93">
                      <a:moveTo>
                        <a:pt x="0" y="0"/>
                      </a:moveTo>
                      <a:lnTo>
                        <a:pt x="67" y="1"/>
                      </a:lnTo>
                      <a:lnTo>
                        <a:pt x="195" y="93"/>
                      </a:lnTo>
                      <a:lnTo>
                        <a:pt x="293" y="93"/>
                      </a:lnTo>
                    </a:path>
                  </a:pathLst>
                </a:custGeom>
                <a:noFill/>
                <a:ln w="1905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 wrap="none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i="0" dirty="0">
                    <a:solidFill>
                      <a:prstClr val="black"/>
                    </a:solidFill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312" name="Straight Connector 1311"/>
              <p:cNvCxnSpPr/>
              <p:nvPr/>
            </p:nvCxnSpPr>
            <p:spPr>
              <a:xfrm flipH="1">
                <a:off x="1181303" y="4380581"/>
                <a:ext cx="355562" cy="49511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3" name="Straight Connector 1312"/>
              <p:cNvCxnSpPr>
                <a:stCxn id="1552" idx="2"/>
              </p:cNvCxnSpPr>
              <p:nvPr/>
            </p:nvCxnSpPr>
            <p:spPr>
              <a:xfrm flipH="1">
                <a:off x="1486071" y="4390103"/>
                <a:ext cx="201591" cy="485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4" name="Straight Connector 1313"/>
              <p:cNvCxnSpPr/>
              <p:nvPr/>
            </p:nvCxnSpPr>
            <p:spPr>
              <a:xfrm>
                <a:off x="1803537" y="4394864"/>
                <a:ext cx="57144" cy="49193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5" name="Straight Connector 1314"/>
              <p:cNvCxnSpPr>
                <a:endCxn id="1337" idx="0"/>
              </p:cNvCxnSpPr>
              <p:nvPr/>
            </p:nvCxnSpPr>
            <p:spPr>
              <a:xfrm>
                <a:off x="1943222" y="4418667"/>
                <a:ext cx="274608" cy="45702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5880" name="Group 1315"/>
              <p:cNvGrpSpPr>
                <a:grpSpLocks/>
              </p:cNvGrpSpPr>
              <p:nvPr/>
            </p:nvGrpSpPr>
            <p:grpSpPr bwMode="auto">
              <a:xfrm>
                <a:off x="916173" y="4876800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58" name="Group 1493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515" name="Rectangle 1514"/>
                  <p:cNvSpPr/>
                  <p:nvPr/>
                </p:nvSpPr>
                <p:spPr>
                  <a:xfrm>
                    <a:off x="6509502" y="3058111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6" name="Straight Connector 1515"/>
                  <p:cNvCxnSpPr/>
                  <p:nvPr/>
                </p:nvCxnSpPr>
                <p:spPr>
                  <a:xfrm flipV="1">
                    <a:off x="6846775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7" name="Rectangle 1516"/>
                  <p:cNvSpPr/>
                  <p:nvPr/>
                </p:nvSpPr>
                <p:spPr>
                  <a:xfrm>
                    <a:off x="6476671" y="3067510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18" name="Straight Connector 1517"/>
                  <p:cNvCxnSpPr/>
                  <p:nvPr/>
                </p:nvCxnSpPr>
                <p:spPr>
                  <a:xfrm flipV="1">
                    <a:off x="6396083" y="3058111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19" name="Rectangle 1518"/>
                  <p:cNvSpPr/>
                  <p:nvPr/>
                </p:nvSpPr>
                <p:spPr>
                  <a:xfrm>
                    <a:off x="6816928" y="3701955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520" name="Rectangle 1519"/>
                  <p:cNvSpPr/>
                  <p:nvPr/>
                </p:nvSpPr>
                <p:spPr>
                  <a:xfrm>
                    <a:off x="6405038" y="3153669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521" name="Straight Connector 1520"/>
                  <p:cNvCxnSpPr/>
                  <p:nvPr/>
                </p:nvCxnSpPr>
                <p:spPr>
                  <a:xfrm flipV="1">
                    <a:off x="6846775" y="3803780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86" name="Group 1521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50" name="Straight Connector 1549"/>
                    <p:cNvCxnSpPr/>
                    <p:nvPr/>
                  </p:nvCxnSpPr>
                  <p:spPr>
                    <a:xfrm flipV="1">
                      <a:off x="7028500" y="2841965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51" name="Straight Connector 1550"/>
                    <p:cNvCxnSpPr/>
                    <p:nvPr/>
                  </p:nvCxnSpPr>
                  <p:spPr>
                    <a:xfrm flipV="1">
                      <a:off x="6580794" y="2934390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7" name="Group 1522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8" name="Straight Connector 1547"/>
                    <p:cNvCxnSpPr/>
                    <p:nvPr/>
                  </p:nvCxnSpPr>
                  <p:spPr>
                    <a:xfrm flipV="1">
                      <a:off x="7028981" y="284189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9" name="Straight Connector 1548"/>
                    <p:cNvCxnSpPr/>
                    <p:nvPr/>
                  </p:nvCxnSpPr>
                  <p:spPr>
                    <a:xfrm flipV="1">
                      <a:off x="6581275" y="2934321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8" name="Group 1523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6" name="Straight Connector 1545"/>
                    <p:cNvCxnSpPr/>
                    <p:nvPr/>
                  </p:nvCxnSpPr>
                  <p:spPr>
                    <a:xfrm flipV="1">
                      <a:off x="7026475" y="284182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7" name="Straight Connector 1546"/>
                    <p:cNvCxnSpPr/>
                    <p:nvPr/>
                  </p:nvCxnSpPr>
                  <p:spPr>
                    <a:xfrm flipV="1">
                      <a:off x="6581754" y="293425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89" name="Group 1524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4" name="Straight Connector 1543"/>
                    <p:cNvCxnSpPr/>
                    <p:nvPr/>
                  </p:nvCxnSpPr>
                  <p:spPr>
                    <a:xfrm flipV="1">
                      <a:off x="7026955" y="2841756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5" name="Straight Connector 1544"/>
                    <p:cNvCxnSpPr/>
                    <p:nvPr/>
                  </p:nvCxnSpPr>
                  <p:spPr>
                    <a:xfrm flipV="1">
                      <a:off x="6582234" y="2934181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0" name="Group 1525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2" name="Straight Connector 1541"/>
                    <p:cNvCxnSpPr/>
                    <p:nvPr/>
                  </p:nvCxnSpPr>
                  <p:spPr>
                    <a:xfrm flipV="1">
                      <a:off x="7027434" y="284168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3" name="Straight Connector 1542"/>
                    <p:cNvCxnSpPr/>
                    <p:nvPr/>
                  </p:nvCxnSpPr>
                  <p:spPr>
                    <a:xfrm flipV="1">
                      <a:off x="6582713" y="293411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1" name="Group 1526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40" name="Straight Connector 1539"/>
                    <p:cNvCxnSpPr/>
                    <p:nvPr/>
                  </p:nvCxnSpPr>
                  <p:spPr>
                    <a:xfrm flipV="1">
                      <a:off x="7027915" y="284161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41" name="Straight Connector 1540"/>
                    <p:cNvCxnSpPr/>
                    <p:nvPr/>
                  </p:nvCxnSpPr>
                  <p:spPr>
                    <a:xfrm flipV="1">
                      <a:off x="6583195" y="2938742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2" name="Group 1527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8" name="Straight Connector 1537"/>
                    <p:cNvCxnSpPr/>
                    <p:nvPr/>
                  </p:nvCxnSpPr>
                  <p:spPr>
                    <a:xfrm flipV="1">
                      <a:off x="7028395" y="2841547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9" name="Straight Connector 1538"/>
                    <p:cNvCxnSpPr/>
                    <p:nvPr/>
                  </p:nvCxnSpPr>
                  <p:spPr>
                    <a:xfrm flipV="1">
                      <a:off x="6580688" y="293867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3" name="Group 1528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6" name="Straight Connector 1535"/>
                    <p:cNvCxnSpPr/>
                    <p:nvPr/>
                  </p:nvCxnSpPr>
                  <p:spPr>
                    <a:xfrm flipV="1">
                      <a:off x="7028874" y="2841478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7" name="Straight Connector 1536"/>
                    <p:cNvCxnSpPr/>
                    <p:nvPr/>
                  </p:nvCxnSpPr>
                  <p:spPr>
                    <a:xfrm flipV="1">
                      <a:off x="6581168" y="293860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4" name="Group 1529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4" name="Straight Connector 1533"/>
                    <p:cNvCxnSpPr/>
                    <p:nvPr/>
                  </p:nvCxnSpPr>
                  <p:spPr>
                    <a:xfrm flipV="1">
                      <a:off x="7026372" y="2846107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5" name="Straight Connector 1534"/>
                    <p:cNvCxnSpPr/>
                    <p:nvPr/>
                  </p:nvCxnSpPr>
                  <p:spPr>
                    <a:xfrm flipV="1">
                      <a:off x="6581649" y="293853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95" name="Group 1530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532" name="Straight Connector 1531"/>
                    <p:cNvCxnSpPr/>
                    <p:nvPr/>
                  </p:nvCxnSpPr>
                  <p:spPr>
                    <a:xfrm flipV="1">
                      <a:off x="7026851" y="2846038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533" name="Straight Connector 1532"/>
                    <p:cNvCxnSpPr/>
                    <p:nvPr/>
                  </p:nvCxnSpPr>
                  <p:spPr>
                    <a:xfrm flipV="1">
                      <a:off x="6582129" y="293846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59" name="Group 1494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60" name="Group 1495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510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92064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1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297" y="2916871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2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962" y="2918438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3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191" y="2932536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514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999" y="2929403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97" name="Straight Connector 1496"/>
                  <p:cNvCxnSpPr/>
                  <p:nvPr/>
                </p:nvCxnSpPr>
                <p:spPr>
                  <a:xfrm flipH="1">
                    <a:off x="6997134" y="2121602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8" name="Straight Connector 1497"/>
                  <p:cNvCxnSpPr/>
                  <p:nvPr/>
                </p:nvCxnSpPr>
                <p:spPr>
                  <a:xfrm>
                    <a:off x="6875327" y="23001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9" name="Straight Connector 1498"/>
                  <p:cNvCxnSpPr/>
                  <p:nvPr/>
                </p:nvCxnSpPr>
                <p:spPr>
                  <a:xfrm>
                    <a:off x="6871637" y="23644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0" name="Straight Connector 1499"/>
                  <p:cNvCxnSpPr/>
                  <p:nvPr/>
                </p:nvCxnSpPr>
                <p:spPr>
                  <a:xfrm>
                    <a:off x="6871637" y="2441175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1" name="Straight Connector 1500"/>
                  <p:cNvCxnSpPr/>
                  <p:nvPr/>
                </p:nvCxnSpPr>
                <p:spPr>
                  <a:xfrm>
                    <a:off x="6867944" y="250540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2" name="Straight Connector 1501"/>
                  <p:cNvCxnSpPr/>
                  <p:nvPr/>
                </p:nvCxnSpPr>
                <p:spPr>
                  <a:xfrm>
                    <a:off x="6864254" y="2566497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3" name="Straight Connector 1502"/>
                  <p:cNvCxnSpPr/>
                  <p:nvPr/>
                </p:nvCxnSpPr>
                <p:spPr>
                  <a:xfrm>
                    <a:off x="6864254" y="263385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4" name="Straight Connector 1503"/>
                  <p:cNvCxnSpPr/>
                  <p:nvPr/>
                </p:nvCxnSpPr>
                <p:spPr>
                  <a:xfrm>
                    <a:off x="6860562" y="2702785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5" name="Straight Connector 1504"/>
                  <p:cNvCxnSpPr/>
                  <p:nvPr/>
                </p:nvCxnSpPr>
                <p:spPr>
                  <a:xfrm>
                    <a:off x="6867944" y="2771712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6" name="Straight Connector 1505"/>
                  <p:cNvCxnSpPr/>
                  <p:nvPr/>
                </p:nvCxnSpPr>
                <p:spPr>
                  <a:xfrm>
                    <a:off x="6871637" y="284220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7" name="Straight Connector 1506"/>
                  <p:cNvCxnSpPr/>
                  <p:nvPr/>
                </p:nvCxnSpPr>
                <p:spPr>
                  <a:xfrm>
                    <a:off x="6871637" y="291113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8" name="Straight Connector 1507"/>
                  <p:cNvCxnSpPr/>
                  <p:nvPr/>
                </p:nvCxnSpPr>
                <p:spPr>
                  <a:xfrm>
                    <a:off x="6875327" y="2975361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9" name="Straight Connector 1508"/>
                  <p:cNvCxnSpPr/>
                  <p:nvPr/>
                </p:nvCxnSpPr>
                <p:spPr>
                  <a:xfrm flipH="1">
                    <a:off x="6875327" y="2127868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1" name="Group 1316"/>
              <p:cNvGrpSpPr>
                <a:grpSpLocks/>
              </p:cNvGrpSpPr>
              <p:nvPr/>
            </p:nvGrpSpPr>
            <p:grpSpPr bwMode="auto">
              <a:xfrm>
                <a:off x="1301655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6000" name="Group 1435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457" name="Rectangle 1456"/>
                  <p:cNvSpPr/>
                  <p:nvPr/>
                </p:nvSpPr>
                <p:spPr>
                  <a:xfrm>
                    <a:off x="65099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58" name="Straight Connector 1457"/>
                  <p:cNvCxnSpPr/>
                  <p:nvPr/>
                </p:nvCxnSpPr>
                <p:spPr>
                  <a:xfrm flipV="1">
                    <a:off x="684722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59" name="Rectangle 1458"/>
                  <p:cNvSpPr/>
                  <p:nvPr/>
                </p:nvSpPr>
                <p:spPr>
                  <a:xfrm>
                    <a:off x="6477120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0" name="Straight Connector 1459"/>
                  <p:cNvCxnSpPr/>
                  <p:nvPr/>
                </p:nvCxnSpPr>
                <p:spPr>
                  <a:xfrm flipV="1">
                    <a:off x="63965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61" name="Rectangle 1460"/>
                  <p:cNvSpPr/>
                  <p:nvPr/>
                </p:nvSpPr>
                <p:spPr>
                  <a:xfrm>
                    <a:off x="6817377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62" name="Rectangle 1461"/>
                  <p:cNvSpPr/>
                  <p:nvPr/>
                </p:nvSpPr>
                <p:spPr>
                  <a:xfrm>
                    <a:off x="6405487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63" name="Straight Connector 1462"/>
                  <p:cNvCxnSpPr/>
                  <p:nvPr/>
                </p:nvCxnSpPr>
                <p:spPr>
                  <a:xfrm flipV="1">
                    <a:off x="6847224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6028" name="Group 1463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2" name="Straight Connector 1491"/>
                    <p:cNvCxnSpPr/>
                    <p:nvPr/>
                  </p:nvCxnSpPr>
                  <p:spPr>
                    <a:xfrm flipV="1">
                      <a:off x="7028949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3" name="Straight Connector 1492"/>
                    <p:cNvCxnSpPr/>
                    <p:nvPr/>
                  </p:nvCxnSpPr>
                  <p:spPr>
                    <a:xfrm flipV="1">
                      <a:off x="6581243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29" name="Group 1464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90" name="Straight Connector 1489"/>
                    <p:cNvCxnSpPr/>
                    <p:nvPr/>
                  </p:nvCxnSpPr>
                  <p:spPr>
                    <a:xfrm flipV="1">
                      <a:off x="7029431" y="2841898"/>
                      <a:ext cx="119388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91" name="Straight Connector 1490"/>
                    <p:cNvCxnSpPr/>
                    <p:nvPr/>
                  </p:nvCxnSpPr>
                  <p:spPr>
                    <a:xfrm flipV="1">
                      <a:off x="6581724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0" name="Group 1465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8" name="Straight Connector 1487"/>
                    <p:cNvCxnSpPr/>
                    <p:nvPr/>
                  </p:nvCxnSpPr>
                  <p:spPr>
                    <a:xfrm flipV="1">
                      <a:off x="7026926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9" name="Straight Connector 1488"/>
                    <p:cNvCxnSpPr/>
                    <p:nvPr/>
                  </p:nvCxnSpPr>
                  <p:spPr>
                    <a:xfrm flipV="1">
                      <a:off x="6582204" y="293425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1" name="Group 1466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6" name="Straight Connector 1485"/>
                    <p:cNvCxnSpPr/>
                    <p:nvPr/>
                  </p:nvCxnSpPr>
                  <p:spPr>
                    <a:xfrm flipV="1">
                      <a:off x="70274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7" name="Straight Connector 1486"/>
                    <p:cNvCxnSpPr/>
                    <p:nvPr/>
                  </p:nvCxnSpPr>
                  <p:spPr>
                    <a:xfrm flipV="1">
                      <a:off x="6582683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2" name="Group 1467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4" name="Straight Connector 1483"/>
                    <p:cNvCxnSpPr/>
                    <p:nvPr/>
                  </p:nvCxnSpPr>
                  <p:spPr>
                    <a:xfrm flipV="1">
                      <a:off x="70278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5" name="Straight Connector 1484"/>
                    <p:cNvCxnSpPr/>
                    <p:nvPr/>
                  </p:nvCxnSpPr>
                  <p:spPr>
                    <a:xfrm flipV="1">
                      <a:off x="6583163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3" name="Group 1468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2" name="Straight Connector 1481"/>
                    <p:cNvCxnSpPr/>
                    <p:nvPr/>
                  </p:nvCxnSpPr>
                  <p:spPr>
                    <a:xfrm flipV="1">
                      <a:off x="70283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3" name="Straight Connector 1482"/>
                    <p:cNvCxnSpPr/>
                    <p:nvPr/>
                  </p:nvCxnSpPr>
                  <p:spPr>
                    <a:xfrm flipV="1">
                      <a:off x="6589613" y="2938744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4" name="Group 1469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80" name="Straight Connector 1479"/>
                    <p:cNvCxnSpPr/>
                    <p:nvPr/>
                  </p:nvCxnSpPr>
                  <p:spPr>
                    <a:xfrm flipV="1">
                      <a:off x="70288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81" name="Straight Connector 1480"/>
                    <p:cNvCxnSpPr/>
                    <p:nvPr/>
                  </p:nvCxnSpPr>
                  <p:spPr>
                    <a:xfrm flipV="1">
                      <a:off x="6581140" y="2938674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5" name="Group 1470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8" name="Straight Connector 1477"/>
                    <p:cNvCxnSpPr/>
                    <p:nvPr/>
                  </p:nvCxnSpPr>
                  <p:spPr>
                    <a:xfrm flipV="1">
                      <a:off x="7029325" y="2841480"/>
                      <a:ext cx="119388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9" name="Straight Connector 1478"/>
                    <p:cNvCxnSpPr/>
                    <p:nvPr/>
                  </p:nvCxnSpPr>
                  <p:spPr>
                    <a:xfrm flipV="1">
                      <a:off x="65816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6" name="Group 1471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6" name="Straight Connector 1475"/>
                    <p:cNvCxnSpPr/>
                    <p:nvPr/>
                  </p:nvCxnSpPr>
                  <p:spPr>
                    <a:xfrm flipV="1">
                      <a:off x="7026821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7" name="Straight Connector 1476"/>
                    <p:cNvCxnSpPr/>
                    <p:nvPr/>
                  </p:nvCxnSpPr>
                  <p:spPr>
                    <a:xfrm flipV="1">
                      <a:off x="6582100" y="293853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6037" name="Group 1472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74" name="Straight Connector 1473"/>
                    <p:cNvCxnSpPr/>
                    <p:nvPr/>
                  </p:nvCxnSpPr>
                  <p:spPr>
                    <a:xfrm flipV="1">
                      <a:off x="7027300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75" name="Straight Connector 1474"/>
                    <p:cNvCxnSpPr/>
                    <p:nvPr/>
                  </p:nvCxnSpPr>
                  <p:spPr>
                    <a:xfrm flipV="1">
                      <a:off x="6582580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6001" name="Group 1436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6002" name="Group 1437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452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3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853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4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9517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5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749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456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2554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439" name="Straight Connector 1438"/>
                  <p:cNvCxnSpPr/>
                  <p:nvPr/>
                </p:nvCxnSpPr>
                <p:spPr>
                  <a:xfrm flipH="1">
                    <a:off x="6997690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0" name="Straight Connector 1439"/>
                  <p:cNvCxnSpPr/>
                  <p:nvPr/>
                </p:nvCxnSpPr>
                <p:spPr>
                  <a:xfrm>
                    <a:off x="6875885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1" name="Straight Connector 1440"/>
                  <p:cNvCxnSpPr/>
                  <p:nvPr/>
                </p:nvCxnSpPr>
                <p:spPr>
                  <a:xfrm>
                    <a:off x="6872192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2" name="Straight Connector 1441"/>
                  <p:cNvCxnSpPr/>
                  <p:nvPr/>
                </p:nvCxnSpPr>
                <p:spPr>
                  <a:xfrm>
                    <a:off x="6872192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3" name="Straight Connector 1442"/>
                  <p:cNvCxnSpPr/>
                  <p:nvPr/>
                </p:nvCxnSpPr>
                <p:spPr>
                  <a:xfrm>
                    <a:off x="6868502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4" name="Straight Connector 1443"/>
                  <p:cNvCxnSpPr/>
                  <p:nvPr/>
                </p:nvCxnSpPr>
                <p:spPr>
                  <a:xfrm>
                    <a:off x="6864810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5" name="Straight Connector 1444"/>
                  <p:cNvCxnSpPr/>
                  <p:nvPr/>
                </p:nvCxnSpPr>
                <p:spPr>
                  <a:xfrm>
                    <a:off x="6864810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6" name="Straight Connector 1445"/>
                  <p:cNvCxnSpPr/>
                  <p:nvPr/>
                </p:nvCxnSpPr>
                <p:spPr>
                  <a:xfrm>
                    <a:off x="6861120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7" name="Straight Connector 1446"/>
                  <p:cNvCxnSpPr/>
                  <p:nvPr/>
                </p:nvCxnSpPr>
                <p:spPr>
                  <a:xfrm>
                    <a:off x="6868502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8" name="Straight Connector 1447"/>
                  <p:cNvCxnSpPr/>
                  <p:nvPr/>
                </p:nvCxnSpPr>
                <p:spPr>
                  <a:xfrm>
                    <a:off x="6872192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9" name="Straight Connector 1448"/>
                  <p:cNvCxnSpPr/>
                  <p:nvPr/>
                </p:nvCxnSpPr>
                <p:spPr>
                  <a:xfrm>
                    <a:off x="6872192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0" name="Straight Connector 1449"/>
                  <p:cNvCxnSpPr/>
                  <p:nvPr/>
                </p:nvCxnSpPr>
                <p:spPr>
                  <a:xfrm>
                    <a:off x="6875885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1" name="Straight Connector 1450"/>
                  <p:cNvCxnSpPr/>
                  <p:nvPr/>
                </p:nvCxnSpPr>
                <p:spPr>
                  <a:xfrm flipH="1">
                    <a:off x="6875885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2" name="Group 1317"/>
              <p:cNvGrpSpPr>
                <a:grpSpLocks/>
              </p:cNvGrpSpPr>
              <p:nvPr/>
            </p:nvGrpSpPr>
            <p:grpSpPr bwMode="auto">
              <a:xfrm>
                <a:off x="1678171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942" name="Group 1377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99" name="Rectangle 1398"/>
                  <p:cNvSpPr/>
                  <p:nvPr/>
                </p:nvSpPr>
                <p:spPr>
                  <a:xfrm>
                    <a:off x="6509353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0" name="Straight Connector 1399"/>
                  <p:cNvCxnSpPr/>
                  <p:nvPr/>
                </p:nvCxnSpPr>
                <p:spPr>
                  <a:xfrm flipV="1">
                    <a:off x="68466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1" name="Rectangle 1400"/>
                  <p:cNvSpPr/>
                  <p:nvPr/>
                </p:nvSpPr>
                <p:spPr>
                  <a:xfrm>
                    <a:off x="64765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2" name="Straight Connector 1401"/>
                  <p:cNvCxnSpPr/>
                  <p:nvPr/>
                </p:nvCxnSpPr>
                <p:spPr>
                  <a:xfrm flipV="1">
                    <a:off x="6395934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403" name="Rectangle 1402"/>
                  <p:cNvSpPr/>
                  <p:nvPr/>
                </p:nvSpPr>
                <p:spPr>
                  <a:xfrm>
                    <a:off x="6816779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404" name="Rectangle 1403"/>
                  <p:cNvSpPr/>
                  <p:nvPr/>
                </p:nvSpPr>
                <p:spPr>
                  <a:xfrm>
                    <a:off x="6404889" y="3153671"/>
                    <a:ext cx="444721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405" name="Straight Connector 1404"/>
                  <p:cNvCxnSpPr/>
                  <p:nvPr/>
                </p:nvCxnSpPr>
                <p:spPr>
                  <a:xfrm flipV="1">
                    <a:off x="68466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70" name="Group 1405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4" name="Straight Connector 1433"/>
                    <p:cNvCxnSpPr/>
                    <p:nvPr/>
                  </p:nvCxnSpPr>
                  <p:spPr>
                    <a:xfrm flipV="1">
                      <a:off x="7028351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5" name="Straight Connector 1434"/>
                    <p:cNvCxnSpPr/>
                    <p:nvPr/>
                  </p:nvCxnSpPr>
                  <p:spPr>
                    <a:xfrm flipV="1">
                      <a:off x="6580645" y="2934392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1" name="Group 1406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2" name="Straight Connector 1431"/>
                    <p:cNvCxnSpPr/>
                    <p:nvPr/>
                  </p:nvCxnSpPr>
                  <p:spPr>
                    <a:xfrm flipV="1">
                      <a:off x="70288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3" name="Straight Connector 1432"/>
                    <p:cNvCxnSpPr/>
                    <p:nvPr/>
                  </p:nvCxnSpPr>
                  <p:spPr>
                    <a:xfrm flipV="1">
                      <a:off x="6581126" y="2934323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2" name="Group 1407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30" name="Straight Connector 1429"/>
                    <p:cNvCxnSpPr/>
                    <p:nvPr/>
                  </p:nvCxnSpPr>
                  <p:spPr>
                    <a:xfrm flipV="1">
                      <a:off x="7026327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31" name="Straight Connector 1430"/>
                    <p:cNvCxnSpPr/>
                    <p:nvPr/>
                  </p:nvCxnSpPr>
                  <p:spPr>
                    <a:xfrm flipV="1">
                      <a:off x="6581606" y="293425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3" name="Group 1408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8" name="Straight Connector 1427"/>
                    <p:cNvCxnSpPr/>
                    <p:nvPr/>
                  </p:nvCxnSpPr>
                  <p:spPr>
                    <a:xfrm flipV="1">
                      <a:off x="7026806" y="284175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9" name="Straight Connector 1428"/>
                    <p:cNvCxnSpPr/>
                    <p:nvPr/>
                  </p:nvCxnSpPr>
                  <p:spPr>
                    <a:xfrm flipV="1">
                      <a:off x="6582085" y="2934183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4" name="Group 1409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6" name="Straight Connector 1425"/>
                    <p:cNvCxnSpPr/>
                    <p:nvPr/>
                  </p:nvCxnSpPr>
                  <p:spPr>
                    <a:xfrm flipV="1">
                      <a:off x="7027285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7" name="Straight Connector 1426"/>
                    <p:cNvCxnSpPr/>
                    <p:nvPr/>
                  </p:nvCxnSpPr>
                  <p:spPr>
                    <a:xfrm flipV="1">
                      <a:off x="6582565" y="293411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5" name="Group 1410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4" name="Straight Connector 1423"/>
                    <p:cNvCxnSpPr/>
                    <p:nvPr/>
                  </p:nvCxnSpPr>
                  <p:spPr>
                    <a:xfrm flipV="1">
                      <a:off x="7027767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5" name="Straight Connector 1424"/>
                    <p:cNvCxnSpPr/>
                    <p:nvPr/>
                  </p:nvCxnSpPr>
                  <p:spPr>
                    <a:xfrm flipV="1">
                      <a:off x="6583046" y="2938744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6" name="Group 1411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2" name="Straight Connector 1421"/>
                    <p:cNvCxnSpPr/>
                    <p:nvPr/>
                  </p:nvCxnSpPr>
                  <p:spPr>
                    <a:xfrm flipV="1">
                      <a:off x="7028246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3" name="Straight Connector 1422"/>
                    <p:cNvCxnSpPr/>
                    <p:nvPr/>
                  </p:nvCxnSpPr>
                  <p:spPr>
                    <a:xfrm flipV="1">
                      <a:off x="6574570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7" name="Group 1412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20" name="Straight Connector 1419"/>
                    <p:cNvCxnSpPr/>
                    <p:nvPr/>
                  </p:nvCxnSpPr>
                  <p:spPr>
                    <a:xfrm flipV="1">
                      <a:off x="7028726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21" name="Straight Connector 1420"/>
                    <p:cNvCxnSpPr/>
                    <p:nvPr/>
                  </p:nvCxnSpPr>
                  <p:spPr>
                    <a:xfrm flipV="1">
                      <a:off x="6581019" y="2938605"/>
                      <a:ext cx="453676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8" name="Group 1413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8" name="Straight Connector 1417"/>
                    <p:cNvCxnSpPr/>
                    <p:nvPr/>
                  </p:nvCxnSpPr>
                  <p:spPr>
                    <a:xfrm flipV="1">
                      <a:off x="7026223" y="2846109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9" name="Straight Connector 1418"/>
                    <p:cNvCxnSpPr/>
                    <p:nvPr/>
                  </p:nvCxnSpPr>
                  <p:spPr>
                    <a:xfrm flipV="1">
                      <a:off x="6581501" y="293853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79" name="Group 1414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416" name="Straight Connector 1415"/>
                    <p:cNvCxnSpPr/>
                    <p:nvPr/>
                  </p:nvCxnSpPr>
                  <p:spPr>
                    <a:xfrm flipV="1">
                      <a:off x="7026703" y="2846040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417" name="Straight Connector 1416"/>
                    <p:cNvCxnSpPr/>
                    <p:nvPr/>
                  </p:nvCxnSpPr>
                  <p:spPr>
                    <a:xfrm flipV="1">
                      <a:off x="6581980" y="2938465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943" name="Group 1378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944" name="Group 1379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94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92066"/>
                      <a:ext cx="549972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5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5114" y="2916873"/>
                      <a:ext cx="675469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6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778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7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50000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98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815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81" name="Straight Connector 1380"/>
                  <p:cNvCxnSpPr/>
                  <p:nvPr/>
                </p:nvCxnSpPr>
                <p:spPr>
                  <a:xfrm flipH="1">
                    <a:off x="6996950" y="2121604"/>
                    <a:ext cx="11072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2" name="Straight Connector 1381"/>
                  <p:cNvCxnSpPr/>
                  <p:nvPr/>
                </p:nvCxnSpPr>
                <p:spPr>
                  <a:xfrm>
                    <a:off x="6875143" y="230018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3" name="Straight Connector 1382"/>
                  <p:cNvCxnSpPr/>
                  <p:nvPr/>
                </p:nvCxnSpPr>
                <p:spPr>
                  <a:xfrm>
                    <a:off x="6871453" y="236441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4" name="Straight Connector 1383"/>
                  <p:cNvCxnSpPr/>
                  <p:nvPr/>
                </p:nvCxnSpPr>
                <p:spPr>
                  <a:xfrm>
                    <a:off x="6871453" y="244117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5" name="Straight Connector 1384"/>
                  <p:cNvCxnSpPr/>
                  <p:nvPr/>
                </p:nvCxnSpPr>
                <p:spPr>
                  <a:xfrm>
                    <a:off x="6867761" y="250540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6" name="Straight Connector 1385"/>
                  <p:cNvCxnSpPr/>
                  <p:nvPr/>
                </p:nvCxnSpPr>
                <p:spPr>
                  <a:xfrm>
                    <a:off x="6864071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7" name="Straight Connector 1386"/>
                  <p:cNvCxnSpPr/>
                  <p:nvPr/>
                </p:nvCxnSpPr>
                <p:spPr>
                  <a:xfrm>
                    <a:off x="6864071" y="263385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8" name="Straight Connector 1387"/>
                  <p:cNvCxnSpPr/>
                  <p:nvPr/>
                </p:nvCxnSpPr>
                <p:spPr>
                  <a:xfrm>
                    <a:off x="6860378" y="270278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89" name="Straight Connector 1388"/>
                  <p:cNvCxnSpPr/>
                  <p:nvPr/>
                </p:nvCxnSpPr>
                <p:spPr>
                  <a:xfrm>
                    <a:off x="6867761" y="2771714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0" name="Straight Connector 1389"/>
                  <p:cNvCxnSpPr/>
                  <p:nvPr/>
                </p:nvCxnSpPr>
                <p:spPr>
                  <a:xfrm>
                    <a:off x="6871453" y="284220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1" name="Straight Connector 1390"/>
                  <p:cNvCxnSpPr/>
                  <p:nvPr/>
                </p:nvCxnSpPr>
                <p:spPr>
                  <a:xfrm>
                    <a:off x="6871453" y="2911136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2" name="Straight Connector 1391"/>
                  <p:cNvCxnSpPr/>
                  <p:nvPr/>
                </p:nvCxnSpPr>
                <p:spPr>
                  <a:xfrm>
                    <a:off x="6875143" y="2975363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3" name="Straight Connector 1392"/>
                  <p:cNvCxnSpPr/>
                  <p:nvPr/>
                </p:nvCxnSpPr>
                <p:spPr>
                  <a:xfrm flipH="1">
                    <a:off x="6875143" y="2127870"/>
                    <a:ext cx="136572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05883" name="Group 1318"/>
              <p:cNvGrpSpPr>
                <a:grpSpLocks/>
              </p:cNvGrpSpPr>
              <p:nvPr/>
            </p:nvGrpSpPr>
            <p:grpSpPr bwMode="auto">
              <a:xfrm>
                <a:off x="2054687" y="4876798"/>
                <a:ext cx="331695" cy="1030941"/>
                <a:chOff x="6240352" y="2055335"/>
                <a:chExt cx="771307" cy="1017716"/>
              </a:xfrm>
            </p:grpSpPr>
            <p:grpSp>
              <p:nvGrpSpPr>
                <p:cNvPr id="205884" name="Group 1319"/>
                <p:cNvGrpSpPr>
                  <a:grpSpLocks/>
                </p:cNvGrpSpPr>
                <p:nvPr/>
              </p:nvGrpSpPr>
              <p:grpSpPr bwMode="auto">
                <a:xfrm>
                  <a:off x="6240352" y="2235573"/>
                  <a:ext cx="697981" cy="837478"/>
                  <a:chOff x="6395998" y="3062424"/>
                  <a:chExt cx="564403" cy="837478"/>
                </a:xfrm>
              </p:grpSpPr>
              <p:sp>
                <p:nvSpPr>
                  <p:cNvPr id="1341" name="Rectangle 1340"/>
                  <p:cNvSpPr/>
                  <p:nvPr/>
                </p:nvSpPr>
                <p:spPr>
                  <a:xfrm>
                    <a:off x="6508755" y="3058113"/>
                    <a:ext cx="447707" cy="745669"/>
                  </a:xfrm>
                  <a:prstGeom prst="rect">
                    <a:avLst/>
                  </a:prstGeom>
                  <a:noFill/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2" name="Straight Connector 1341"/>
                  <p:cNvCxnSpPr/>
                  <p:nvPr/>
                </p:nvCxnSpPr>
                <p:spPr>
                  <a:xfrm flipV="1">
                    <a:off x="6846027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3" name="Rectangle 1342"/>
                  <p:cNvSpPr/>
                  <p:nvPr/>
                </p:nvSpPr>
                <p:spPr>
                  <a:xfrm>
                    <a:off x="6475922" y="3067512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4" name="Straight Connector 1343"/>
                  <p:cNvCxnSpPr/>
                  <p:nvPr/>
                </p:nvCxnSpPr>
                <p:spPr>
                  <a:xfrm flipV="1">
                    <a:off x="6395336" y="3058113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45" name="Rectangle 1344"/>
                  <p:cNvSpPr/>
                  <p:nvPr/>
                </p:nvSpPr>
                <p:spPr>
                  <a:xfrm>
                    <a:off x="6816180" y="3701957"/>
                    <a:ext cx="131327" cy="115923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1346" name="Rectangle 1345"/>
                  <p:cNvSpPr/>
                  <p:nvPr/>
                </p:nvSpPr>
                <p:spPr>
                  <a:xfrm>
                    <a:off x="6404289" y="3153671"/>
                    <a:ext cx="444723" cy="745669"/>
                  </a:xfrm>
                  <a:prstGeom prst="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fontAlgn="auto" hangingPunct="1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i="0" dirty="0">
                      <a:solidFill>
                        <a:prstClr val="white"/>
                      </a:solidFill>
                      <a:latin typeface="Calibri"/>
                    </a:endParaRPr>
                  </a:p>
                </p:txBody>
              </p:sp>
              <p:cxnSp>
                <p:nvCxnSpPr>
                  <p:cNvPr id="1347" name="Straight Connector 1346"/>
                  <p:cNvCxnSpPr/>
                  <p:nvPr/>
                </p:nvCxnSpPr>
                <p:spPr>
                  <a:xfrm flipV="1">
                    <a:off x="6846027" y="3803782"/>
                    <a:ext cx="113419" cy="92425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05912" name="Group 1347"/>
                  <p:cNvGrpSpPr>
                    <a:grpSpLocks/>
                  </p:cNvGrpSpPr>
                  <p:nvPr/>
                </p:nvGrpSpPr>
                <p:grpSpPr bwMode="auto">
                  <a:xfrm>
                    <a:off x="6400318" y="313742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6" name="Straight Connector 1375"/>
                    <p:cNvCxnSpPr/>
                    <p:nvPr/>
                  </p:nvCxnSpPr>
                  <p:spPr>
                    <a:xfrm flipV="1">
                      <a:off x="7027752" y="2841967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7" name="Straight Connector 1376"/>
                    <p:cNvCxnSpPr/>
                    <p:nvPr/>
                  </p:nvCxnSpPr>
                  <p:spPr>
                    <a:xfrm flipV="1">
                      <a:off x="6574076" y="2934392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3" name="Group 1348"/>
                  <p:cNvGrpSpPr>
                    <a:grpSpLocks/>
                  </p:cNvGrpSpPr>
                  <p:nvPr/>
                </p:nvGrpSpPr>
                <p:grpSpPr bwMode="auto">
                  <a:xfrm>
                    <a:off x="6399838" y="320328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4" name="Straight Connector 1373"/>
                    <p:cNvCxnSpPr/>
                    <p:nvPr/>
                  </p:nvCxnSpPr>
                  <p:spPr>
                    <a:xfrm flipV="1">
                      <a:off x="7028233" y="284189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5" name="Straight Connector 1374"/>
                    <p:cNvCxnSpPr/>
                    <p:nvPr/>
                  </p:nvCxnSpPr>
                  <p:spPr>
                    <a:xfrm flipV="1">
                      <a:off x="6574557" y="2934323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4" name="Group 1349"/>
                  <p:cNvGrpSpPr>
                    <a:grpSpLocks/>
                  </p:cNvGrpSpPr>
                  <p:nvPr/>
                </p:nvGrpSpPr>
                <p:grpSpPr bwMode="auto">
                  <a:xfrm>
                    <a:off x="6399358" y="326914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2" name="Straight Connector 1371"/>
                    <p:cNvCxnSpPr/>
                    <p:nvPr/>
                  </p:nvCxnSpPr>
                  <p:spPr>
                    <a:xfrm flipV="1">
                      <a:off x="7019759" y="2841828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3" name="Straight Connector 1372"/>
                    <p:cNvCxnSpPr/>
                    <p:nvPr/>
                  </p:nvCxnSpPr>
                  <p:spPr>
                    <a:xfrm flipV="1">
                      <a:off x="6581006" y="2934253"/>
                      <a:ext cx="444723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5" name="Group 1350"/>
                  <p:cNvGrpSpPr>
                    <a:grpSpLocks/>
                  </p:cNvGrpSpPr>
                  <p:nvPr/>
                </p:nvGrpSpPr>
                <p:grpSpPr bwMode="auto">
                  <a:xfrm>
                    <a:off x="6398878" y="333501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70" name="Straight Connector 1369"/>
                    <p:cNvCxnSpPr/>
                    <p:nvPr/>
                  </p:nvCxnSpPr>
                  <p:spPr>
                    <a:xfrm flipV="1">
                      <a:off x="7026208" y="2841758"/>
                      <a:ext cx="107450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71" name="Straight Connector 1370"/>
                    <p:cNvCxnSpPr/>
                    <p:nvPr/>
                  </p:nvCxnSpPr>
                  <p:spPr>
                    <a:xfrm flipV="1">
                      <a:off x="6581486" y="2934183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6" name="Group 1351"/>
                  <p:cNvGrpSpPr>
                    <a:grpSpLocks/>
                  </p:cNvGrpSpPr>
                  <p:nvPr/>
                </p:nvGrpSpPr>
                <p:grpSpPr bwMode="auto">
                  <a:xfrm>
                    <a:off x="6398398" y="340087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8" name="Straight Connector 1367"/>
                    <p:cNvCxnSpPr/>
                    <p:nvPr/>
                  </p:nvCxnSpPr>
                  <p:spPr>
                    <a:xfrm flipV="1">
                      <a:off x="7026688" y="2841689"/>
                      <a:ext cx="113419" cy="924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9" name="Straight Connector 1368"/>
                    <p:cNvCxnSpPr/>
                    <p:nvPr/>
                  </p:nvCxnSpPr>
                  <p:spPr>
                    <a:xfrm flipV="1">
                      <a:off x="6581965" y="293411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7" name="Group 1352"/>
                  <p:cNvGrpSpPr>
                    <a:grpSpLocks/>
                  </p:cNvGrpSpPr>
                  <p:nvPr/>
                </p:nvGrpSpPr>
                <p:grpSpPr bwMode="auto">
                  <a:xfrm>
                    <a:off x="6397918" y="3466741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6" name="Straight Connector 1365"/>
                    <p:cNvCxnSpPr/>
                    <p:nvPr/>
                  </p:nvCxnSpPr>
                  <p:spPr>
                    <a:xfrm flipV="1">
                      <a:off x="7027169" y="284161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7" name="Straight Connector 1366"/>
                    <p:cNvCxnSpPr/>
                    <p:nvPr/>
                  </p:nvCxnSpPr>
                  <p:spPr>
                    <a:xfrm flipV="1">
                      <a:off x="6582446" y="2938744"/>
                      <a:ext cx="450692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8" name="Group 1353"/>
                  <p:cNvGrpSpPr>
                    <a:grpSpLocks/>
                  </p:cNvGrpSpPr>
                  <p:nvPr/>
                </p:nvGrpSpPr>
                <p:grpSpPr bwMode="auto">
                  <a:xfrm>
                    <a:off x="6397438" y="3532605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4" name="Straight Connector 1363"/>
                    <p:cNvCxnSpPr/>
                    <p:nvPr/>
                  </p:nvCxnSpPr>
                  <p:spPr>
                    <a:xfrm flipV="1">
                      <a:off x="7027648" y="2841549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5" name="Straight Connector 1364"/>
                    <p:cNvCxnSpPr/>
                    <p:nvPr/>
                  </p:nvCxnSpPr>
                  <p:spPr>
                    <a:xfrm flipV="1">
                      <a:off x="6573973" y="2938674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19" name="Group 1354"/>
                  <p:cNvGrpSpPr>
                    <a:grpSpLocks/>
                  </p:cNvGrpSpPr>
                  <p:nvPr/>
                </p:nvGrpSpPr>
                <p:grpSpPr bwMode="auto">
                  <a:xfrm>
                    <a:off x="6396958" y="3598469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2" name="Straight Connector 1361"/>
                    <p:cNvCxnSpPr/>
                    <p:nvPr/>
                  </p:nvCxnSpPr>
                  <p:spPr>
                    <a:xfrm flipV="1">
                      <a:off x="7028128" y="2841480"/>
                      <a:ext cx="113419" cy="97125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3" name="Straight Connector 1362"/>
                    <p:cNvCxnSpPr/>
                    <p:nvPr/>
                  </p:nvCxnSpPr>
                  <p:spPr>
                    <a:xfrm flipV="1">
                      <a:off x="6574452" y="2938605"/>
                      <a:ext cx="459645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0" name="Group 1355"/>
                  <p:cNvGrpSpPr>
                    <a:grpSpLocks/>
                  </p:cNvGrpSpPr>
                  <p:nvPr/>
                </p:nvGrpSpPr>
                <p:grpSpPr bwMode="auto">
                  <a:xfrm>
                    <a:off x="6396478" y="3664333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60" name="Straight Connector 1359"/>
                    <p:cNvCxnSpPr/>
                    <p:nvPr/>
                  </p:nvCxnSpPr>
                  <p:spPr>
                    <a:xfrm flipV="1">
                      <a:off x="7019654" y="2846109"/>
                      <a:ext cx="113419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61" name="Straight Connector 1360"/>
                    <p:cNvCxnSpPr/>
                    <p:nvPr/>
                  </p:nvCxnSpPr>
                  <p:spPr>
                    <a:xfrm flipV="1">
                      <a:off x="6580903" y="2938534"/>
                      <a:ext cx="444721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921" name="Group 1356"/>
                  <p:cNvGrpSpPr>
                    <a:grpSpLocks/>
                  </p:cNvGrpSpPr>
                  <p:nvPr/>
                </p:nvGrpSpPr>
                <p:grpSpPr bwMode="auto">
                  <a:xfrm>
                    <a:off x="6395998" y="3730197"/>
                    <a:ext cx="559121" cy="92788"/>
                    <a:chOff x="6582044" y="2846082"/>
                    <a:chExt cx="559121" cy="92788"/>
                  </a:xfrm>
                </p:grpSpPr>
                <p:cxnSp>
                  <p:nvCxnSpPr>
                    <p:cNvPr id="1358" name="Straight Connector 1357"/>
                    <p:cNvCxnSpPr/>
                    <p:nvPr/>
                  </p:nvCxnSpPr>
                  <p:spPr>
                    <a:xfrm flipV="1">
                      <a:off x="7026103" y="2846040"/>
                      <a:ext cx="107450" cy="92426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59" name="Straight Connector 1358"/>
                    <p:cNvCxnSpPr/>
                    <p:nvPr/>
                  </p:nvCxnSpPr>
                  <p:spPr>
                    <a:xfrm flipV="1">
                      <a:off x="6581382" y="2938465"/>
                      <a:ext cx="450690" cy="0"/>
                    </a:xfrm>
                    <a:prstGeom prst="line">
                      <a:avLst/>
                    </a:prstGeom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205885" name="Group 1320"/>
                <p:cNvGrpSpPr>
                  <a:grpSpLocks/>
                </p:cNvGrpSpPr>
                <p:nvPr/>
              </p:nvGrpSpPr>
              <p:grpSpPr bwMode="auto">
                <a:xfrm>
                  <a:off x="6280049" y="2055335"/>
                  <a:ext cx="731610" cy="920732"/>
                  <a:chOff x="6280049" y="2055335"/>
                  <a:chExt cx="731610" cy="920732"/>
                </a:xfrm>
              </p:grpSpPr>
              <p:grpSp>
                <p:nvGrpSpPr>
                  <p:cNvPr id="205886" name="Group 1321"/>
                  <p:cNvGrpSpPr>
                    <a:grpSpLocks/>
                  </p:cNvGrpSpPr>
                  <p:nvPr/>
                </p:nvGrpSpPr>
                <p:grpSpPr bwMode="auto">
                  <a:xfrm>
                    <a:off x="6280049" y="2055335"/>
                    <a:ext cx="680752" cy="139401"/>
                    <a:chOff x="5414286" y="2921098"/>
                    <a:chExt cx="680752" cy="139401"/>
                  </a:xfrm>
                </p:grpSpPr>
                <p:sp>
                  <p:nvSpPr>
                    <p:cNvPr id="1336" name="Rectangle 1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92066"/>
                      <a:ext cx="549974" cy="64228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7" name="AutoShap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414372" y="2916873"/>
                      <a:ext cx="675472" cy="78327"/>
                    </a:xfrm>
                    <a:prstGeom prst="parallelogram">
                      <a:avLst>
                        <a:gd name="adj" fmla="val 122778"/>
                      </a:avLst>
                    </a:prstGeom>
                    <a:gradFill rotWithShape="1">
                      <a:gsLst>
                        <a:gs pos="0">
                          <a:schemeClr val="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8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5968036" y="2918440"/>
                      <a:ext cx="125497" cy="137855"/>
                    </a:xfrm>
                    <a:custGeom>
                      <a:avLst/>
                      <a:gdLst>
                        <a:gd name="T0" fmla="*/ 0 w 169"/>
                        <a:gd name="T1" fmla="*/ 138 h 224"/>
                        <a:gd name="T2" fmla="*/ 0 w 169"/>
                        <a:gd name="T3" fmla="*/ 224 h 224"/>
                        <a:gd name="T4" fmla="*/ 169 w 169"/>
                        <a:gd name="T5" fmla="*/ 77 h 224"/>
                        <a:gd name="T6" fmla="*/ 169 w 169"/>
                        <a:gd name="T7" fmla="*/ 0 h 224"/>
                        <a:gd name="T8" fmla="*/ 0 w 169"/>
                        <a:gd name="T9" fmla="*/ 138 h 224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69"/>
                        <a:gd name="T16" fmla="*/ 0 h 224"/>
                        <a:gd name="T17" fmla="*/ 169 w 169"/>
                        <a:gd name="T18" fmla="*/ 224 h 224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69" h="224">
                          <a:moveTo>
                            <a:pt x="0" y="138"/>
                          </a:moveTo>
                          <a:lnTo>
                            <a:pt x="0" y="224"/>
                          </a:lnTo>
                          <a:lnTo>
                            <a:pt x="169" y="77"/>
                          </a:lnTo>
                          <a:lnTo>
                            <a:pt x="169" y="0"/>
                          </a:lnTo>
                          <a:lnTo>
                            <a:pt x="0" y="138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 w="6350" cmpd="sng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39" name="Freeform 191"/>
                    <p:cNvSpPr>
                      <a:spLocks/>
                    </p:cNvSpPr>
                    <p:nvPr/>
                  </p:nvSpPr>
                  <p:spPr bwMode="auto">
                    <a:xfrm>
                      <a:off x="5499268" y="2932538"/>
                      <a:ext cx="524136" cy="45430"/>
                    </a:xfrm>
                    <a:custGeom>
                      <a:avLst/>
                      <a:gdLst>
                        <a:gd name="T0" fmla="*/ 0 w 280"/>
                        <a:gd name="T1" fmla="*/ 63 h 63"/>
                        <a:gd name="T2" fmla="*/ 37 w 280"/>
                        <a:gd name="T3" fmla="*/ 62 h 63"/>
                        <a:gd name="T4" fmla="*/ 219 w 280"/>
                        <a:gd name="T5" fmla="*/ 0 h 63"/>
                        <a:gd name="T6" fmla="*/ 280 w 280"/>
                        <a:gd name="T7" fmla="*/ 0 h 6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80"/>
                        <a:gd name="T13" fmla="*/ 0 h 63"/>
                        <a:gd name="T14" fmla="*/ 280 w 280"/>
                        <a:gd name="T15" fmla="*/ 63 h 6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80" h="63">
                          <a:moveTo>
                            <a:pt x="0" y="63"/>
                          </a:moveTo>
                          <a:lnTo>
                            <a:pt x="37" y="62"/>
                          </a:lnTo>
                          <a:lnTo>
                            <a:pt x="219" y="0"/>
                          </a:lnTo>
                          <a:lnTo>
                            <a:pt x="280" y="0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40" name="Freeform 192"/>
                    <p:cNvSpPr>
                      <a:spLocks/>
                    </p:cNvSpPr>
                    <p:nvPr/>
                  </p:nvSpPr>
                  <p:spPr bwMode="auto">
                    <a:xfrm>
                      <a:off x="5621073" y="2929405"/>
                      <a:ext cx="302670" cy="53262"/>
                    </a:xfrm>
                    <a:custGeom>
                      <a:avLst/>
                      <a:gdLst>
                        <a:gd name="T0" fmla="*/ 0 w 293"/>
                        <a:gd name="T1" fmla="*/ 0 h 93"/>
                        <a:gd name="T2" fmla="*/ 67 w 293"/>
                        <a:gd name="T3" fmla="*/ 1 h 93"/>
                        <a:gd name="T4" fmla="*/ 195 w 293"/>
                        <a:gd name="T5" fmla="*/ 93 h 93"/>
                        <a:gd name="T6" fmla="*/ 293 w 293"/>
                        <a:gd name="T7" fmla="*/ 93 h 9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93"/>
                        <a:gd name="T13" fmla="*/ 0 h 93"/>
                        <a:gd name="T14" fmla="*/ 293 w 293"/>
                        <a:gd name="T15" fmla="*/ 93 h 9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93" h="93">
                          <a:moveTo>
                            <a:pt x="0" y="0"/>
                          </a:moveTo>
                          <a:lnTo>
                            <a:pt x="67" y="1"/>
                          </a:lnTo>
                          <a:lnTo>
                            <a:pt x="195" y="93"/>
                          </a:lnTo>
                          <a:lnTo>
                            <a:pt x="293" y="93"/>
                          </a:lnTo>
                        </a:path>
                      </a:pathLst>
                    </a:custGeom>
                    <a:noFill/>
                    <a:ln w="1587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 wrap="none"/>
                    <a:lstStyle/>
                    <a:p>
                      <a:pPr eaLnBrk="1" fontAlgn="auto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i="0" dirty="0">
                        <a:solidFill>
                          <a:prstClr val="black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p:txBody>
                </p:sp>
              </p:grpSp>
              <p:cxnSp>
                <p:nvCxnSpPr>
                  <p:cNvPr id="1323" name="Straight Connector 1322"/>
                  <p:cNvCxnSpPr/>
                  <p:nvPr/>
                </p:nvCxnSpPr>
                <p:spPr>
                  <a:xfrm flipH="1">
                    <a:off x="6996209" y="2121604"/>
                    <a:ext cx="11074" cy="847493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4" name="Straight Connector 1323"/>
                  <p:cNvCxnSpPr/>
                  <p:nvPr/>
                </p:nvCxnSpPr>
                <p:spPr>
                  <a:xfrm>
                    <a:off x="6874404" y="2300189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5" name="Straight Connector 1324"/>
                  <p:cNvCxnSpPr/>
                  <p:nvPr/>
                </p:nvCxnSpPr>
                <p:spPr>
                  <a:xfrm>
                    <a:off x="6870711" y="236441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6" name="Straight Connector 1325"/>
                  <p:cNvCxnSpPr/>
                  <p:nvPr/>
                </p:nvCxnSpPr>
                <p:spPr>
                  <a:xfrm>
                    <a:off x="6870711" y="2441177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7" name="Straight Connector 1326"/>
                  <p:cNvCxnSpPr/>
                  <p:nvPr/>
                </p:nvCxnSpPr>
                <p:spPr>
                  <a:xfrm>
                    <a:off x="6867021" y="250540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8" name="Straight Connector 1327"/>
                  <p:cNvCxnSpPr/>
                  <p:nvPr/>
                </p:nvCxnSpPr>
                <p:spPr>
                  <a:xfrm>
                    <a:off x="6863329" y="2566499"/>
                    <a:ext cx="14026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29" name="Straight Connector 1328"/>
                  <p:cNvCxnSpPr/>
                  <p:nvPr/>
                </p:nvCxnSpPr>
                <p:spPr>
                  <a:xfrm>
                    <a:off x="6863329" y="263385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0" name="Straight Connector 1329"/>
                  <p:cNvCxnSpPr/>
                  <p:nvPr/>
                </p:nvCxnSpPr>
                <p:spPr>
                  <a:xfrm>
                    <a:off x="6859639" y="2702787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1" name="Straight Connector 1330"/>
                  <p:cNvCxnSpPr/>
                  <p:nvPr/>
                </p:nvCxnSpPr>
                <p:spPr>
                  <a:xfrm>
                    <a:off x="6867021" y="2771714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2" name="Straight Connector 1331"/>
                  <p:cNvCxnSpPr/>
                  <p:nvPr/>
                </p:nvCxnSpPr>
                <p:spPr>
                  <a:xfrm>
                    <a:off x="6870711" y="2842209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3" name="Straight Connector 1332"/>
                  <p:cNvCxnSpPr/>
                  <p:nvPr/>
                </p:nvCxnSpPr>
                <p:spPr>
                  <a:xfrm>
                    <a:off x="6870711" y="2911136"/>
                    <a:ext cx="136572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4" name="Straight Connector 1333"/>
                  <p:cNvCxnSpPr/>
                  <p:nvPr/>
                </p:nvCxnSpPr>
                <p:spPr>
                  <a:xfrm>
                    <a:off x="6874404" y="2975363"/>
                    <a:ext cx="13657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35" name="Straight Connector 1334"/>
                  <p:cNvCxnSpPr/>
                  <p:nvPr/>
                </p:nvCxnSpPr>
                <p:spPr>
                  <a:xfrm flipH="1">
                    <a:off x="6874404" y="2127870"/>
                    <a:ext cx="136570" cy="0"/>
                  </a:xfrm>
                  <a:prstGeom prst="line">
                    <a:avLst/>
                  </a:prstGeom>
                  <a:ln w="2222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1559" name="TextBox 1558"/>
            <p:cNvSpPr txBox="1"/>
            <p:nvPr/>
          </p:nvSpPr>
          <p:spPr>
            <a:xfrm>
              <a:off x="668088" y="4554311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560" name="TextBox 1559"/>
            <p:cNvSpPr txBox="1"/>
            <p:nvPr/>
          </p:nvSpPr>
          <p:spPr>
            <a:xfrm>
              <a:off x="1068096" y="4552724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561" name="TextBox 1560"/>
            <p:cNvSpPr txBox="1"/>
            <p:nvPr/>
          </p:nvSpPr>
          <p:spPr>
            <a:xfrm>
              <a:off x="1466515" y="4551137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562" name="TextBox 1561"/>
            <p:cNvSpPr txBox="1"/>
            <p:nvPr/>
          </p:nvSpPr>
          <p:spPr>
            <a:xfrm>
              <a:off x="183318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563" name="TextBox 1562"/>
            <p:cNvSpPr txBox="1"/>
            <p:nvPr/>
          </p:nvSpPr>
          <p:spPr>
            <a:xfrm>
              <a:off x="2260181" y="4547963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564" name="TextBox 1563"/>
            <p:cNvSpPr txBox="1"/>
            <p:nvPr/>
          </p:nvSpPr>
          <p:spPr>
            <a:xfrm>
              <a:off x="2631617" y="4546376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565" name="TextBox 1564"/>
            <p:cNvSpPr txBox="1"/>
            <p:nvPr/>
          </p:nvSpPr>
          <p:spPr>
            <a:xfrm>
              <a:off x="3014164" y="4544790"/>
              <a:ext cx="288894" cy="33800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7</a:t>
              </a:r>
            </a:p>
          </p:txBody>
        </p:sp>
        <p:sp>
          <p:nvSpPr>
            <p:cNvPr id="1566" name="TextBox 1565"/>
            <p:cNvSpPr txBox="1"/>
            <p:nvPr/>
          </p:nvSpPr>
          <p:spPr>
            <a:xfrm>
              <a:off x="3391949" y="4549550"/>
              <a:ext cx="288894" cy="3380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rPr>
                <a:t>8</a:t>
              </a:r>
            </a:p>
          </p:txBody>
        </p:sp>
        <p:grpSp>
          <p:nvGrpSpPr>
            <p:cNvPr id="205847" name="Group 187"/>
            <p:cNvGrpSpPr>
              <a:grpSpLocks/>
            </p:cNvGrpSpPr>
            <p:nvPr/>
          </p:nvGrpSpPr>
          <p:grpSpPr bwMode="auto">
            <a:xfrm>
              <a:off x="2646378" y="1872322"/>
              <a:ext cx="1052512" cy="355600"/>
              <a:chOff x="4410" y="1365"/>
              <a:chExt cx="663" cy="224"/>
            </a:xfrm>
          </p:grpSpPr>
          <p:sp>
            <p:nvSpPr>
              <p:cNvPr id="1568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69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0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1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2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5848" name="Group 187"/>
            <p:cNvGrpSpPr>
              <a:grpSpLocks/>
            </p:cNvGrpSpPr>
            <p:nvPr/>
          </p:nvGrpSpPr>
          <p:grpSpPr bwMode="auto">
            <a:xfrm>
              <a:off x="5819864" y="1872322"/>
              <a:ext cx="1052512" cy="355600"/>
              <a:chOff x="4410" y="1365"/>
              <a:chExt cx="663" cy="224"/>
            </a:xfrm>
          </p:grpSpPr>
          <p:sp>
            <p:nvSpPr>
              <p:cNvPr id="1574" name="Rectangle 188"/>
              <p:cNvSpPr>
                <a:spLocks noChangeArrowheads="1"/>
              </p:cNvSpPr>
              <p:nvPr/>
            </p:nvSpPr>
            <p:spPr bwMode="auto">
              <a:xfrm>
                <a:off x="4410" y="1500"/>
                <a:ext cx="495" cy="87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5" name="AutoShape 189"/>
              <p:cNvSpPr>
                <a:spLocks noChangeArrowheads="1"/>
              </p:cNvSpPr>
              <p:nvPr/>
            </p:nvSpPr>
            <p:spPr bwMode="auto">
              <a:xfrm>
                <a:off x="4410" y="1368"/>
                <a:ext cx="663" cy="135"/>
              </a:xfrm>
              <a:prstGeom prst="parallelogram">
                <a:avLst>
                  <a:gd name="adj" fmla="val 122778"/>
                </a:avLst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6" name="Freeform 190"/>
              <p:cNvSpPr>
                <a:spLocks/>
              </p:cNvSpPr>
              <p:nvPr/>
            </p:nvSpPr>
            <p:spPr bwMode="auto">
              <a:xfrm>
                <a:off x="4904" y="1365"/>
                <a:ext cx="169" cy="224"/>
              </a:xfrm>
              <a:custGeom>
                <a:avLst/>
                <a:gdLst>
                  <a:gd name="T0" fmla="*/ 0 w 169"/>
                  <a:gd name="T1" fmla="*/ 138 h 224"/>
                  <a:gd name="T2" fmla="*/ 0 w 169"/>
                  <a:gd name="T3" fmla="*/ 224 h 224"/>
                  <a:gd name="T4" fmla="*/ 169 w 169"/>
                  <a:gd name="T5" fmla="*/ 77 h 224"/>
                  <a:gd name="T6" fmla="*/ 169 w 169"/>
                  <a:gd name="T7" fmla="*/ 0 h 224"/>
                  <a:gd name="T8" fmla="*/ 0 w 169"/>
                  <a:gd name="T9" fmla="*/ 138 h 2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9"/>
                  <a:gd name="T16" fmla="*/ 0 h 224"/>
                  <a:gd name="T17" fmla="*/ 169 w 169"/>
                  <a:gd name="T18" fmla="*/ 224 h 2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9" h="224">
                    <a:moveTo>
                      <a:pt x="0" y="138"/>
                    </a:moveTo>
                    <a:lnTo>
                      <a:pt x="0" y="224"/>
                    </a:lnTo>
                    <a:lnTo>
                      <a:pt x="169" y="77"/>
                    </a:lnTo>
                    <a:lnTo>
                      <a:pt x="169" y="0"/>
                    </a:lnTo>
                    <a:lnTo>
                      <a:pt x="0" y="138"/>
                    </a:lnTo>
                    <a:close/>
                  </a:path>
                </a:pathLst>
              </a:custGeom>
              <a:solidFill>
                <a:schemeClr val="accent1"/>
              </a:solidFill>
              <a:ln w="6350" cmpd="sng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7" name="Freeform 191"/>
              <p:cNvSpPr>
                <a:spLocks/>
              </p:cNvSpPr>
              <p:nvPr/>
            </p:nvSpPr>
            <p:spPr bwMode="auto">
              <a:xfrm>
                <a:off x="4475" y="1395"/>
                <a:ext cx="506" cy="80"/>
              </a:xfrm>
              <a:custGeom>
                <a:avLst/>
                <a:gdLst>
                  <a:gd name="T0" fmla="*/ 0 w 280"/>
                  <a:gd name="T1" fmla="*/ 63 h 63"/>
                  <a:gd name="T2" fmla="*/ 37 w 280"/>
                  <a:gd name="T3" fmla="*/ 62 h 63"/>
                  <a:gd name="T4" fmla="*/ 219 w 280"/>
                  <a:gd name="T5" fmla="*/ 0 h 63"/>
                  <a:gd name="T6" fmla="*/ 280 w 280"/>
                  <a:gd name="T7" fmla="*/ 0 h 6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0"/>
                  <a:gd name="T13" fmla="*/ 0 h 63"/>
                  <a:gd name="T14" fmla="*/ 280 w 280"/>
                  <a:gd name="T15" fmla="*/ 63 h 6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0" h="63">
                    <a:moveTo>
                      <a:pt x="0" y="63"/>
                    </a:moveTo>
                    <a:lnTo>
                      <a:pt x="37" y="62"/>
                    </a:lnTo>
                    <a:lnTo>
                      <a:pt x="219" y="0"/>
                    </a:lnTo>
                    <a:lnTo>
                      <a:pt x="280" y="0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78" name="Freeform 192"/>
              <p:cNvSpPr>
                <a:spLocks/>
              </p:cNvSpPr>
              <p:nvPr/>
            </p:nvSpPr>
            <p:spPr bwMode="auto">
              <a:xfrm>
                <a:off x="4593" y="1391"/>
                <a:ext cx="293" cy="93"/>
              </a:xfrm>
              <a:custGeom>
                <a:avLst/>
                <a:gdLst>
                  <a:gd name="T0" fmla="*/ 0 w 293"/>
                  <a:gd name="T1" fmla="*/ 0 h 93"/>
                  <a:gd name="T2" fmla="*/ 67 w 293"/>
                  <a:gd name="T3" fmla="*/ 1 h 93"/>
                  <a:gd name="T4" fmla="*/ 195 w 293"/>
                  <a:gd name="T5" fmla="*/ 93 h 93"/>
                  <a:gd name="T6" fmla="*/ 293 w 293"/>
                  <a:gd name="T7" fmla="*/ 93 h 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93"/>
                  <a:gd name="T13" fmla="*/ 0 h 93"/>
                  <a:gd name="T14" fmla="*/ 293 w 293"/>
                  <a:gd name="T15" fmla="*/ 93 h 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93" h="93">
                    <a:moveTo>
                      <a:pt x="0" y="0"/>
                    </a:moveTo>
                    <a:lnTo>
                      <a:pt x="67" y="1"/>
                    </a:lnTo>
                    <a:lnTo>
                      <a:pt x="195" y="93"/>
                    </a:lnTo>
                    <a:lnTo>
                      <a:pt x="293" y="93"/>
                    </a:lnTo>
                  </a:path>
                </a:pathLst>
              </a:custGeom>
              <a:noFill/>
              <a:ln w="19050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wrap="none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i="0" dirty="0">
                  <a:solidFill>
                    <a:prstClr val="black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cxnSp>
          <p:nvCxnSpPr>
            <p:cNvPr id="20" name="Straight Connector 19"/>
            <p:cNvCxnSpPr/>
            <p:nvPr/>
          </p:nvCxnSpPr>
          <p:spPr>
            <a:xfrm flipH="1">
              <a:off x="1368101" y="2215235"/>
              <a:ext cx="1588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9" name="Straight Connector 1578"/>
            <p:cNvCxnSpPr/>
            <p:nvPr/>
          </p:nvCxnSpPr>
          <p:spPr>
            <a:xfrm flipH="1">
              <a:off x="3074483" y="2224757"/>
              <a:ext cx="0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0" name="Straight Connector 1579"/>
            <p:cNvCxnSpPr/>
            <p:nvPr/>
          </p:nvCxnSpPr>
          <p:spPr>
            <a:xfrm flipH="1">
              <a:off x="4953883" y="2226343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1" name="Straight Connector 1580"/>
            <p:cNvCxnSpPr/>
            <p:nvPr/>
          </p:nvCxnSpPr>
          <p:spPr>
            <a:xfrm flipH="1">
              <a:off x="6515817" y="2227930"/>
              <a:ext cx="1587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2" name="Straight Connector 1581"/>
            <p:cNvCxnSpPr>
              <a:endCxn id="71" idx="0"/>
            </p:cNvCxnSpPr>
            <p:nvPr/>
          </p:nvCxnSpPr>
          <p:spPr>
            <a:xfrm flipH="1">
              <a:off x="1607788" y="2221583"/>
              <a:ext cx="1127005" cy="51415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3" name="Straight Connector 1582"/>
            <p:cNvCxnSpPr/>
            <p:nvPr/>
          </p:nvCxnSpPr>
          <p:spPr>
            <a:xfrm flipH="1">
              <a:off x="3193532" y="2221583"/>
              <a:ext cx="1304786" cy="52367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4" name="Straight Connector 1583"/>
            <p:cNvCxnSpPr/>
            <p:nvPr/>
          </p:nvCxnSpPr>
          <p:spPr>
            <a:xfrm flipH="1">
              <a:off x="5122140" y="2253321"/>
              <a:ext cx="1301612" cy="506217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5" name="Straight Connector 1584"/>
            <p:cNvCxnSpPr>
              <a:endCxn id="71" idx="1"/>
            </p:cNvCxnSpPr>
            <p:nvPr/>
          </p:nvCxnSpPr>
          <p:spPr>
            <a:xfrm flipH="1">
              <a:off x="1739536" y="2231104"/>
              <a:ext cx="2596874" cy="50463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6" name="Straight Connector 1585"/>
            <p:cNvCxnSpPr/>
            <p:nvPr/>
          </p:nvCxnSpPr>
          <p:spPr>
            <a:xfrm flipH="1">
              <a:off x="3518935" y="2242212"/>
              <a:ext cx="280798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7" name="Straight Connector 1586"/>
            <p:cNvCxnSpPr/>
            <p:nvPr/>
          </p:nvCxnSpPr>
          <p:spPr>
            <a:xfrm flipH="1">
              <a:off x="1977636" y="2253321"/>
              <a:ext cx="3950869" cy="49511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8" name="Straight Connector 1587"/>
            <p:cNvCxnSpPr>
              <a:stCxn id="52" idx="2"/>
            </p:cNvCxnSpPr>
            <p:nvPr/>
          </p:nvCxnSpPr>
          <p:spPr>
            <a:xfrm>
              <a:off x="1476039" y="2223169"/>
              <a:ext cx="1552410" cy="51732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9" name="Straight Connector 1588"/>
            <p:cNvCxnSpPr/>
            <p:nvPr/>
          </p:nvCxnSpPr>
          <p:spPr>
            <a:xfrm>
              <a:off x="1623662" y="2223169"/>
              <a:ext cx="3014342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0" name="Straight Connector 1589"/>
            <p:cNvCxnSpPr>
              <a:stCxn id="54" idx="1"/>
            </p:cNvCxnSpPr>
            <p:nvPr/>
          </p:nvCxnSpPr>
          <p:spPr>
            <a:xfrm>
              <a:off x="1868111" y="2226343"/>
              <a:ext cx="4342939" cy="54589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>
              <a:stCxn id="1306" idx="0"/>
            </p:cNvCxnSpPr>
            <p:nvPr/>
          </p:nvCxnSpPr>
          <p:spPr>
            <a:xfrm flipH="1" flipV="1">
              <a:off x="3166548" y="2239038"/>
              <a:ext cx="1596855" cy="52526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1" name="Straight Connector 1590"/>
            <p:cNvCxnSpPr>
              <a:stCxn id="1553" idx="0"/>
            </p:cNvCxnSpPr>
            <p:nvPr/>
          </p:nvCxnSpPr>
          <p:spPr>
            <a:xfrm flipH="1" flipV="1">
              <a:off x="3342741" y="2232691"/>
              <a:ext cx="2984183" cy="53795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2" name="Straight Connector 1591"/>
            <p:cNvCxnSpPr>
              <a:stCxn id="1553" idx="1"/>
            </p:cNvCxnSpPr>
            <p:nvPr/>
          </p:nvCxnSpPr>
          <p:spPr>
            <a:xfrm flipH="1" flipV="1">
              <a:off x="4639591" y="2226343"/>
              <a:ext cx="1819082" cy="54430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5826" name="Rectangle 5"/>
          <p:cNvSpPr txBox="1">
            <a:spLocks noChangeArrowheads="1"/>
          </p:cNvSpPr>
          <p:nvPr/>
        </p:nvSpPr>
        <p:spPr bwMode="auto">
          <a:xfrm>
            <a:off x="546100" y="115888"/>
            <a:ext cx="7772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400" i="0" dirty="0">
                <a:solidFill>
                  <a:srgbClr val="000099"/>
                </a:solidFill>
                <a:latin typeface="Gill Sans MT" charset="0"/>
              </a:rPr>
              <a:t>Data center networks </a:t>
            </a:r>
          </a:p>
        </p:txBody>
      </p:sp>
      <p:pic>
        <p:nvPicPr>
          <p:cNvPr id="205827" name="Picture 20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823913"/>
            <a:ext cx="5183188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28" name="Rectangle 6"/>
          <p:cNvSpPr txBox="1">
            <a:spLocks noChangeArrowheads="1"/>
          </p:cNvSpPr>
          <p:nvPr/>
        </p:nvSpPr>
        <p:spPr bwMode="auto">
          <a:xfrm>
            <a:off x="590550" y="1166813"/>
            <a:ext cx="82740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279400" indent="-279400" eaLnBrk="1" hangingPunct="1"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i="0" dirty="0">
                <a:latin typeface="Gill Sans MT" charset="0"/>
              </a:rPr>
              <a:t>rich interconnection among switches, racks: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throughput between racks (multiple routing paths possible)</a:t>
            </a:r>
          </a:p>
          <a:p>
            <a:pPr marL="681038" lvl="1" indent="-223838" eaLnBrk="1" hangingPunct="1"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i="0" dirty="0">
                <a:latin typeface="Gill Sans MT" charset="0"/>
              </a:rPr>
              <a:t>increased reliability via redundancy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sz="3200" dirty="0">
              <a:latin typeface="Gill Sans MT" charset="0"/>
            </a:endParaRPr>
          </a:p>
        </p:txBody>
      </p:sp>
      <p:sp>
        <p:nvSpPr>
          <p:cNvPr id="10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87</a:t>
            </a:fld>
            <a:endParaRPr lang="en-US" sz="1200" dirty="0">
              <a:latin typeface="Tahoma" charset="0"/>
            </a:endParaRPr>
          </a:p>
        </p:txBody>
      </p:sp>
      <p:sp>
        <p:nvSpPr>
          <p:cNvPr id="106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17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Summary</a:t>
            </a:r>
          </a:p>
        </p:txBody>
      </p:sp>
      <p:sp>
        <p:nvSpPr>
          <p:cNvPr id="9421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Gill Sans MT" charset="0"/>
                <a:cs typeface="+mn-cs"/>
              </a:rPr>
              <a:t>principles </a:t>
            </a:r>
            <a:r>
              <a:rPr lang="en-US" dirty="0">
                <a:latin typeface="Gill Sans MT" charset="0"/>
                <a:cs typeface="+mn-cs"/>
              </a:rPr>
              <a:t>behind data link layer services: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error detection, correction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sharing a broadcast channel: multiple access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link layer addressing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instantiation and implementation of various link layer technologies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Ethernet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switched LANS, VLANs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virtualized networks as a link layer: MPLS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synthesis: a day in the life of a web request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7093" name="Picture 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88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24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523875" y="7302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Chapter </a:t>
            </a:r>
            <a:r>
              <a:rPr lang="en-US" dirty="0" smtClean="0">
                <a:latin typeface="Gill Sans MT" charset="0"/>
                <a:cs typeface="+mj-cs"/>
              </a:rPr>
              <a:t>6: </a:t>
            </a:r>
            <a:r>
              <a:rPr lang="en-US" dirty="0">
                <a:latin typeface="Gill Sans MT" charset="0"/>
                <a:cs typeface="+mj-cs"/>
              </a:rPr>
              <a:t>let</a:t>
            </a:r>
            <a:r>
              <a:rPr lang="ja-JP" altLang="en-US" dirty="0">
                <a:latin typeface="Gill Sans MT" charset="0"/>
                <a:cs typeface="+mj-cs"/>
              </a:rPr>
              <a:t>’</a:t>
            </a:r>
            <a:r>
              <a:rPr lang="en-US" dirty="0">
                <a:latin typeface="Gill Sans MT" charset="0"/>
                <a:cs typeface="+mj-cs"/>
              </a:rPr>
              <a:t>s take a breath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journey down protocol stack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complete</a:t>
            </a:r>
            <a:r>
              <a:rPr lang="en-US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(except PHY)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solid understanding of networking principles, practice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….. could stop here …. but </a:t>
            </a:r>
            <a:r>
              <a:rPr lang="en-US" i="1" dirty="0">
                <a:solidFill>
                  <a:srgbClr val="C00000"/>
                </a:solidFill>
                <a:latin typeface="Gill Sans MT" charset="0"/>
                <a:cs typeface="+mn-cs"/>
              </a:rPr>
              <a:t>lots</a:t>
            </a:r>
            <a:r>
              <a:rPr lang="en-US" i="1" dirty="0">
                <a:solidFill>
                  <a:srgbClr val="FF0000"/>
                </a:solidFill>
                <a:latin typeface="Gill Sans MT" charset="0"/>
                <a:cs typeface="+mn-cs"/>
              </a:rPr>
              <a:t> </a:t>
            </a:r>
            <a:r>
              <a:rPr lang="en-US" dirty="0">
                <a:latin typeface="Gill Sans MT" charset="0"/>
                <a:cs typeface="+mn-cs"/>
              </a:rPr>
              <a:t>of interesting topics!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wireless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multimedia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security </a:t>
            </a:r>
          </a:p>
          <a:p>
            <a:pPr>
              <a:defRPr/>
            </a:pPr>
            <a:endParaRPr lang="en-US" sz="2400" dirty="0">
              <a:latin typeface="Gill Sans MT" charset="0"/>
              <a:cs typeface="+mn-cs"/>
            </a:endParaRPr>
          </a:p>
        </p:txBody>
      </p:sp>
      <p:pic>
        <p:nvPicPr>
          <p:cNvPr id="219141" name="Picture 1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89693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89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3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Gill Sans MT" charset="0"/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encapsulates datagram in frame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adds error checking bits, rdt, flow control, etc.</a:t>
            </a:r>
          </a:p>
        </p:txBody>
      </p:sp>
      <p:sp>
        <p:nvSpPr>
          <p:cNvPr id="92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Gill Sans MT" charset="0"/>
                <a:cs typeface="+mn-cs"/>
              </a:rPr>
              <a:t>receiving side</a:t>
            </a:r>
          </a:p>
          <a:p>
            <a:pPr lvl="1">
              <a:defRPr/>
            </a:pPr>
            <a:r>
              <a:rPr lang="en-US" dirty="0">
                <a:latin typeface="Gill Sans MT" charset="0"/>
              </a:rPr>
              <a:t>looks for errors, rdt, flow control, </a:t>
            </a:r>
            <a:r>
              <a:rPr lang="en-US" dirty="0" smtClean="0">
                <a:latin typeface="Gill Sans MT" charset="0"/>
              </a:rPr>
              <a:t>etc.</a:t>
            </a:r>
            <a:endParaRPr lang="en-US" dirty="0">
              <a:latin typeface="Gill Sans MT" charset="0"/>
            </a:endParaRPr>
          </a:p>
          <a:p>
            <a:pPr lvl="1">
              <a:defRPr/>
            </a:pPr>
            <a:r>
              <a:rPr lang="en-US" dirty="0">
                <a:latin typeface="Gill Sans MT" charset="0"/>
              </a:rPr>
              <a:t>extracts datagram, passes to upper layer at receiving </a:t>
            </a:r>
            <a:r>
              <a:rPr lang="en-US" dirty="0" smtClean="0">
                <a:latin typeface="Gill Sans MT" charset="0"/>
              </a:rPr>
              <a:t>side</a:t>
            </a:r>
            <a:endParaRPr lang="en-US" dirty="0">
              <a:latin typeface="Gill Sans MT" charset="0"/>
            </a:endParaRP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 dirty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 dirty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56355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dirty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dirty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6361" name="Picture 63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4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0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17532</TotalTime>
  <Words>6125</Words>
  <Application>Microsoft Office PowerPoint</Application>
  <PresentationFormat>On-screen Show (4:3)</PresentationFormat>
  <Paragraphs>1571</Paragraphs>
  <Slides>89</Slides>
  <Notes>79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2" baseType="lpstr">
      <vt:lpstr>Gulim</vt:lpstr>
      <vt:lpstr>MS Mincho</vt:lpstr>
      <vt:lpstr>ＭＳ Ｐゴシック</vt:lpstr>
      <vt:lpstr>Arial</vt:lpstr>
      <vt:lpstr>Calibri</vt:lpstr>
      <vt:lpstr>Comic Sans MS</vt:lpstr>
      <vt:lpstr>Courier New</vt:lpstr>
      <vt:lpstr>Gill Sans MT</vt:lpstr>
      <vt:lpstr>Tahoma</vt:lpstr>
      <vt:lpstr>Times New Roman</vt:lpstr>
      <vt:lpstr>Wingdings</vt:lpstr>
      <vt:lpstr>Default Design</vt:lpstr>
      <vt:lpstr>Equation</vt:lpstr>
      <vt:lpstr>John Magee 28 November 2016</vt:lpstr>
      <vt:lpstr>Chapter 6: Link layer and LANs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Slotted ALOHA: efficiency</vt:lpstr>
      <vt:lpstr>Pure (unslotted) ALOHA</vt:lpstr>
      <vt:lpstr>Pure ALOHA efficiency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CSMA/CD efficiency</vt:lpstr>
      <vt:lpstr>“Taking turns” MAC protocols</vt:lpstr>
      <vt:lpstr>“Taking turns” MAC protocols</vt:lpstr>
      <vt:lpstr>“Taking turns” MAC protocols</vt:lpstr>
      <vt:lpstr>PowerPoint Presentation</vt:lpstr>
      <vt:lpstr>PowerPoint Presentation</vt:lpstr>
      <vt:lpstr> Summary of MAC protocols</vt:lpstr>
      <vt:lpstr>Link layer, LANs: outline</vt:lpstr>
      <vt:lpstr>MAC addresses and ARP</vt:lpstr>
      <vt:lpstr>LAN addresses and ARP</vt:lpstr>
      <vt:lpstr>LAN addresses (more)</vt:lpstr>
      <vt:lpstr>ARP: address resolution protocol</vt:lpstr>
      <vt:lpstr>ARP protocol: same LAN</vt:lpstr>
      <vt:lpstr>PowerPoint Presentation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Addressing: routing to another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 (vs. a dumb hub)</vt:lpstr>
      <vt:lpstr>Switch: multiple simultaneous transmissions</vt:lpstr>
      <vt:lpstr>Switch forwarding table</vt:lpstr>
      <vt:lpstr>Switch: self-learning</vt:lpstr>
      <vt:lpstr>Switch: frame filtering/forwarding</vt:lpstr>
      <vt:lpstr>Self-learning, forwarding: example</vt:lpstr>
      <vt:lpstr>Interconnecting switches</vt:lpstr>
      <vt:lpstr>Self-learning multi-switch example</vt:lpstr>
      <vt:lpstr>Institutional network</vt:lpstr>
      <vt:lpstr>Switches vs. routers</vt:lpstr>
      <vt:lpstr>VLANs: motivation</vt:lpstr>
      <vt:lpstr>VLANs</vt:lpstr>
      <vt:lpstr>Port-based VLAN</vt:lpstr>
      <vt:lpstr>VLANS spanning multiple switches</vt:lpstr>
      <vt:lpstr>PowerPoint Presentation</vt:lpstr>
      <vt:lpstr>Link layer, LANs: outline</vt:lpstr>
      <vt:lpstr>Multiprotocol label switching (MPLS)</vt:lpstr>
      <vt:lpstr>MPLS capable routers</vt:lpstr>
      <vt:lpstr>MPLS versus IP paths</vt:lpstr>
      <vt:lpstr>MPLS versus IP paths</vt:lpstr>
      <vt:lpstr>MPLS signaling</vt:lpstr>
      <vt:lpstr>MPLS forwarding tables</vt:lpstr>
      <vt:lpstr>Link layer, LANs: outline</vt:lpstr>
      <vt:lpstr>Data center networks </vt:lpstr>
      <vt:lpstr>PowerPoint Presentation</vt:lpstr>
      <vt:lpstr>PowerPoint Presentation</vt:lpstr>
      <vt:lpstr>Chapter 6: Summary</vt:lpstr>
      <vt:lpstr>Chapter 6: let’s take a breath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John Magee IV</cp:lastModifiedBy>
  <cp:revision>523</cp:revision>
  <dcterms:created xsi:type="dcterms:W3CDTF">1999-10-08T19:08:27Z</dcterms:created>
  <dcterms:modified xsi:type="dcterms:W3CDTF">2016-11-30T22:37:53Z</dcterms:modified>
</cp:coreProperties>
</file>