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875" r:id="rId2"/>
    <p:sldId id="864" r:id="rId3"/>
    <p:sldId id="865" r:id="rId4"/>
    <p:sldId id="866" r:id="rId5"/>
    <p:sldId id="867" r:id="rId6"/>
    <p:sldId id="868" r:id="rId7"/>
    <p:sldId id="869" r:id="rId8"/>
    <p:sldId id="870" r:id="rId9"/>
    <p:sldId id="871" r:id="rId10"/>
    <p:sldId id="872" r:id="rId11"/>
    <p:sldId id="873" r:id="rId12"/>
    <p:sldId id="874" r:id="rId13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DDDDDD"/>
    <a:srgbClr val="FFCCFF"/>
    <a:srgbClr val="000099"/>
    <a:srgbClr val="FF0000"/>
    <a:srgbClr val="008000"/>
    <a:srgbClr val="66CCFF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8481" autoAdjust="0"/>
  </p:normalViewPr>
  <p:slideViewPr>
    <p:cSldViewPr snapToGrid="0">
      <p:cViewPr varScale="1">
        <p:scale>
          <a:sx n="91" d="100"/>
          <a:sy n="91" d="100"/>
        </p:scale>
        <p:origin x="218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32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5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225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225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225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fld id="{91292653-6D28-1A4E-9097-8CD0CA4FA95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4161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fld id="{ACCD5E27-021E-054B-84DE-C100B224ED6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4115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17550" indent="-274638" defTabSz="933450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03313" indent="-220663" defTabSz="933450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544638" indent="-220663" defTabSz="933450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1987550" indent="-220663" defTabSz="933450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444750" indent="-220663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01950" indent="-220663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359150" indent="-220663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16350" indent="-220663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AC2B0B1D-A1E9-45B1-9C35-D920AAA897AF}" type="slidenum">
              <a:rPr lang="en-US" altLang="en-US" sz="1300">
                <a:latin typeface="Arial" panose="020B0604020202020204" pitchFamily="34" charset="0"/>
              </a:rPr>
              <a:pPr eaLnBrk="1" hangingPunct="1"/>
              <a:t>1</a:t>
            </a:fld>
            <a:endParaRPr lang="en-US" altLang="en-US" sz="1300">
              <a:latin typeface="Arial" panose="020B0604020202020204" pitchFamily="34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08881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EE4C2F5E-D93F-F644-8D11-49C71E81086F}" type="slidenum">
              <a:rPr lang="en-US" i="0" smtClean="0">
                <a:latin typeface="Times New Roman" charset="0"/>
              </a:rPr>
              <a:pPr>
                <a:defRPr/>
              </a:pPr>
              <a:t>2</a:t>
            </a:fld>
            <a:endParaRPr lang="en-US" i="0" dirty="0" smtClean="0">
              <a:latin typeface="Times New Roman" charset="0"/>
            </a:endParaRPr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5952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7DB61159-EE09-2745-B91D-BC465D8E6509}" type="slidenum">
              <a:rPr lang="en-US" i="0" smtClean="0">
                <a:solidFill>
                  <a:srgbClr val="000000"/>
                </a:solidFill>
                <a:latin typeface="Times New Roman" charset="0"/>
              </a:rPr>
              <a:pPr>
                <a:defRPr/>
              </a:pPr>
              <a:t>11</a:t>
            </a:fld>
            <a:endParaRPr lang="en-US" i="0" dirty="0" smtClean="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175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510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651835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3BCB891A-1F10-6C4C-8EDC-2A2224A69238}" type="slidenum">
              <a:rPr lang="en-US" i="0" smtClean="0">
                <a:solidFill>
                  <a:srgbClr val="000000"/>
                </a:solidFill>
                <a:latin typeface="Times New Roman" charset="0"/>
              </a:rPr>
              <a:pPr>
                <a:defRPr/>
              </a:pPr>
              <a:t>12</a:t>
            </a:fld>
            <a:endParaRPr lang="en-US" i="0" dirty="0" smtClean="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176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613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880624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5532438" y="6467475"/>
            <a:ext cx="2895600" cy="28733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Network Layer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324850" y="6462713"/>
            <a:ext cx="6762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4-</a:t>
            </a:r>
            <a:fld id="{7EFC9773-7379-5049-A6C9-0C8EEEC5C54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134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5572125" y="6486525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Data Link Layer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181975" y="6486525"/>
            <a:ext cx="676275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5-</a:t>
            </a:r>
            <a:fld id="{9AB7E571-4613-BD47-B8AF-E4769FE4BB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070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5572125" y="6486525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Data Link Layer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181975" y="6486525"/>
            <a:ext cx="676275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5-</a:t>
            </a:r>
            <a:fld id="{D0626857-DD43-9D46-91D4-DEBFBA1258D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5814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5576888" y="6445250"/>
            <a:ext cx="2895600" cy="28733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Transport</a:t>
            </a:r>
            <a:r>
              <a:rPr lang="en-US" sz="1400"/>
              <a:t> </a:t>
            </a:r>
            <a:r>
              <a:rPr lang="en-US"/>
              <a:t>Layer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324850" y="6462713"/>
            <a:ext cx="6762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3-</a:t>
            </a:r>
            <a:fld id="{2FB5A293-339A-4811-B6D7-5229D33847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9198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7" r:id="rId4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000099"/>
        </a:buClr>
        <a:buSzPct val="100000"/>
        <a:buFont typeface="Wingdings" charset="2"/>
        <a:buChar char="§"/>
        <a:defRPr sz="28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000099"/>
        </a:buClr>
        <a:buFont typeface="Arial"/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Comic Sans MS" pitchFamily="66" charset="0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-109" charset="0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  <a:ea typeface="ＭＳ Ｐゴシック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.png"/><Relationship Id="rId5" Type="http://schemas.openxmlformats.org/officeDocument/2006/relationships/image" Target="../media/image3.png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93CB4BCC-F881-4E55-B5B5-E503AD8EF0D4}" type="slidenum">
              <a:rPr lang="en-US" altLang="en-US" sz="1400">
                <a:latin typeface="Times New Roman" panose="02020603050405020304" pitchFamily="18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3075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533400" y="4038600"/>
            <a:ext cx="7772400" cy="22860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altLang="en-US" sz="3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John Magee</a:t>
            </a:r>
            <a:br>
              <a:rPr lang="en-US" altLang="en-US" sz="3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</a:br>
            <a:r>
              <a:rPr lang="en-US" altLang="en-US" sz="2400" dirty="0" smtClean="0">
                <a:latin typeface="Tahoma" pitchFamily="34" charset="0"/>
                <a:cs typeface="Tahoma" pitchFamily="34" charset="0"/>
              </a:rPr>
              <a:t>28</a:t>
            </a:r>
            <a:r>
              <a:rPr lang="en-US" altLang="en-US" sz="24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November 2016</a:t>
            </a:r>
            <a:endParaRPr lang="en-US" altLang="en-US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076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838200"/>
            <a:ext cx="6858000" cy="2562225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en-US" dirty="0" smtClean="0">
                <a:latin typeface="Tahoma" pitchFamily="34" charset="0"/>
                <a:cs typeface="Tahoma" pitchFamily="34" charset="0"/>
              </a:rPr>
              <a:t>CS 280: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dirty="0" smtClean="0">
                <a:latin typeface="Tahoma" pitchFamily="34" charset="0"/>
                <a:cs typeface="Tahoma" pitchFamily="34" charset="0"/>
              </a:rPr>
              <a:t>Summary: A day in the life of a </a:t>
            </a:r>
            <a:r>
              <a:rPr lang="en-US" altLang="en-US" smtClean="0">
                <a:latin typeface="Tahoma" pitchFamily="34" charset="0"/>
                <a:cs typeface="Tahoma" pitchFamily="34" charset="0"/>
              </a:rPr>
              <a:t>web request</a:t>
            </a:r>
            <a:endParaRPr lang="en-US" altLang="en-US" dirty="0" smtClean="0">
              <a:latin typeface="Tahoma" pitchFamily="34" charset="0"/>
              <a:cs typeface="Tahoma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altLang="en-US" dirty="0" smtClean="0">
              <a:latin typeface="Tahoma" pitchFamily="34" charset="0"/>
              <a:cs typeface="Tahoma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altLang="en-US" sz="16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077" name="Rectangle 2"/>
          <p:cNvSpPr>
            <a:spLocks noChangeArrowheads="1"/>
          </p:cNvSpPr>
          <p:nvPr/>
        </p:nvSpPr>
        <p:spPr bwMode="auto">
          <a:xfrm>
            <a:off x="333375" y="6135688"/>
            <a:ext cx="55086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defRPr/>
            </a:pPr>
            <a:r>
              <a:rPr lang="en-US" altLang="en-US" sz="1200" dirty="0">
                <a:latin typeface="+mn-lt"/>
              </a:rPr>
              <a:t>Most slides adapted from Kurose and Ross, Computer Networking 7</a:t>
            </a:r>
            <a:r>
              <a:rPr lang="en-US" altLang="en-US" sz="1200" dirty="0" smtClean="0">
                <a:latin typeface="+mn-lt"/>
              </a:rPr>
              <a:t>/e </a:t>
            </a:r>
            <a:endParaRPr lang="en-US" altLang="en-US" sz="1200" dirty="0">
              <a:latin typeface="+mn-lt"/>
            </a:endParaRPr>
          </a:p>
          <a:p>
            <a:pPr algn="ctr">
              <a:defRPr/>
            </a:pPr>
            <a:r>
              <a:rPr lang="en-US" altLang="en-US" sz="1200" dirty="0">
                <a:latin typeface="+mn-lt"/>
              </a:rPr>
              <a:t>Source material copyright </a:t>
            </a:r>
            <a:r>
              <a:rPr lang="en-US" altLang="en-US" sz="1200" dirty="0" smtClean="0">
                <a:latin typeface="+mn-lt"/>
              </a:rPr>
              <a:t>1996-2016</a:t>
            </a:r>
            <a:endParaRPr lang="en-US" altLang="en-US" sz="1200" dirty="0">
              <a:latin typeface="+mn-lt"/>
            </a:endParaRPr>
          </a:p>
          <a:p>
            <a:pPr algn="ctr">
              <a:defRPr/>
            </a:pPr>
            <a:r>
              <a:rPr lang="en-US" altLang="en-US" sz="1200" dirty="0">
                <a:latin typeface="+mn-lt"/>
              </a:rPr>
              <a:t>J.F Kurose and K.W. Ross</a:t>
            </a:r>
          </a:p>
        </p:txBody>
      </p:sp>
    </p:spTree>
    <p:extLst>
      <p:ext uri="{BB962C8B-B14F-4D97-AF65-F5344CB8AC3E}">
        <p14:creationId xmlns:p14="http://schemas.microsoft.com/office/powerpoint/2010/main" val="987203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6065" name="Group 300"/>
          <p:cNvGrpSpPr>
            <a:grpSpLocks/>
          </p:cNvGrpSpPr>
          <p:nvPr/>
        </p:nvGrpSpPr>
        <p:grpSpPr bwMode="auto">
          <a:xfrm>
            <a:off x="773113" y="1273175"/>
            <a:ext cx="3554412" cy="3067050"/>
            <a:chOff x="773113" y="1273175"/>
            <a:chExt cx="3554412" cy="3066395"/>
          </a:xfrm>
        </p:grpSpPr>
        <p:sp>
          <p:nvSpPr>
            <p:cNvPr id="216312" name="Freeform 3"/>
            <p:cNvSpPr>
              <a:spLocks/>
            </p:cNvSpPr>
            <p:nvPr/>
          </p:nvSpPr>
          <p:spPr bwMode="auto">
            <a:xfrm>
              <a:off x="773113" y="1273175"/>
              <a:ext cx="3554412" cy="2754313"/>
            </a:xfrm>
            <a:custGeom>
              <a:avLst/>
              <a:gdLst>
                <a:gd name="T0" fmla="*/ 2147483647 w 2406"/>
                <a:gd name="T1" fmla="*/ 2147483647 h 958"/>
                <a:gd name="T2" fmla="*/ 2147483647 w 2406"/>
                <a:gd name="T3" fmla="*/ 2147483647 h 958"/>
                <a:gd name="T4" fmla="*/ 2147483647 w 2406"/>
                <a:gd name="T5" fmla="*/ 2147483647 h 958"/>
                <a:gd name="T6" fmla="*/ 2147483647 w 2406"/>
                <a:gd name="T7" fmla="*/ 2147483647 h 958"/>
                <a:gd name="T8" fmla="*/ 2147483647 w 2406"/>
                <a:gd name="T9" fmla="*/ 2147483647 h 958"/>
                <a:gd name="T10" fmla="*/ 2147483647 w 2406"/>
                <a:gd name="T11" fmla="*/ 2147483647 h 958"/>
                <a:gd name="T12" fmla="*/ 2147483647 w 2406"/>
                <a:gd name="T13" fmla="*/ 2147483647 h 958"/>
                <a:gd name="T14" fmla="*/ 2147483647 w 2406"/>
                <a:gd name="T15" fmla="*/ 2147483647 h 958"/>
                <a:gd name="T16" fmla="*/ 2147483647 w 2406"/>
                <a:gd name="T17" fmla="*/ 2147483647 h 958"/>
                <a:gd name="T18" fmla="*/ 2147483647 w 2406"/>
                <a:gd name="T19" fmla="*/ 2147483647 h 958"/>
                <a:gd name="T20" fmla="*/ 2147483647 w 2406"/>
                <a:gd name="T21" fmla="*/ 2147483647 h 958"/>
                <a:gd name="T22" fmla="*/ 2147483647 w 2406"/>
                <a:gd name="T23" fmla="*/ 2147483647 h 958"/>
                <a:gd name="T24" fmla="*/ 2147483647 w 2406"/>
                <a:gd name="T25" fmla="*/ 2147483647 h 95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406"/>
                <a:gd name="T40" fmla="*/ 0 h 958"/>
                <a:gd name="T41" fmla="*/ 2406 w 2406"/>
                <a:gd name="T42" fmla="*/ 958 h 95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406" h="958">
                  <a:moveTo>
                    <a:pt x="2192" y="274"/>
                  </a:moveTo>
                  <a:cubicBezTo>
                    <a:pt x="1978" y="94"/>
                    <a:pt x="1990" y="122"/>
                    <a:pt x="1857" y="77"/>
                  </a:cubicBezTo>
                  <a:cubicBezTo>
                    <a:pt x="1724" y="32"/>
                    <a:pt x="1584" y="0"/>
                    <a:pt x="1393" y="7"/>
                  </a:cubicBezTo>
                  <a:cubicBezTo>
                    <a:pt x="1202" y="14"/>
                    <a:pt x="898" y="84"/>
                    <a:pt x="713" y="122"/>
                  </a:cubicBezTo>
                  <a:cubicBezTo>
                    <a:pt x="528" y="160"/>
                    <a:pt x="395" y="168"/>
                    <a:pt x="280" y="234"/>
                  </a:cubicBezTo>
                  <a:cubicBezTo>
                    <a:pt x="166" y="301"/>
                    <a:pt x="52" y="432"/>
                    <a:pt x="26" y="522"/>
                  </a:cubicBezTo>
                  <a:cubicBezTo>
                    <a:pt x="0" y="612"/>
                    <a:pt x="81" y="711"/>
                    <a:pt x="122" y="773"/>
                  </a:cubicBezTo>
                  <a:cubicBezTo>
                    <a:pt x="163" y="835"/>
                    <a:pt x="99" y="877"/>
                    <a:pt x="273" y="894"/>
                  </a:cubicBezTo>
                  <a:cubicBezTo>
                    <a:pt x="447" y="911"/>
                    <a:pt x="938" y="866"/>
                    <a:pt x="1169" y="876"/>
                  </a:cubicBezTo>
                  <a:cubicBezTo>
                    <a:pt x="1400" y="886"/>
                    <a:pt x="1499" y="950"/>
                    <a:pt x="1659" y="954"/>
                  </a:cubicBezTo>
                  <a:cubicBezTo>
                    <a:pt x="1819" y="958"/>
                    <a:pt x="2014" y="958"/>
                    <a:pt x="2129" y="897"/>
                  </a:cubicBezTo>
                  <a:cubicBezTo>
                    <a:pt x="2244" y="836"/>
                    <a:pt x="2327" y="856"/>
                    <a:pt x="2350" y="591"/>
                  </a:cubicBezTo>
                  <a:cubicBezTo>
                    <a:pt x="2373" y="326"/>
                    <a:pt x="2406" y="454"/>
                    <a:pt x="2192" y="274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6313" name="Line 36"/>
            <p:cNvSpPr>
              <a:spLocks noChangeShapeType="1"/>
            </p:cNvSpPr>
            <p:nvPr/>
          </p:nvSpPr>
          <p:spPr bwMode="auto">
            <a:xfrm flipV="1">
              <a:off x="3775075" y="2344738"/>
              <a:ext cx="155575" cy="1428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6314" name="Line 43"/>
            <p:cNvSpPr>
              <a:spLocks noChangeShapeType="1"/>
            </p:cNvSpPr>
            <p:nvPr/>
          </p:nvSpPr>
          <p:spPr bwMode="auto">
            <a:xfrm flipV="1">
              <a:off x="2665413" y="2517775"/>
              <a:ext cx="6953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6315" name="Line 44"/>
            <p:cNvSpPr>
              <a:spLocks noChangeShapeType="1"/>
            </p:cNvSpPr>
            <p:nvPr/>
          </p:nvSpPr>
          <p:spPr bwMode="auto">
            <a:xfrm flipV="1">
              <a:off x="3924300" y="2201863"/>
              <a:ext cx="138113" cy="1428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6316" name="Line 48"/>
            <p:cNvSpPr>
              <a:spLocks noChangeShapeType="1"/>
            </p:cNvSpPr>
            <p:nvPr/>
          </p:nvSpPr>
          <p:spPr bwMode="auto">
            <a:xfrm flipV="1">
              <a:off x="3279775" y="2736850"/>
              <a:ext cx="512763" cy="6127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3438" name="Text Box 240"/>
            <p:cNvSpPr txBox="1">
              <a:spLocks noChangeArrowheads="1"/>
            </p:cNvSpPr>
            <p:nvPr/>
          </p:nvSpPr>
          <p:spPr bwMode="auto">
            <a:xfrm>
              <a:off x="2562225" y="3815807"/>
              <a:ext cx="1211263" cy="5237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router</a:t>
              </a:r>
            </a:p>
            <a:p>
              <a:pPr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(runs DHCP)</a:t>
              </a:r>
            </a:p>
          </p:txBody>
        </p:sp>
        <p:grpSp>
          <p:nvGrpSpPr>
            <p:cNvPr id="216318" name="Group 356"/>
            <p:cNvGrpSpPr>
              <a:grpSpLocks/>
            </p:cNvGrpSpPr>
            <p:nvPr/>
          </p:nvGrpSpPr>
          <p:grpSpPr bwMode="auto">
            <a:xfrm>
              <a:off x="1653422" y="1982680"/>
              <a:ext cx="843032" cy="814871"/>
              <a:chOff x="313" y="1497"/>
              <a:chExt cx="1152" cy="1014"/>
            </a:xfrm>
          </p:grpSpPr>
          <p:pic>
            <p:nvPicPr>
              <p:cNvPr id="216370" name="Picture 354" descr="laptop_stylized_small"/>
              <p:cNvPicPr>
                <a:picLocks noChangeAspect="1" noChangeArrowheads="1"/>
              </p:cNvPicPr>
              <p:nvPr/>
            </p:nvPicPr>
            <p:blipFill>
              <a:blip r:embed="rId2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3" y="1727"/>
                <a:ext cx="1152" cy="7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6371" name="Picture 355" descr="antenna_stylized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4" y="1497"/>
                <a:ext cx="1113" cy="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93440" name="Picture 3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36925" y="2423867"/>
              <a:ext cx="879475" cy="3491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sp>
          <p:nvSpPr>
            <p:cNvPr id="310" name="Rectangle 43"/>
            <p:cNvSpPr>
              <a:spLocks noChangeArrowheads="1"/>
            </p:cNvSpPr>
            <p:nvPr/>
          </p:nvSpPr>
          <p:spPr bwMode="auto">
            <a:xfrm rot="16200000" flipH="1">
              <a:off x="3589349" y="3549138"/>
              <a:ext cx="104753" cy="244475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311" name="Rectangle 43"/>
            <p:cNvSpPr>
              <a:spLocks noChangeArrowheads="1"/>
            </p:cNvSpPr>
            <p:nvPr/>
          </p:nvSpPr>
          <p:spPr bwMode="auto">
            <a:xfrm rot="2460490">
              <a:off x="3206750" y="3274585"/>
              <a:ext cx="82550" cy="247597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312" name="Rectangle 43"/>
            <p:cNvSpPr>
              <a:spLocks noChangeArrowheads="1"/>
            </p:cNvSpPr>
            <p:nvPr/>
          </p:nvSpPr>
          <p:spPr bwMode="auto">
            <a:xfrm rot="16200000">
              <a:off x="2499531" y="2388124"/>
              <a:ext cx="111101" cy="296863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Comic Sans MS" pitchFamily="66" charset="0"/>
                <a:ea typeface="+mn-ea"/>
                <a:cs typeface="+mn-cs"/>
              </a:endParaRPr>
            </a:p>
          </p:txBody>
        </p:sp>
        <p:grpSp>
          <p:nvGrpSpPr>
            <p:cNvPr id="216323" name="Group 248"/>
            <p:cNvGrpSpPr>
              <a:grpSpLocks/>
            </p:cNvGrpSpPr>
            <p:nvPr/>
          </p:nvGrpSpPr>
          <p:grpSpPr bwMode="auto">
            <a:xfrm>
              <a:off x="2597285" y="3210128"/>
              <a:ext cx="332569" cy="581078"/>
              <a:chOff x="4140" y="429"/>
              <a:chExt cx="1425" cy="2396"/>
            </a:xfrm>
          </p:grpSpPr>
          <p:sp>
            <p:nvSpPr>
              <p:cNvPr id="216338" name="Freeform 148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1 w 354"/>
                  <a:gd name="T1" fmla="*/ 0 h 2742"/>
                  <a:gd name="T2" fmla="*/ 116 w 354"/>
                  <a:gd name="T3" fmla="*/ 137 h 2742"/>
                  <a:gd name="T4" fmla="*/ 114 w 354"/>
                  <a:gd name="T5" fmla="*/ 1057 h 2742"/>
                  <a:gd name="T6" fmla="*/ 0 w 354"/>
                  <a:gd name="T7" fmla="*/ 1105 h 2742"/>
                  <a:gd name="T8" fmla="*/ 21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3460" name="Rectangle 149"/>
              <p:cNvSpPr>
                <a:spLocks noChangeArrowheads="1"/>
              </p:cNvSpPr>
              <p:nvPr/>
            </p:nvSpPr>
            <p:spPr bwMode="auto">
              <a:xfrm>
                <a:off x="4207" y="426"/>
                <a:ext cx="1048" cy="2291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216340" name="Freeform 150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70 w 211"/>
                  <a:gd name="T3" fmla="*/ 88 h 2537"/>
                  <a:gd name="T4" fmla="*/ 2 w 211"/>
                  <a:gd name="T5" fmla="*/ 1007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6341" name="Freeform 151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09 w 328"/>
                  <a:gd name="T3" fmla="*/ 52 h 226"/>
                  <a:gd name="T4" fmla="*/ 108 w 328"/>
                  <a:gd name="T5" fmla="*/ 92 h 226"/>
                  <a:gd name="T6" fmla="*/ 0 w 328"/>
                  <a:gd name="T7" fmla="*/ 41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3463" name="Rectangle 152"/>
              <p:cNvSpPr>
                <a:spLocks noChangeArrowheads="1"/>
              </p:cNvSpPr>
              <p:nvPr/>
            </p:nvSpPr>
            <p:spPr bwMode="auto">
              <a:xfrm>
                <a:off x="4214" y="688"/>
                <a:ext cx="592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6343" name="Group 153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93489" name="AutoShape 154"/>
                <p:cNvSpPr>
                  <a:spLocks noChangeArrowheads="1"/>
                </p:cNvSpPr>
                <p:nvPr/>
              </p:nvSpPr>
              <p:spPr bwMode="auto">
                <a:xfrm>
                  <a:off x="617" y="2569"/>
                  <a:ext cx="721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3490" name="AutoShape 155"/>
                <p:cNvSpPr>
                  <a:spLocks noChangeArrowheads="1"/>
                </p:cNvSpPr>
                <p:nvPr/>
              </p:nvSpPr>
              <p:spPr bwMode="auto">
                <a:xfrm>
                  <a:off x="634" y="2587"/>
                  <a:ext cx="688" cy="10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93465" name="Rectangle 156"/>
              <p:cNvSpPr>
                <a:spLocks noChangeArrowheads="1"/>
              </p:cNvSpPr>
              <p:nvPr/>
            </p:nvSpPr>
            <p:spPr bwMode="auto">
              <a:xfrm>
                <a:off x="4221" y="1015"/>
                <a:ext cx="599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6345" name="Group 157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93487" name="AutoShape 158"/>
                <p:cNvSpPr>
                  <a:spLocks noChangeArrowheads="1"/>
                </p:cNvSpPr>
                <p:nvPr/>
              </p:nvSpPr>
              <p:spPr bwMode="auto">
                <a:xfrm>
                  <a:off x="611" y="2570"/>
                  <a:ext cx="730" cy="136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3488" name="AutoShape 159"/>
                <p:cNvSpPr>
                  <a:spLocks noChangeArrowheads="1"/>
                </p:cNvSpPr>
                <p:nvPr/>
              </p:nvSpPr>
              <p:spPr bwMode="auto">
                <a:xfrm>
                  <a:off x="628" y="2583"/>
                  <a:ext cx="696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93467" name="Rectangle 160"/>
              <p:cNvSpPr>
                <a:spLocks noChangeArrowheads="1"/>
              </p:cNvSpPr>
              <p:nvPr/>
            </p:nvSpPr>
            <p:spPr bwMode="auto">
              <a:xfrm>
                <a:off x="4214" y="1356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468" name="Rectangle 161"/>
              <p:cNvSpPr>
                <a:spLocks noChangeArrowheads="1"/>
              </p:cNvSpPr>
              <p:nvPr/>
            </p:nvSpPr>
            <p:spPr bwMode="auto">
              <a:xfrm>
                <a:off x="4228" y="1657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6348" name="Group 162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93485" name="AutoShape 163"/>
                <p:cNvSpPr>
                  <a:spLocks noChangeArrowheads="1"/>
                </p:cNvSpPr>
                <p:nvPr/>
              </p:nvSpPr>
              <p:spPr bwMode="auto">
                <a:xfrm>
                  <a:off x="618" y="2571"/>
                  <a:ext cx="720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3486" name="AutoShape 164"/>
                <p:cNvSpPr>
                  <a:spLocks noChangeArrowheads="1"/>
                </p:cNvSpPr>
                <p:nvPr/>
              </p:nvSpPr>
              <p:spPr bwMode="auto">
                <a:xfrm>
                  <a:off x="635" y="2589"/>
                  <a:ext cx="686" cy="102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216349" name="Freeform 165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09 w 328"/>
                  <a:gd name="T3" fmla="*/ 51 h 226"/>
                  <a:gd name="T4" fmla="*/ 108 w 328"/>
                  <a:gd name="T5" fmla="*/ 90 h 226"/>
                  <a:gd name="T6" fmla="*/ 0 w 328"/>
                  <a:gd name="T7" fmla="*/ 39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216350" name="Group 166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93483" name="AutoShape 167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29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3484" name="AutoShape 168"/>
                <p:cNvSpPr>
                  <a:spLocks noChangeArrowheads="1"/>
                </p:cNvSpPr>
                <p:nvPr/>
              </p:nvSpPr>
              <p:spPr bwMode="auto">
                <a:xfrm>
                  <a:off x="630" y="2584"/>
                  <a:ext cx="695" cy="105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93472" name="Rectangle 169"/>
              <p:cNvSpPr>
                <a:spLocks noChangeArrowheads="1"/>
              </p:cNvSpPr>
              <p:nvPr/>
            </p:nvSpPr>
            <p:spPr bwMode="auto">
              <a:xfrm>
                <a:off x="5255" y="426"/>
                <a:ext cx="68" cy="2297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216352" name="Freeform 170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96 w 296"/>
                  <a:gd name="T3" fmla="*/ 57 h 256"/>
                  <a:gd name="T4" fmla="*/ 98 w 296"/>
                  <a:gd name="T5" fmla="*/ 102 h 256"/>
                  <a:gd name="T6" fmla="*/ 0 w 296"/>
                  <a:gd name="T7" fmla="*/ 39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6353" name="Freeform 171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01 w 304"/>
                  <a:gd name="T3" fmla="*/ 66 h 288"/>
                  <a:gd name="T4" fmla="*/ 95 w 304"/>
                  <a:gd name="T5" fmla="*/ 116 h 288"/>
                  <a:gd name="T6" fmla="*/ 2 w 304"/>
                  <a:gd name="T7" fmla="*/ 50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3475" name="Oval 172"/>
              <p:cNvSpPr>
                <a:spLocks noChangeArrowheads="1"/>
              </p:cNvSpPr>
              <p:nvPr/>
            </p:nvSpPr>
            <p:spPr bwMode="auto">
              <a:xfrm>
                <a:off x="5520" y="2612"/>
                <a:ext cx="48" cy="98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216355" name="Freeform 173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43 h 240"/>
                  <a:gd name="T2" fmla="*/ 2 w 306"/>
                  <a:gd name="T3" fmla="*/ 97 h 240"/>
                  <a:gd name="T4" fmla="*/ 101 w 306"/>
                  <a:gd name="T5" fmla="*/ 44 h 240"/>
                  <a:gd name="T6" fmla="*/ 98 w 306"/>
                  <a:gd name="T7" fmla="*/ 0 h 240"/>
                  <a:gd name="T8" fmla="*/ 0 w 306"/>
                  <a:gd name="T9" fmla="*/ 43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3477" name="AutoShape 174"/>
              <p:cNvSpPr>
                <a:spLocks noChangeArrowheads="1"/>
              </p:cNvSpPr>
              <p:nvPr/>
            </p:nvSpPr>
            <p:spPr bwMode="auto">
              <a:xfrm>
                <a:off x="4139" y="2678"/>
                <a:ext cx="1204" cy="170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478" name="AutoShape 175"/>
              <p:cNvSpPr>
                <a:spLocks noChangeArrowheads="1"/>
              </p:cNvSpPr>
              <p:nvPr/>
            </p:nvSpPr>
            <p:spPr bwMode="auto">
              <a:xfrm>
                <a:off x="4207" y="2717"/>
                <a:ext cx="1068" cy="8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479" name="Oval 176"/>
              <p:cNvSpPr>
                <a:spLocks noChangeArrowheads="1"/>
              </p:cNvSpPr>
              <p:nvPr/>
            </p:nvSpPr>
            <p:spPr bwMode="auto">
              <a:xfrm>
                <a:off x="4309" y="2383"/>
                <a:ext cx="156" cy="14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480" name="Oval 177"/>
              <p:cNvSpPr>
                <a:spLocks noChangeArrowheads="1"/>
              </p:cNvSpPr>
              <p:nvPr/>
            </p:nvSpPr>
            <p:spPr bwMode="auto">
              <a:xfrm>
                <a:off x="4486" y="2383"/>
                <a:ext cx="163" cy="144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en-US" dirty="0">
                  <a:solidFill>
                    <a:srgbClr val="FF0000"/>
                  </a:solidFill>
                  <a:cs typeface="+mn-cs"/>
                </a:endParaRPr>
              </a:p>
            </p:txBody>
          </p:sp>
          <p:sp>
            <p:nvSpPr>
              <p:cNvPr id="93481" name="Oval 178"/>
              <p:cNvSpPr>
                <a:spLocks noChangeArrowheads="1"/>
              </p:cNvSpPr>
              <p:nvPr/>
            </p:nvSpPr>
            <p:spPr bwMode="auto">
              <a:xfrm>
                <a:off x="4663" y="2383"/>
                <a:ext cx="156" cy="14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482" name="Rectangle 179"/>
              <p:cNvSpPr>
                <a:spLocks noChangeArrowheads="1"/>
              </p:cNvSpPr>
              <p:nvPr/>
            </p:nvSpPr>
            <p:spPr bwMode="auto">
              <a:xfrm>
                <a:off x="5065" y="1834"/>
                <a:ext cx="82" cy="772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grpSp>
          <p:nvGrpSpPr>
            <p:cNvPr id="216324" name="Group 48"/>
            <p:cNvGrpSpPr>
              <a:grpSpLocks/>
            </p:cNvGrpSpPr>
            <p:nvPr/>
          </p:nvGrpSpPr>
          <p:grpSpPr bwMode="auto">
            <a:xfrm>
              <a:off x="2795471" y="3465563"/>
              <a:ext cx="735669" cy="376863"/>
              <a:chOff x="3600" y="219"/>
              <a:chExt cx="360" cy="175"/>
            </a:xfrm>
          </p:grpSpPr>
          <p:sp>
            <p:nvSpPr>
              <p:cNvPr id="93446" name="Oval 49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447" name="Line 50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3448" name="Line 51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3449" name="Rectangle 52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3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 i="0" dirty="0">
                  <a:solidFill>
                    <a:srgbClr val="000000"/>
                  </a:solidFill>
                  <a:latin typeface="Times New Roman" charset="0"/>
                  <a:cs typeface="+mn-cs"/>
                </a:endParaRPr>
              </a:p>
            </p:txBody>
          </p:sp>
          <p:sp>
            <p:nvSpPr>
              <p:cNvPr id="93450" name="Oval 53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6330" name="Group 54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93456" name="Line 5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93457" name="Line 5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93458" name="Line 5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</p:grpSp>
          <p:grpSp>
            <p:nvGrpSpPr>
              <p:cNvPr id="216331" name="Group 58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93453" name="Line 5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93454" name="Line 6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93455" name="Line 61"/>
                <p:cNvSpPr>
                  <a:spLocks noChangeShapeType="1"/>
                </p:cNvSpPr>
                <p:nvPr/>
              </p:nvSpPr>
              <p:spPr bwMode="auto">
                <a:xfrm>
                  <a:off x="2894" y="854"/>
                  <a:ext cx="52" cy="9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</p:grpSp>
        </p:grpSp>
      </p:grpSp>
      <p:sp>
        <p:nvSpPr>
          <p:cNvPr id="216068" name="Freeform 2"/>
          <p:cNvSpPr>
            <a:spLocks/>
          </p:cNvSpPr>
          <p:nvPr/>
        </p:nvSpPr>
        <p:spPr bwMode="auto">
          <a:xfrm>
            <a:off x="322263" y="4619625"/>
            <a:ext cx="3963987" cy="1716088"/>
          </a:xfrm>
          <a:custGeom>
            <a:avLst/>
            <a:gdLst>
              <a:gd name="T0" fmla="*/ 2147483647 w 2497"/>
              <a:gd name="T1" fmla="*/ 2147483647 h 1081"/>
              <a:gd name="T2" fmla="*/ 2147483647 w 2497"/>
              <a:gd name="T3" fmla="*/ 2147483647 h 1081"/>
              <a:gd name="T4" fmla="*/ 2147483647 w 2497"/>
              <a:gd name="T5" fmla="*/ 2147483647 h 1081"/>
              <a:gd name="T6" fmla="*/ 2147483647 w 2497"/>
              <a:gd name="T7" fmla="*/ 2147483647 h 1081"/>
              <a:gd name="T8" fmla="*/ 2147483647 w 2497"/>
              <a:gd name="T9" fmla="*/ 2147483647 h 1081"/>
              <a:gd name="T10" fmla="*/ 2147483647 w 2497"/>
              <a:gd name="T11" fmla="*/ 2147483647 h 1081"/>
              <a:gd name="T12" fmla="*/ 2147483647 w 2497"/>
              <a:gd name="T13" fmla="*/ 2147483647 h 1081"/>
              <a:gd name="T14" fmla="*/ 2147483647 w 2497"/>
              <a:gd name="T15" fmla="*/ 2147483647 h 1081"/>
              <a:gd name="T16" fmla="*/ 2147483647 w 2497"/>
              <a:gd name="T17" fmla="*/ 2147483647 h 1081"/>
              <a:gd name="T18" fmla="*/ 2147483647 w 2497"/>
              <a:gd name="T19" fmla="*/ 2147483647 h 1081"/>
              <a:gd name="T20" fmla="*/ 2147483647 w 2497"/>
              <a:gd name="T21" fmla="*/ 2147483647 h 1081"/>
              <a:gd name="T22" fmla="*/ 2147483647 w 2497"/>
              <a:gd name="T23" fmla="*/ 2147483647 h 1081"/>
              <a:gd name="T24" fmla="*/ 2147483647 w 2497"/>
              <a:gd name="T25" fmla="*/ 2147483647 h 1081"/>
              <a:gd name="T26" fmla="*/ 2147483647 w 2497"/>
              <a:gd name="T27" fmla="*/ 2147483647 h 1081"/>
              <a:gd name="T28" fmla="*/ 2147483647 w 2497"/>
              <a:gd name="T29" fmla="*/ 2147483647 h 1081"/>
              <a:gd name="T30" fmla="*/ 2147483647 w 2497"/>
              <a:gd name="T31" fmla="*/ 2147483647 h 1081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2497" h="1081">
                <a:moveTo>
                  <a:pt x="475" y="274"/>
                </a:moveTo>
                <a:cubicBezTo>
                  <a:pt x="381" y="316"/>
                  <a:pt x="280" y="389"/>
                  <a:pt x="204" y="437"/>
                </a:cubicBezTo>
                <a:cubicBezTo>
                  <a:pt x="128" y="485"/>
                  <a:pt x="42" y="503"/>
                  <a:pt x="21" y="559"/>
                </a:cubicBezTo>
                <a:cubicBezTo>
                  <a:pt x="0" y="615"/>
                  <a:pt x="56" y="734"/>
                  <a:pt x="75" y="776"/>
                </a:cubicBezTo>
                <a:cubicBezTo>
                  <a:pt x="94" y="818"/>
                  <a:pt x="116" y="789"/>
                  <a:pt x="136" y="810"/>
                </a:cubicBezTo>
                <a:cubicBezTo>
                  <a:pt x="156" y="831"/>
                  <a:pt x="167" y="876"/>
                  <a:pt x="197" y="905"/>
                </a:cubicBezTo>
                <a:cubicBezTo>
                  <a:pt x="227" y="934"/>
                  <a:pt x="231" y="970"/>
                  <a:pt x="319" y="986"/>
                </a:cubicBezTo>
                <a:cubicBezTo>
                  <a:pt x="407" y="1002"/>
                  <a:pt x="554" y="1003"/>
                  <a:pt x="726" y="1000"/>
                </a:cubicBezTo>
                <a:cubicBezTo>
                  <a:pt x="898" y="997"/>
                  <a:pt x="1146" y="961"/>
                  <a:pt x="1349" y="966"/>
                </a:cubicBezTo>
                <a:cubicBezTo>
                  <a:pt x="1552" y="971"/>
                  <a:pt x="1785" y="1028"/>
                  <a:pt x="1945" y="1033"/>
                </a:cubicBezTo>
                <a:cubicBezTo>
                  <a:pt x="2105" y="1038"/>
                  <a:pt x="2225" y="1081"/>
                  <a:pt x="2311" y="993"/>
                </a:cubicBezTo>
                <a:cubicBezTo>
                  <a:pt x="2397" y="905"/>
                  <a:pt x="2497" y="662"/>
                  <a:pt x="2460" y="506"/>
                </a:cubicBezTo>
                <a:cubicBezTo>
                  <a:pt x="2423" y="350"/>
                  <a:pt x="2280" y="116"/>
                  <a:pt x="2088" y="58"/>
                </a:cubicBezTo>
                <a:cubicBezTo>
                  <a:pt x="1896" y="0"/>
                  <a:pt x="1528" y="138"/>
                  <a:pt x="1308" y="159"/>
                </a:cubicBezTo>
                <a:cubicBezTo>
                  <a:pt x="1088" y="180"/>
                  <a:pt x="906" y="167"/>
                  <a:pt x="766" y="186"/>
                </a:cubicBezTo>
                <a:cubicBezTo>
                  <a:pt x="626" y="205"/>
                  <a:pt x="569" y="232"/>
                  <a:pt x="475" y="274"/>
                </a:cubicBezTo>
                <a:close/>
              </a:path>
            </a:pathLst>
          </a:custGeom>
          <a:gradFill rotWithShape="1">
            <a:gsLst>
              <a:gs pos="0">
                <a:srgbClr val="00CCFF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 dirty="0"/>
          </a:p>
        </p:txBody>
      </p:sp>
      <p:sp>
        <p:nvSpPr>
          <p:cNvPr id="216069" name="Freeform 3"/>
          <p:cNvSpPr>
            <a:spLocks/>
          </p:cNvSpPr>
          <p:nvPr/>
        </p:nvSpPr>
        <p:spPr bwMode="auto">
          <a:xfrm>
            <a:off x="4751388" y="871538"/>
            <a:ext cx="1919287" cy="2227262"/>
          </a:xfrm>
          <a:custGeom>
            <a:avLst/>
            <a:gdLst>
              <a:gd name="T0" fmla="*/ 2147483647 w 1209"/>
              <a:gd name="T1" fmla="*/ 2147483647 h 1403"/>
              <a:gd name="T2" fmla="*/ 2147483647 w 1209"/>
              <a:gd name="T3" fmla="*/ 2147483647 h 1403"/>
              <a:gd name="T4" fmla="*/ 2147483647 w 1209"/>
              <a:gd name="T5" fmla="*/ 2147483647 h 1403"/>
              <a:gd name="T6" fmla="*/ 2147483647 w 1209"/>
              <a:gd name="T7" fmla="*/ 2147483647 h 1403"/>
              <a:gd name="T8" fmla="*/ 2147483647 w 1209"/>
              <a:gd name="T9" fmla="*/ 2147483647 h 1403"/>
              <a:gd name="T10" fmla="*/ 2147483647 w 1209"/>
              <a:gd name="T11" fmla="*/ 2147483647 h 1403"/>
              <a:gd name="T12" fmla="*/ 2147483647 w 1209"/>
              <a:gd name="T13" fmla="*/ 2147483647 h 1403"/>
              <a:gd name="T14" fmla="*/ 2147483647 w 1209"/>
              <a:gd name="T15" fmla="*/ 2147483647 h 1403"/>
              <a:gd name="T16" fmla="*/ 2147483647 w 1209"/>
              <a:gd name="T17" fmla="*/ 2147483647 h 1403"/>
              <a:gd name="T18" fmla="*/ 2147483647 w 1209"/>
              <a:gd name="T19" fmla="*/ 2147483647 h 1403"/>
              <a:gd name="T20" fmla="*/ 2147483647 w 1209"/>
              <a:gd name="T21" fmla="*/ 2147483647 h 1403"/>
              <a:gd name="T22" fmla="*/ 2147483647 w 1209"/>
              <a:gd name="T23" fmla="*/ 2147483647 h 1403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209" h="1403">
                <a:moveTo>
                  <a:pt x="84" y="528"/>
                </a:moveTo>
                <a:cubicBezTo>
                  <a:pt x="51" y="600"/>
                  <a:pt x="28" y="643"/>
                  <a:pt x="16" y="705"/>
                </a:cubicBezTo>
                <a:cubicBezTo>
                  <a:pt x="4" y="767"/>
                  <a:pt x="0" y="845"/>
                  <a:pt x="9" y="901"/>
                </a:cubicBezTo>
                <a:cubicBezTo>
                  <a:pt x="18" y="957"/>
                  <a:pt x="44" y="983"/>
                  <a:pt x="70" y="1043"/>
                </a:cubicBezTo>
                <a:cubicBezTo>
                  <a:pt x="96" y="1103"/>
                  <a:pt x="130" y="1210"/>
                  <a:pt x="165" y="1260"/>
                </a:cubicBezTo>
                <a:cubicBezTo>
                  <a:pt x="200" y="1310"/>
                  <a:pt x="223" y="1324"/>
                  <a:pt x="280" y="1342"/>
                </a:cubicBezTo>
                <a:cubicBezTo>
                  <a:pt x="337" y="1360"/>
                  <a:pt x="393" y="1368"/>
                  <a:pt x="510" y="1369"/>
                </a:cubicBezTo>
                <a:cubicBezTo>
                  <a:pt x="627" y="1370"/>
                  <a:pt x="775" y="1403"/>
                  <a:pt x="985" y="1348"/>
                </a:cubicBezTo>
                <a:cubicBezTo>
                  <a:pt x="1195" y="1293"/>
                  <a:pt x="1209" y="54"/>
                  <a:pt x="985" y="27"/>
                </a:cubicBezTo>
                <a:cubicBezTo>
                  <a:pt x="761" y="0"/>
                  <a:pt x="606" y="115"/>
                  <a:pt x="477" y="156"/>
                </a:cubicBezTo>
                <a:cubicBezTo>
                  <a:pt x="348" y="197"/>
                  <a:pt x="280" y="207"/>
                  <a:pt x="212" y="271"/>
                </a:cubicBezTo>
                <a:cubicBezTo>
                  <a:pt x="144" y="335"/>
                  <a:pt x="117" y="456"/>
                  <a:pt x="84" y="528"/>
                </a:cubicBezTo>
                <a:close/>
              </a:path>
            </a:pathLst>
          </a:custGeom>
          <a:gradFill rotWithShape="1">
            <a:gsLst>
              <a:gs pos="0">
                <a:srgbClr val="00CCFF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 dirty="0"/>
          </a:p>
        </p:txBody>
      </p:sp>
      <p:sp>
        <p:nvSpPr>
          <p:cNvPr id="93191" name="Rectangle 4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8361363" cy="973138"/>
          </a:xfrm>
        </p:spPr>
        <p:txBody>
          <a:bodyPr/>
          <a:lstStyle/>
          <a:p>
            <a:pPr>
              <a:defRPr/>
            </a:pPr>
            <a:r>
              <a:rPr lang="en-US" sz="3600" dirty="0">
                <a:latin typeface="Gill Sans MT" charset="0"/>
                <a:cs typeface="+mj-cs"/>
              </a:rPr>
              <a:t>A day in the life… HTTP request/reply </a:t>
            </a:r>
          </a:p>
        </p:txBody>
      </p:sp>
      <p:grpSp>
        <p:nvGrpSpPr>
          <p:cNvPr id="216071" name="Group 35"/>
          <p:cNvGrpSpPr>
            <a:grpSpLocks/>
          </p:cNvGrpSpPr>
          <p:nvPr/>
        </p:nvGrpSpPr>
        <p:grpSpPr bwMode="auto">
          <a:xfrm>
            <a:off x="1195388" y="1081088"/>
            <a:ext cx="976312" cy="1460500"/>
            <a:chOff x="651" y="681"/>
            <a:chExt cx="615" cy="920"/>
          </a:xfrm>
        </p:grpSpPr>
        <p:sp>
          <p:nvSpPr>
            <p:cNvPr id="216304" name="Freeform 36"/>
            <p:cNvSpPr>
              <a:spLocks/>
            </p:cNvSpPr>
            <p:nvPr/>
          </p:nvSpPr>
          <p:spPr bwMode="auto">
            <a:xfrm>
              <a:off x="662" y="698"/>
              <a:ext cx="604" cy="903"/>
            </a:xfrm>
            <a:custGeom>
              <a:avLst/>
              <a:gdLst>
                <a:gd name="T0" fmla="*/ 496 w 604"/>
                <a:gd name="T1" fmla="*/ 0 h 903"/>
                <a:gd name="T2" fmla="*/ 604 w 604"/>
                <a:gd name="T3" fmla="*/ 903 h 903"/>
                <a:gd name="T4" fmla="*/ 0 w 604"/>
                <a:gd name="T5" fmla="*/ 788 h 903"/>
                <a:gd name="T6" fmla="*/ 456 w 604"/>
                <a:gd name="T7" fmla="*/ 750 h 903"/>
                <a:gd name="T8" fmla="*/ 496 w 604"/>
                <a:gd name="T9" fmla="*/ 0 h 9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04" h="903">
                  <a:moveTo>
                    <a:pt x="496" y="0"/>
                  </a:moveTo>
                  <a:lnTo>
                    <a:pt x="604" y="903"/>
                  </a:lnTo>
                  <a:lnTo>
                    <a:pt x="0" y="788"/>
                  </a:lnTo>
                  <a:lnTo>
                    <a:pt x="456" y="750"/>
                  </a:lnTo>
                  <a:lnTo>
                    <a:pt x="49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grpSp>
          <p:nvGrpSpPr>
            <p:cNvPr id="216305" name="Group 37"/>
            <p:cNvGrpSpPr>
              <a:grpSpLocks/>
            </p:cNvGrpSpPr>
            <p:nvPr/>
          </p:nvGrpSpPr>
          <p:grpSpPr bwMode="auto">
            <a:xfrm>
              <a:off x="651" y="681"/>
              <a:ext cx="500" cy="828"/>
              <a:chOff x="569" y="2954"/>
              <a:chExt cx="500" cy="828"/>
            </a:xfrm>
          </p:grpSpPr>
          <p:sp>
            <p:nvSpPr>
              <p:cNvPr id="93427" name="Rectangle 38"/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428" name="Text Box 39"/>
              <p:cNvSpPr txBox="1">
                <a:spLocks noChangeArrowheads="1"/>
              </p:cNvSpPr>
              <p:nvPr/>
            </p:nvSpPr>
            <p:spPr bwMode="auto">
              <a:xfrm>
                <a:off x="607" y="2954"/>
                <a:ext cx="449" cy="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HTTP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TCP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IP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Eth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Phy</a:t>
                </a:r>
              </a:p>
            </p:txBody>
          </p:sp>
          <p:sp>
            <p:nvSpPr>
              <p:cNvPr id="93429" name="Line 40"/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3430" name="Line 41"/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3431" name="Line 42"/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3432" name="Line 43"/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</p:grpSp>
      <p:grpSp>
        <p:nvGrpSpPr>
          <p:cNvPr id="707628" name="Group 44"/>
          <p:cNvGrpSpPr>
            <a:grpSpLocks/>
          </p:cNvGrpSpPr>
          <p:nvPr/>
        </p:nvGrpSpPr>
        <p:grpSpPr bwMode="auto">
          <a:xfrm>
            <a:off x="442913" y="1054100"/>
            <a:ext cx="515937" cy="333375"/>
            <a:chOff x="328" y="678"/>
            <a:chExt cx="325" cy="210"/>
          </a:xfrm>
        </p:grpSpPr>
        <p:grpSp>
          <p:nvGrpSpPr>
            <p:cNvPr id="216300" name="Group 45"/>
            <p:cNvGrpSpPr>
              <a:grpSpLocks/>
            </p:cNvGrpSpPr>
            <p:nvPr/>
          </p:nvGrpSpPr>
          <p:grpSpPr bwMode="auto">
            <a:xfrm>
              <a:off x="328" y="693"/>
              <a:ext cx="325" cy="154"/>
              <a:chOff x="844" y="3337"/>
              <a:chExt cx="325" cy="154"/>
            </a:xfrm>
          </p:grpSpPr>
          <p:sp>
            <p:nvSpPr>
              <p:cNvPr id="93423" name="Rectangle 46"/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424" name="Text Box 47"/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325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rgbClr val="FFFFFF"/>
                    </a:solidFill>
                    <a:latin typeface="Arial" charset="0"/>
                    <a:cs typeface="+mn-cs"/>
                  </a:rPr>
                  <a:t>HTTP</a:t>
                </a:r>
              </a:p>
            </p:txBody>
          </p:sp>
        </p:grpSp>
        <p:sp>
          <p:nvSpPr>
            <p:cNvPr id="93422" name="AutoShape 48"/>
            <p:cNvSpPr>
              <a:spLocks noChangeArrowheads="1"/>
            </p:cNvSpPr>
            <p:nvPr/>
          </p:nvSpPr>
          <p:spPr bwMode="auto">
            <a:xfrm>
              <a:off x="396" y="678"/>
              <a:ext cx="240" cy="210"/>
            </a:xfrm>
            <a:prstGeom prst="downArrow">
              <a:avLst>
                <a:gd name="adj1" fmla="val 49167"/>
                <a:gd name="adj2" fmla="val 24292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</p:grpSp>
      <p:sp>
        <p:nvSpPr>
          <p:cNvPr id="707633" name="Rectangle 49"/>
          <p:cNvSpPr>
            <a:spLocks noChangeArrowheads="1"/>
          </p:cNvSpPr>
          <p:nvPr/>
        </p:nvSpPr>
        <p:spPr bwMode="auto">
          <a:xfrm>
            <a:off x="5346675" y="2516210"/>
            <a:ext cx="3441700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dirty="0">
                <a:solidFill>
                  <a:srgbClr val="C00000"/>
                </a:solidFill>
                <a:latin typeface="Gill Sans MT" charset="0"/>
                <a:cs typeface="+mn-cs"/>
              </a:rPr>
              <a:t>HTTP request</a:t>
            </a:r>
            <a:r>
              <a:rPr lang="en-US" sz="2000" i="0" dirty="0">
                <a:solidFill>
                  <a:srgbClr val="C00000"/>
                </a:solidFill>
                <a:latin typeface="Gill Sans MT" charset="0"/>
                <a:cs typeface="+mn-cs"/>
              </a:rPr>
              <a:t> </a:t>
            </a:r>
            <a:r>
              <a:rPr lang="en-US" sz="2000" i="0" dirty="0">
                <a:solidFill>
                  <a:srgbClr val="000000"/>
                </a:solidFill>
                <a:latin typeface="Gill Sans MT" charset="0"/>
                <a:cs typeface="+mn-cs"/>
              </a:rPr>
              <a:t>sent into TCP socket</a:t>
            </a:r>
          </a:p>
        </p:txBody>
      </p:sp>
      <p:sp>
        <p:nvSpPr>
          <p:cNvPr id="707634" name="Rectangle 50"/>
          <p:cNvSpPr>
            <a:spLocks noChangeArrowheads="1"/>
          </p:cNvSpPr>
          <p:nvPr/>
        </p:nvSpPr>
        <p:spPr bwMode="auto">
          <a:xfrm>
            <a:off x="5340325" y="3208360"/>
            <a:ext cx="3787775" cy="985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i="0" dirty="0">
                <a:solidFill>
                  <a:srgbClr val="000000"/>
                </a:solidFill>
                <a:latin typeface="Gill Sans MT" charset="0"/>
                <a:cs typeface="+mn-cs"/>
              </a:rPr>
              <a:t>IP datagram containing HTTP request routed to www.google.com</a:t>
            </a:r>
          </a:p>
        </p:txBody>
      </p:sp>
      <p:sp>
        <p:nvSpPr>
          <p:cNvPr id="707635" name="Rectangle 51"/>
          <p:cNvSpPr>
            <a:spLocks noChangeArrowheads="1"/>
          </p:cNvSpPr>
          <p:nvPr/>
        </p:nvSpPr>
        <p:spPr bwMode="auto">
          <a:xfrm>
            <a:off x="5353025" y="5113360"/>
            <a:ext cx="3865562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i="0" dirty="0">
                <a:solidFill>
                  <a:srgbClr val="000000"/>
                </a:solidFill>
                <a:latin typeface="Gill Sans MT" charset="0"/>
                <a:cs typeface="+mn-cs"/>
              </a:rPr>
              <a:t>IP datagram containing HTTP reply routed back to client</a:t>
            </a:r>
          </a:p>
        </p:txBody>
      </p:sp>
      <p:grpSp>
        <p:nvGrpSpPr>
          <p:cNvPr id="216076" name="Group 166"/>
          <p:cNvGrpSpPr>
            <a:grpSpLocks/>
          </p:cNvGrpSpPr>
          <p:nvPr/>
        </p:nvGrpSpPr>
        <p:grpSpPr bwMode="auto">
          <a:xfrm>
            <a:off x="3795713" y="2409825"/>
            <a:ext cx="1576387" cy="1287463"/>
            <a:chOff x="3228" y="1776"/>
            <a:chExt cx="252" cy="96"/>
          </a:xfrm>
        </p:grpSpPr>
        <p:sp>
          <p:nvSpPr>
            <p:cNvPr id="216298" name="Line 164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6299" name="Line 165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16077" name="Group 167"/>
          <p:cNvGrpSpPr>
            <a:grpSpLocks/>
          </p:cNvGrpSpPr>
          <p:nvPr/>
        </p:nvGrpSpPr>
        <p:grpSpPr bwMode="auto">
          <a:xfrm flipH="1">
            <a:off x="5764187" y="1835173"/>
            <a:ext cx="400050" cy="152400"/>
            <a:chOff x="3228" y="1776"/>
            <a:chExt cx="252" cy="96"/>
          </a:xfrm>
        </p:grpSpPr>
        <p:sp>
          <p:nvSpPr>
            <p:cNvPr id="216296" name="Line 168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6297" name="Line 169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16078" name="Group 170"/>
          <p:cNvGrpSpPr>
            <a:grpSpLocks/>
          </p:cNvGrpSpPr>
          <p:nvPr/>
        </p:nvGrpSpPr>
        <p:grpSpPr bwMode="auto">
          <a:xfrm flipH="1" flipV="1">
            <a:off x="5753100" y="1900238"/>
            <a:ext cx="400050" cy="152400"/>
            <a:chOff x="3228" y="1776"/>
            <a:chExt cx="252" cy="96"/>
          </a:xfrm>
        </p:grpSpPr>
        <p:sp>
          <p:nvSpPr>
            <p:cNvPr id="216294" name="Line 171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6295" name="Line 172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16079" name="Group 110"/>
          <p:cNvGrpSpPr>
            <a:grpSpLocks/>
          </p:cNvGrpSpPr>
          <p:nvPr/>
        </p:nvGrpSpPr>
        <p:grpSpPr bwMode="auto">
          <a:xfrm>
            <a:off x="3057525" y="5273675"/>
            <a:ext cx="757238" cy="379413"/>
            <a:chOff x="2466" y="2026"/>
            <a:chExt cx="477" cy="282"/>
          </a:xfrm>
        </p:grpSpPr>
        <p:sp>
          <p:nvSpPr>
            <p:cNvPr id="216280" name="Oval 111"/>
            <p:cNvSpPr>
              <a:spLocks noChangeArrowheads="1"/>
            </p:cNvSpPr>
            <p:nvPr/>
          </p:nvSpPr>
          <p:spPr bwMode="auto">
            <a:xfrm>
              <a:off x="2466" y="2168"/>
              <a:ext cx="476" cy="14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16281" name="Line 112"/>
            <p:cNvSpPr>
              <a:spLocks noChangeShapeType="1"/>
            </p:cNvSpPr>
            <p:nvPr/>
          </p:nvSpPr>
          <p:spPr bwMode="auto">
            <a:xfrm>
              <a:off x="2470" y="2125"/>
              <a:ext cx="1" cy="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6282" name="Rectangle 113"/>
            <p:cNvSpPr>
              <a:spLocks noChangeArrowheads="1"/>
            </p:cNvSpPr>
            <p:nvPr/>
          </p:nvSpPr>
          <p:spPr bwMode="auto">
            <a:xfrm>
              <a:off x="2470" y="2125"/>
              <a:ext cx="472" cy="1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i="0" dirty="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216283" name="Oval 114"/>
            <p:cNvSpPr>
              <a:spLocks noChangeArrowheads="1"/>
            </p:cNvSpPr>
            <p:nvPr/>
          </p:nvSpPr>
          <p:spPr bwMode="auto">
            <a:xfrm>
              <a:off x="2466" y="2026"/>
              <a:ext cx="476" cy="16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216284" name="Group 115"/>
            <p:cNvGrpSpPr>
              <a:grpSpLocks/>
            </p:cNvGrpSpPr>
            <p:nvPr/>
          </p:nvGrpSpPr>
          <p:grpSpPr bwMode="auto">
            <a:xfrm>
              <a:off x="2581" y="2061"/>
              <a:ext cx="236" cy="94"/>
              <a:chOff x="2848" y="848"/>
              <a:chExt cx="140" cy="98"/>
            </a:xfrm>
          </p:grpSpPr>
          <p:sp>
            <p:nvSpPr>
              <p:cNvPr id="216291" name="Line 11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6292" name="Line 11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6293" name="Line 11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216285" name="Group 119"/>
            <p:cNvGrpSpPr>
              <a:grpSpLocks/>
            </p:cNvGrpSpPr>
            <p:nvPr/>
          </p:nvGrpSpPr>
          <p:grpSpPr bwMode="auto">
            <a:xfrm flipV="1">
              <a:off x="2581" y="2060"/>
              <a:ext cx="236" cy="94"/>
              <a:chOff x="2848" y="848"/>
              <a:chExt cx="140" cy="98"/>
            </a:xfrm>
          </p:grpSpPr>
          <p:sp>
            <p:nvSpPr>
              <p:cNvPr id="216288" name="Line 12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6289" name="Line 12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6290" name="Line 12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216286" name="Line 123"/>
            <p:cNvSpPr>
              <a:spLocks noChangeShapeType="1"/>
            </p:cNvSpPr>
            <p:nvPr/>
          </p:nvSpPr>
          <p:spPr bwMode="auto">
            <a:xfrm flipH="1">
              <a:off x="2942" y="2109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6287" name="Line 124"/>
            <p:cNvSpPr>
              <a:spLocks noChangeShapeType="1"/>
            </p:cNvSpPr>
            <p:nvPr/>
          </p:nvSpPr>
          <p:spPr bwMode="auto">
            <a:xfrm flipH="1">
              <a:off x="2466" y="2117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216080" name="Line 136"/>
          <p:cNvSpPr>
            <a:spLocks noChangeShapeType="1"/>
          </p:cNvSpPr>
          <p:nvPr/>
        </p:nvSpPr>
        <p:spPr bwMode="auto">
          <a:xfrm flipV="1">
            <a:off x="2543175" y="5443538"/>
            <a:ext cx="490538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16081" name="Text Box 137"/>
          <p:cNvSpPr txBox="1">
            <a:spLocks noChangeArrowheads="1"/>
          </p:cNvSpPr>
          <p:nvPr/>
        </p:nvSpPr>
        <p:spPr bwMode="auto">
          <a:xfrm>
            <a:off x="1003300" y="5835650"/>
            <a:ext cx="15954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64.233.169.105</a:t>
            </a:r>
          </a:p>
        </p:txBody>
      </p:sp>
      <p:sp>
        <p:nvSpPr>
          <p:cNvPr id="216082" name="Text Box 138"/>
          <p:cNvSpPr txBox="1">
            <a:spLocks noChangeArrowheads="1"/>
          </p:cNvSpPr>
          <p:nvPr/>
        </p:nvSpPr>
        <p:spPr bwMode="auto">
          <a:xfrm>
            <a:off x="971550" y="5541963"/>
            <a:ext cx="11779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web server</a:t>
            </a:r>
          </a:p>
        </p:txBody>
      </p:sp>
      <p:grpSp>
        <p:nvGrpSpPr>
          <p:cNvPr id="216083" name="Group 194"/>
          <p:cNvGrpSpPr>
            <a:grpSpLocks/>
          </p:cNvGrpSpPr>
          <p:nvPr/>
        </p:nvGrpSpPr>
        <p:grpSpPr bwMode="auto">
          <a:xfrm>
            <a:off x="2970213" y="5649913"/>
            <a:ext cx="295275" cy="114300"/>
            <a:chOff x="3228" y="1776"/>
            <a:chExt cx="252" cy="96"/>
          </a:xfrm>
        </p:grpSpPr>
        <p:sp>
          <p:nvSpPr>
            <p:cNvPr id="216278" name="Line 195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6279" name="Line 196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16084" name="Group 200"/>
          <p:cNvGrpSpPr>
            <a:grpSpLocks/>
          </p:cNvGrpSpPr>
          <p:nvPr/>
        </p:nvGrpSpPr>
        <p:grpSpPr bwMode="auto">
          <a:xfrm flipH="1" flipV="1">
            <a:off x="3813175" y="5354638"/>
            <a:ext cx="295275" cy="114300"/>
            <a:chOff x="3228" y="1776"/>
            <a:chExt cx="252" cy="96"/>
          </a:xfrm>
        </p:grpSpPr>
        <p:sp>
          <p:nvSpPr>
            <p:cNvPr id="216276" name="Line 201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6277" name="Line 202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93206" name="Line 112"/>
          <p:cNvSpPr>
            <a:spLocks noChangeShapeType="1"/>
          </p:cNvSpPr>
          <p:nvPr/>
        </p:nvSpPr>
        <p:spPr bwMode="auto">
          <a:xfrm flipH="1">
            <a:off x="3594100" y="2432050"/>
            <a:ext cx="1882775" cy="2892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216086" name="Group 145"/>
          <p:cNvGrpSpPr>
            <a:grpSpLocks/>
          </p:cNvGrpSpPr>
          <p:nvPr/>
        </p:nvGrpSpPr>
        <p:grpSpPr bwMode="auto">
          <a:xfrm>
            <a:off x="1509713" y="3965575"/>
            <a:ext cx="976312" cy="1460500"/>
            <a:chOff x="4000" y="1895"/>
            <a:chExt cx="615" cy="920"/>
          </a:xfrm>
        </p:grpSpPr>
        <p:sp>
          <p:nvSpPr>
            <p:cNvPr id="216268" name="Freeform 146"/>
            <p:cNvSpPr>
              <a:spLocks/>
            </p:cNvSpPr>
            <p:nvPr/>
          </p:nvSpPr>
          <p:spPr bwMode="auto">
            <a:xfrm>
              <a:off x="4011" y="1912"/>
              <a:ext cx="604" cy="903"/>
            </a:xfrm>
            <a:custGeom>
              <a:avLst/>
              <a:gdLst>
                <a:gd name="T0" fmla="*/ 496 w 604"/>
                <a:gd name="T1" fmla="*/ 0 h 903"/>
                <a:gd name="T2" fmla="*/ 604 w 604"/>
                <a:gd name="T3" fmla="*/ 903 h 903"/>
                <a:gd name="T4" fmla="*/ 0 w 604"/>
                <a:gd name="T5" fmla="*/ 788 h 903"/>
                <a:gd name="T6" fmla="*/ 456 w 604"/>
                <a:gd name="T7" fmla="*/ 750 h 903"/>
                <a:gd name="T8" fmla="*/ 496 w 604"/>
                <a:gd name="T9" fmla="*/ 0 h 9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04" h="903">
                  <a:moveTo>
                    <a:pt x="496" y="0"/>
                  </a:moveTo>
                  <a:lnTo>
                    <a:pt x="604" y="903"/>
                  </a:lnTo>
                  <a:lnTo>
                    <a:pt x="0" y="788"/>
                  </a:lnTo>
                  <a:lnTo>
                    <a:pt x="456" y="750"/>
                  </a:lnTo>
                  <a:lnTo>
                    <a:pt x="49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grpSp>
          <p:nvGrpSpPr>
            <p:cNvPr id="216269" name="Group 147"/>
            <p:cNvGrpSpPr>
              <a:grpSpLocks/>
            </p:cNvGrpSpPr>
            <p:nvPr/>
          </p:nvGrpSpPr>
          <p:grpSpPr bwMode="auto">
            <a:xfrm>
              <a:off x="4000" y="1895"/>
              <a:ext cx="500" cy="828"/>
              <a:chOff x="569" y="2954"/>
              <a:chExt cx="500" cy="828"/>
            </a:xfrm>
          </p:grpSpPr>
          <p:sp>
            <p:nvSpPr>
              <p:cNvPr id="93391" name="Rectangle 148"/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392" name="Text Box 149"/>
              <p:cNvSpPr txBox="1">
                <a:spLocks noChangeArrowheads="1"/>
              </p:cNvSpPr>
              <p:nvPr/>
            </p:nvSpPr>
            <p:spPr bwMode="auto">
              <a:xfrm>
                <a:off x="607" y="2954"/>
                <a:ext cx="449" cy="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HTTP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TCP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IP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Eth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Phy</a:t>
                </a:r>
              </a:p>
            </p:txBody>
          </p:sp>
          <p:sp>
            <p:nvSpPr>
              <p:cNvPr id="93393" name="Line 150"/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3394" name="Line 151"/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3395" name="Line 152"/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3396" name="Line 153"/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</p:grpSp>
      <p:sp>
        <p:nvSpPr>
          <p:cNvPr id="707813" name="Rectangle 229"/>
          <p:cNvSpPr>
            <a:spLocks noChangeArrowheads="1"/>
          </p:cNvSpPr>
          <p:nvPr/>
        </p:nvSpPr>
        <p:spPr bwMode="auto">
          <a:xfrm>
            <a:off x="5346675" y="4146573"/>
            <a:ext cx="3787775" cy="985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i="0" dirty="0">
                <a:solidFill>
                  <a:srgbClr val="000000"/>
                </a:solidFill>
                <a:latin typeface="Gill Sans MT" charset="0"/>
                <a:cs typeface="+mn-cs"/>
              </a:rPr>
              <a:t>web server responds with </a:t>
            </a:r>
            <a:r>
              <a:rPr lang="en-US" sz="2000" dirty="0">
                <a:solidFill>
                  <a:srgbClr val="C00000"/>
                </a:solidFill>
                <a:latin typeface="Gill Sans MT" charset="0"/>
                <a:cs typeface="+mn-cs"/>
              </a:rPr>
              <a:t>HTTP reply</a:t>
            </a:r>
            <a:r>
              <a:rPr lang="en-US" sz="2000" i="0" dirty="0">
                <a:solidFill>
                  <a:srgbClr val="C00000"/>
                </a:solidFill>
                <a:latin typeface="Gill Sans MT" charset="0"/>
                <a:cs typeface="+mn-cs"/>
              </a:rPr>
              <a:t> </a:t>
            </a:r>
            <a:r>
              <a:rPr lang="en-US" sz="2000" i="0" dirty="0">
                <a:solidFill>
                  <a:srgbClr val="000000"/>
                </a:solidFill>
                <a:latin typeface="Gill Sans MT" charset="0"/>
                <a:cs typeface="+mn-cs"/>
              </a:rPr>
              <a:t>(containing web </a:t>
            </a:r>
            <a:r>
              <a:rPr lang="en-US" sz="2000" i="0" dirty="0" smtClean="0">
                <a:solidFill>
                  <a:srgbClr val="000000"/>
                </a:solidFill>
                <a:latin typeface="Gill Sans MT" charset="0"/>
                <a:cs typeface="+mn-cs"/>
              </a:rPr>
              <a:t>page or other file/document)</a:t>
            </a:r>
            <a:endParaRPr lang="en-US" sz="2000" i="0" dirty="0">
              <a:solidFill>
                <a:srgbClr val="000000"/>
              </a:solidFill>
              <a:latin typeface="Gill Sans MT" charset="0"/>
              <a:cs typeface="+mn-cs"/>
            </a:endParaRPr>
          </a:p>
        </p:txBody>
      </p:sp>
      <p:grpSp>
        <p:nvGrpSpPr>
          <p:cNvPr id="707941" name="Group 357"/>
          <p:cNvGrpSpPr>
            <a:grpSpLocks/>
          </p:cNvGrpSpPr>
          <p:nvPr/>
        </p:nvGrpSpPr>
        <p:grpSpPr bwMode="auto">
          <a:xfrm>
            <a:off x="88900" y="1363663"/>
            <a:ext cx="1081088" cy="1058862"/>
            <a:chOff x="56" y="859"/>
            <a:chExt cx="681" cy="667"/>
          </a:xfrm>
        </p:grpSpPr>
        <p:grpSp>
          <p:nvGrpSpPr>
            <p:cNvPr id="216237" name="Group 230"/>
            <p:cNvGrpSpPr>
              <a:grpSpLocks/>
            </p:cNvGrpSpPr>
            <p:nvPr/>
          </p:nvGrpSpPr>
          <p:grpSpPr bwMode="auto">
            <a:xfrm>
              <a:off x="290" y="874"/>
              <a:ext cx="379" cy="154"/>
              <a:chOff x="740" y="3209"/>
              <a:chExt cx="379" cy="154"/>
            </a:xfrm>
          </p:grpSpPr>
          <p:grpSp>
            <p:nvGrpSpPr>
              <p:cNvPr id="216263" name="Group 231"/>
              <p:cNvGrpSpPr>
                <a:grpSpLocks/>
              </p:cNvGrpSpPr>
              <p:nvPr/>
            </p:nvGrpSpPr>
            <p:grpSpPr bwMode="auto">
              <a:xfrm>
                <a:off x="794" y="3209"/>
                <a:ext cx="325" cy="154"/>
                <a:chOff x="844" y="3337"/>
                <a:chExt cx="325" cy="154"/>
              </a:xfrm>
            </p:grpSpPr>
            <p:sp>
              <p:nvSpPr>
                <p:cNvPr id="93387" name="Rectangle 232"/>
                <p:cNvSpPr>
                  <a:spLocks noChangeArrowheads="1"/>
                </p:cNvSpPr>
                <p:nvPr/>
              </p:nvSpPr>
              <p:spPr bwMode="auto">
                <a:xfrm>
                  <a:off x="889" y="3370"/>
                  <a:ext cx="245" cy="86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3388" name="Text Box 233"/>
                <p:cNvSpPr txBox="1">
                  <a:spLocks noChangeArrowheads="1"/>
                </p:cNvSpPr>
                <p:nvPr/>
              </p:nvSpPr>
              <p:spPr bwMode="auto">
                <a:xfrm>
                  <a:off x="844" y="3337"/>
                  <a:ext cx="325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i="0" dirty="0" smtClean="0">
                      <a:solidFill>
                        <a:srgbClr val="FFFFFF"/>
                      </a:solidFill>
                      <a:latin typeface="Arial" charset="0"/>
                      <a:cs typeface="+mn-cs"/>
                    </a:rPr>
                    <a:t>HTTP</a:t>
                  </a:r>
                </a:p>
              </p:txBody>
            </p:sp>
          </p:grpSp>
          <p:sp>
            <p:nvSpPr>
              <p:cNvPr id="93385" name="Rectangle 234"/>
              <p:cNvSpPr>
                <a:spLocks noChangeArrowheads="1"/>
              </p:cNvSpPr>
              <p:nvPr/>
            </p:nvSpPr>
            <p:spPr bwMode="auto">
              <a:xfrm>
                <a:off x="750" y="3244"/>
                <a:ext cx="8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386" name="Rectangle 235"/>
              <p:cNvSpPr>
                <a:spLocks noChangeArrowheads="1"/>
              </p:cNvSpPr>
              <p:nvPr/>
            </p:nvSpPr>
            <p:spPr bwMode="auto">
              <a:xfrm>
                <a:off x="740" y="3238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grpSp>
          <p:nvGrpSpPr>
            <p:cNvPr id="216238" name="Group 236"/>
            <p:cNvGrpSpPr>
              <a:grpSpLocks/>
            </p:cNvGrpSpPr>
            <p:nvPr/>
          </p:nvGrpSpPr>
          <p:grpSpPr bwMode="auto">
            <a:xfrm>
              <a:off x="290" y="1022"/>
              <a:ext cx="379" cy="154"/>
              <a:chOff x="836" y="3305"/>
              <a:chExt cx="379" cy="154"/>
            </a:xfrm>
          </p:grpSpPr>
          <p:grpSp>
            <p:nvGrpSpPr>
              <p:cNvPr id="216257" name="Group 237"/>
              <p:cNvGrpSpPr>
                <a:grpSpLocks/>
              </p:cNvGrpSpPr>
              <p:nvPr/>
            </p:nvGrpSpPr>
            <p:grpSpPr bwMode="auto">
              <a:xfrm>
                <a:off x="890" y="3305"/>
                <a:ext cx="325" cy="154"/>
                <a:chOff x="844" y="3337"/>
                <a:chExt cx="325" cy="154"/>
              </a:xfrm>
            </p:grpSpPr>
            <p:sp>
              <p:nvSpPr>
                <p:cNvPr id="93382" name="Rectangle 238"/>
                <p:cNvSpPr>
                  <a:spLocks noChangeArrowheads="1"/>
                </p:cNvSpPr>
                <p:nvPr/>
              </p:nvSpPr>
              <p:spPr bwMode="auto">
                <a:xfrm>
                  <a:off x="889" y="3370"/>
                  <a:ext cx="245" cy="86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3383" name="Text Box 239"/>
                <p:cNvSpPr txBox="1">
                  <a:spLocks noChangeArrowheads="1"/>
                </p:cNvSpPr>
                <p:nvPr/>
              </p:nvSpPr>
              <p:spPr bwMode="auto">
                <a:xfrm>
                  <a:off x="844" y="3337"/>
                  <a:ext cx="325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i="0" dirty="0" smtClean="0">
                      <a:solidFill>
                        <a:srgbClr val="FFFFFF"/>
                      </a:solidFill>
                      <a:latin typeface="Arial" charset="0"/>
                      <a:cs typeface="+mn-cs"/>
                    </a:rPr>
                    <a:t>HTTP</a:t>
                  </a:r>
                </a:p>
              </p:txBody>
            </p:sp>
          </p:grpSp>
          <p:grpSp>
            <p:nvGrpSpPr>
              <p:cNvPr id="216258" name="Group 240"/>
              <p:cNvGrpSpPr>
                <a:grpSpLocks/>
              </p:cNvGrpSpPr>
              <p:nvPr/>
            </p:nvGrpSpPr>
            <p:grpSpPr bwMode="auto">
              <a:xfrm>
                <a:off x="836" y="3334"/>
                <a:ext cx="354" cy="94"/>
                <a:chOff x="836" y="3334"/>
                <a:chExt cx="354" cy="94"/>
              </a:xfrm>
            </p:grpSpPr>
            <p:sp>
              <p:nvSpPr>
                <p:cNvPr id="93380" name="Rectangle 241"/>
                <p:cNvSpPr>
                  <a:spLocks noChangeArrowheads="1"/>
                </p:cNvSpPr>
                <p:nvPr/>
              </p:nvSpPr>
              <p:spPr bwMode="auto">
                <a:xfrm>
                  <a:off x="846" y="3340"/>
                  <a:ext cx="88" cy="8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3381" name="Rectangle 242"/>
                <p:cNvSpPr>
                  <a:spLocks noChangeArrowheads="1"/>
                </p:cNvSpPr>
                <p:nvPr/>
              </p:nvSpPr>
              <p:spPr bwMode="auto">
                <a:xfrm>
                  <a:off x="836" y="3334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</p:grpSp>
        <p:grpSp>
          <p:nvGrpSpPr>
            <p:cNvPr id="216239" name="Group 243"/>
            <p:cNvGrpSpPr>
              <a:grpSpLocks/>
            </p:cNvGrpSpPr>
            <p:nvPr/>
          </p:nvGrpSpPr>
          <p:grpSpPr bwMode="auto">
            <a:xfrm>
              <a:off x="177" y="1042"/>
              <a:ext cx="480" cy="112"/>
              <a:chOff x="627" y="3377"/>
              <a:chExt cx="480" cy="112"/>
            </a:xfrm>
          </p:grpSpPr>
          <p:sp>
            <p:nvSpPr>
              <p:cNvPr id="93376" name="Rectangle 244"/>
              <p:cNvSpPr>
                <a:spLocks noChangeArrowheads="1"/>
              </p:cNvSpPr>
              <p:nvPr/>
            </p:nvSpPr>
            <p:spPr bwMode="auto">
              <a:xfrm>
                <a:off x="636" y="3388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377" name="Rectangle 245"/>
              <p:cNvSpPr>
                <a:spLocks noChangeArrowheads="1"/>
              </p:cNvSpPr>
              <p:nvPr/>
            </p:nvSpPr>
            <p:spPr bwMode="auto">
              <a:xfrm>
                <a:off x="627" y="3377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grpSp>
          <p:nvGrpSpPr>
            <p:cNvPr id="216240" name="Group 246"/>
            <p:cNvGrpSpPr>
              <a:grpSpLocks/>
            </p:cNvGrpSpPr>
            <p:nvPr/>
          </p:nvGrpSpPr>
          <p:grpSpPr bwMode="auto">
            <a:xfrm>
              <a:off x="56" y="1189"/>
              <a:ext cx="681" cy="154"/>
              <a:chOff x="504" y="3523"/>
              <a:chExt cx="681" cy="154"/>
            </a:xfrm>
          </p:grpSpPr>
          <p:grpSp>
            <p:nvGrpSpPr>
              <p:cNvPr id="216242" name="Group 247"/>
              <p:cNvGrpSpPr>
                <a:grpSpLocks/>
              </p:cNvGrpSpPr>
              <p:nvPr/>
            </p:nvGrpSpPr>
            <p:grpSpPr bwMode="auto">
              <a:xfrm>
                <a:off x="623" y="3523"/>
                <a:ext cx="492" cy="154"/>
                <a:chOff x="723" y="3453"/>
                <a:chExt cx="492" cy="154"/>
              </a:xfrm>
            </p:grpSpPr>
            <p:grpSp>
              <p:nvGrpSpPr>
                <p:cNvPr id="216246" name="Group 248"/>
                <p:cNvGrpSpPr>
                  <a:grpSpLocks/>
                </p:cNvGrpSpPr>
                <p:nvPr/>
              </p:nvGrpSpPr>
              <p:grpSpPr bwMode="auto">
                <a:xfrm>
                  <a:off x="836" y="3453"/>
                  <a:ext cx="379" cy="154"/>
                  <a:chOff x="836" y="3305"/>
                  <a:chExt cx="379" cy="154"/>
                </a:xfrm>
              </p:grpSpPr>
              <p:grpSp>
                <p:nvGrpSpPr>
                  <p:cNvPr id="216249" name="Group 249"/>
                  <p:cNvGrpSpPr>
                    <a:grpSpLocks/>
                  </p:cNvGrpSpPr>
                  <p:nvPr/>
                </p:nvGrpSpPr>
                <p:grpSpPr bwMode="auto">
                  <a:xfrm>
                    <a:off x="890" y="3305"/>
                    <a:ext cx="325" cy="154"/>
                    <a:chOff x="844" y="3337"/>
                    <a:chExt cx="325" cy="154"/>
                  </a:xfrm>
                </p:grpSpPr>
                <p:sp>
                  <p:nvSpPr>
                    <p:cNvPr id="93374" name="Rectangle 25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89" y="3370"/>
                      <a:ext cx="245" cy="86"/>
                    </a:xfrm>
                    <a:prstGeom prst="rect">
                      <a:avLst/>
                    </a:prstGeom>
                    <a:solidFill>
                      <a:srgbClr val="FF0000"/>
                    </a:solidFill>
                    <a:ln w="9525">
                      <a:solidFill>
                        <a:schemeClr val="bg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=""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solidFill>
                          <a:srgbClr val="000000"/>
                        </a:solidFill>
                        <a:cs typeface="+mn-cs"/>
                      </a:endParaRPr>
                    </a:p>
                  </p:txBody>
                </p:sp>
                <p:sp>
                  <p:nvSpPr>
                    <p:cNvPr id="93375" name="Text Box 25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844" y="3337"/>
                      <a:ext cx="325" cy="15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=""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=""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>
                      <a:spAutoFit/>
                    </a:bodyPr>
                    <a:lstStyle>
                      <a:lvl1pPr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1pPr>
                      <a:lvl2pPr marL="742950" indent="-285750"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2pPr>
                      <a:lvl3pPr marL="1143000" indent="-228600"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3pPr>
                      <a:lvl4pPr marL="1600200" indent="-228600"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4pPr>
                      <a:lvl5pPr marL="2057400" indent="-228600"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9pPr>
                    </a:lstStyle>
                    <a:p>
                      <a:pPr>
                        <a:defRPr/>
                      </a:pPr>
                      <a:r>
                        <a:rPr lang="en-US" sz="1000" i="0" dirty="0" smtClean="0">
                          <a:solidFill>
                            <a:srgbClr val="FFFFFF"/>
                          </a:solidFill>
                          <a:latin typeface="Arial" charset="0"/>
                          <a:cs typeface="+mn-cs"/>
                        </a:rPr>
                        <a:t>HTTP</a:t>
                      </a:r>
                    </a:p>
                  </p:txBody>
                </p:sp>
              </p:grpSp>
              <p:grpSp>
                <p:nvGrpSpPr>
                  <p:cNvPr id="216250" name="Group 252"/>
                  <p:cNvGrpSpPr>
                    <a:grpSpLocks/>
                  </p:cNvGrpSpPr>
                  <p:nvPr/>
                </p:nvGrpSpPr>
                <p:grpSpPr bwMode="auto">
                  <a:xfrm>
                    <a:off x="836" y="3334"/>
                    <a:ext cx="354" cy="94"/>
                    <a:chOff x="836" y="3334"/>
                    <a:chExt cx="354" cy="94"/>
                  </a:xfrm>
                </p:grpSpPr>
                <p:sp>
                  <p:nvSpPr>
                    <p:cNvPr id="93372" name="Rectangle 2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46" y="3340"/>
                      <a:ext cx="88" cy="82"/>
                    </a:xfrm>
                    <a:prstGeom prst="rect">
                      <a:avLst/>
                    </a:prstGeom>
                    <a:solidFill>
                      <a:schemeClr val="accent1"/>
                    </a:solidFill>
                    <a:ln w="9525">
                      <a:solidFill>
                        <a:schemeClr val="bg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=""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solidFill>
                          <a:srgbClr val="000000"/>
                        </a:solidFill>
                        <a:cs typeface="+mn-cs"/>
                      </a:endParaRPr>
                    </a:p>
                  </p:txBody>
                </p:sp>
                <p:sp>
                  <p:nvSpPr>
                    <p:cNvPr id="93373" name="Rectangle 25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36" y="3334"/>
                      <a:ext cx="354" cy="94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accent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=""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solidFill>
                          <a:srgbClr val="000000"/>
                        </a:solidFill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93368" name="Rectangle 255"/>
                <p:cNvSpPr>
                  <a:spLocks noChangeArrowheads="1"/>
                </p:cNvSpPr>
                <p:nvPr/>
              </p:nvSpPr>
              <p:spPr bwMode="auto">
                <a:xfrm>
                  <a:off x="732" y="3484"/>
                  <a:ext cx="96" cy="93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3369" name="Rectangle 256"/>
                <p:cNvSpPr>
                  <a:spLocks noChangeArrowheads="1"/>
                </p:cNvSpPr>
                <p:nvPr/>
              </p:nvSpPr>
              <p:spPr bwMode="auto">
                <a:xfrm>
                  <a:off x="723" y="3473"/>
                  <a:ext cx="480" cy="112"/>
                </a:xfrm>
                <a:prstGeom prst="rect">
                  <a:avLst/>
                </a:prstGeom>
                <a:noFill/>
                <a:ln w="9525">
                  <a:solidFill>
                    <a:schemeClr val="accent2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93364" name="Rectangle 257"/>
              <p:cNvSpPr>
                <a:spLocks noChangeArrowheads="1"/>
              </p:cNvSpPr>
              <p:nvPr/>
            </p:nvSpPr>
            <p:spPr bwMode="auto">
              <a:xfrm>
                <a:off x="517" y="3545"/>
                <a:ext cx="94" cy="10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365" name="Rectangle 258"/>
              <p:cNvSpPr>
                <a:spLocks noChangeArrowheads="1"/>
              </p:cNvSpPr>
              <p:nvPr/>
            </p:nvSpPr>
            <p:spPr bwMode="auto">
              <a:xfrm>
                <a:off x="1115" y="3544"/>
                <a:ext cx="60" cy="10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366" name="Rectangle 259"/>
              <p:cNvSpPr>
                <a:spLocks noChangeArrowheads="1"/>
              </p:cNvSpPr>
              <p:nvPr/>
            </p:nvSpPr>
            <p:spPr bwMode="auto">
              <a:xfrm>
                <a:off x="504" y="3529"/>
                <a:ext cx="681" cy="13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93362" name="AutoShape 356"/>
            <p:cNvSpPr>
              <a:spLocks noChangeArrowheads="1"/>
            </p:cNvSpPr>
            <p:nvPr/>
          </p:nvSpPr>
          <p:spPr bwMode="auto">
            <a:xfrm>
              <a:off x="341" y="859"/>
              <a:ext cx="240" cy="667"/>
            </a:xfrm>
            <a:prstGeom prst="downArrow">
              <a:avLst>
                <a:gd name="adj1" fmla="val 49167"/>
                <a:gd name="adj2" fmla="val 67511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</p:grpSp>
      <p:grpSp>
        <p:nvGrpSpPr>
          <p:cNvPr id="707973" name="Group 389"/>
          <p:cNvGrpSpPr>
            <a:grpSpLocks/>
          </p:cNvGrpSpPr>
          <p:nvPr/>
        </p:nvGrpSpPr>
        <p:grpSpPr bwMode="auto">
          <a:xfrm>
            <a:off x="92075" y="1890713"/>
            <a:ext cx="1081088" cy="244475"/>
            <a:chOff x="0" y="2762"/>
            <a:chExt cx="681" cy="154"/>
          </a:xfrm>
        </p:grpSpPr>
        <p:sp>
          <p:nvSpPr>
            <p:cNvPr id="93345" name="Rectangle 388"/>
            <p:cNvSpPr>
              <a:spLocks noChangeArrowheads="1"/>
            </p:cNvSpPr>
            <p:nvPr/>
          </p:nvSpPr>
          <p:spPr bwMode="auto">
            <a:xfrm>
              <a:off x="0" y="2768"/>
              <a:ext cx="681" cy="13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grpSp>
          <p:nvGrpSpPr>
            <p:cNvPr id="216225" name="Group 376"/>
            <p:cNvGrpSpPr>
              <a:grpSpLocks/>
            </p:cNvGrpSpPr>
            <p:nvPr/>
          </p:nvGrpSpPr>
          <p:grpSpPr bwMode="auto">
            <a:xfrm>
              <a:off x="119" y="2762"/>
              <a:ext cx="492" cy="154"/>
              <a:chOff x="723" y="3453"/>
              <a:chExt cx="492" cy="154"/>
            </a:xfrm>
          </p:grpSpPr>
          <p:grpSp>
            <p:nvGrpSpPr>
              <p:cNvPr id="216228" name="Group 377"/>
              <p:cNvGrpSpPr>
                <a:grpSpLocks/>
              </p:cNvGrpSpPr>
              <p:nvPr/>
            </p:nvGrpSpPr>
            <p:grpSpPr bwMode="auto">
              <a:xfrm>
                <a:off x="836" y="3453"/>
                <a:ext cx="379" cy="154"/>
                <a:chOff x="836" y="3305"/>
                <a:chExt cx="379" cy="154"/>
              </a:xfrm>
            </p:grpSpPr>
            <p:grpSp>
              <p:nvGrpSpPr>
                <p:cNvPr id="216231" name="Group 378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25" cy="154"/>
                  <a:chOff x="844" y="3337"/>
                  <a:chExt cx="325" cy="154"/>
                </a:xfrm>
              </p:grpSpPr>
              <p:sp>
                <p:nvSpPr>
                  <p:cNvPr id="93356" name="Rectangle 379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93357" name="Text Box 38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25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 smtClean="0">
                        <a:solidFill>
                          <a:srgbClr val="FFFFFF"/>
                        </a:solidFill>
                        <a:latin typeface="Arial" charset="0"/>
                        <a:cs typeface="+mn-cs"/>
                      </a:rPr>
                      <a:t>HTTP</a:t>
                    </a:r>
                  </a:p>
                </p:txBody>
              </p:sp>
            </p:grpSp>
            <p:grpSp>
              <p:nvGrpSpPr>
                <p:cNvPr id="216232" name="Group 381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93354" name="Rectangle 382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93355" name="Rectangle 383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</p:grpSp>
          </p:grpSp>
          <p:sp>
            <p:nvSpPr>
              <p:cNvPr id="93350" name="Rectangle 384"/>
              <p:cNvSpPr>
                <a:spLocks noChangeArrowheads="1"/>
              </p:cNvSpPr>
              <p:nvPr/>
            </p:nvSpPr>
            <p:spPr bwMode="auto">
              <a:xfrm>
                <a:off x="732" y="3484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351" name="Rectangle 385"/>
              <p:cNvSpPr>
                <a:spLocks noChangeArrowheads="1"/>
              </p:cNvSpPr>
              <p:nvPr/>
            </p:nvSpPr>
            <p:spPr bwMode="auto">
              <a:xfrm>
                <a:off x="723" y="3473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93347" name="Rectangle 386"/>
            <p:cNvSpPr>
              <a:spLocks noChangeArrowheads="1"/>
            </p:cNvSpPr>
            <p:nvPr/>
          </p:nvSpPr>
          <p:spPr bwMode="auto">
            <a:xfrm>
              <a:off x="13" y="2784"/>
              <a:ext cx="94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3348" name="Rectangle 387"/>
            <p:cNvSpPr>
              <a:spLocks noChangeArrowheads="1"/>
            </p:cNvSpPr>
            <p:nvPr/>
          </p:nvSpPr>
          <p:spPr bwMode="auto">
            <a:xfrm>
              <a:off x="611" y="2783"/>
              <a:ext cx="60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</p:grpSp>
      <p:grpSp>
        <p:nvGrpSpPr>
          <p:cNvPr id="707975" name="Group 391"/>
          <p:cNvGrpSpPr>
            <a:grpSpLocks/>
          </p:cNvGrpSpPr>
          <p:nvPr/>
        </p:nvGrpSpPr>
        <p:grpSpPr bwMode="auto">
          <a:xfrm>
            <a:off x="411163" y="4051300"/>
            <a:ext cx="1081087" cy="949325"/>
            <a:chOff x="2231" y="3555"/>
            <a:chExt cx="681" cy="598"/>
          </a:xfrm>
        </p:grpSpPr>
        <p:grpSp>
          <p:nvGrpSpPr>
            <p:cNvPr id="216190" name="Group 392"/>
            <p:cNvGrpSpPr>
              <a:grpSpLocks/>
            </p:cNvGrpSpPr>
            <p:nvPr/>
          </p:nvGrpSpPr>
          <p:grpSpPr bwMode="auto">
            <a:xfrm>
              <a:off x="2231" y="3684"/>
              <a:ext cx="681" cy="469"/>
              <a:chOff x="152" y="970"/>
              <a:chExt cx="681" cy="469"/>
            </a:xfrm>
          </p:grpSpPr>
          <p:grpSp>
            <p:nvGrpSpPr>
              <p:cNvPr id="216194" name="Group 393"/>
              <p:cNvGrpSpPr>
                <a:grpSpLocks/>
              </p:cNvGrpSpPr>
              <p:nvPr/>
            </p:nvGrpSpPr>
            <p:grpSpPr bwMode="auto">
              <a:xfrm>
                <a:off x="386" y="970"/>
                <a:ext cx="379" cy="154"/>
                <a:chOff x="740" y="3209"/>
                <a:chExt cx="379" cy="154"/>
              </a:xfrm>
            </p:grpSpPr>
            <p:grpSp>
              <p:nvGrpSpPr>
                <p:cNvPr id="216219" name="Group 394"/>
                <p:cNvGrpSpPr>
                  <a:grpSpLocks/>
                </p:cNvGrpSpPr>
                <p:nvPr/>
              </p:nvGrpSpPr>
              <p:grpSpPr bwMode="auto">
                <a:xfrm>
                  <a:off x="794" y="3209"/>
                  <a:ext cx="325" cy="154"/>
                  <a:chOff x="844" y="3337"/>
                  <a:chExt cx="325" cy="154"/>
                </a:xfrm>
              </p:grpSpPr>
              <p:sp>
                <p:nvSpPr>
                  <p:cNvPr id="93343" name="Rectangle 395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93344" name="Text Box 39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25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 smtClean="0">
                        <a:solidFill>
                          <a:srgbClr val="FFFFFF"/>
                        </a:solidFill>
                        <a:latin typeface="Arial" charset="0"/>
                        <a:cs typeface="+mn-cs"/>
                      </a:rPr>
                      <a:t>HTTP</a:t>
                    </a:r>
                  </a:p>
                </p:txBody>
              </p:sp>
            </p:grpSp>
            <p:sp>
              <p:nvSpPr>
                <p:cNvPr id="93341" name="Rectangle 397"/>
                <p:cNvSpPr>
                  <a:spLocks noChangeArrowheads="1"/>
                </p:cNvSpPr>
                <p:nvPr/>
              </p:nvSpPr>
              <p:spPr bwMode="auto">
                <a:xfrm>
                  <a:off x="750" y="3244"/>
                  <a:ext cx="88" cy="8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3342" name="Rectangle 398"/>
                <p:cNvSpPr>
                  <a:spLocks noChangeArrowheads="1"/>
                </p:cNvSpPr>
                <p:nvPr/>
              </p:nvSpPr>
              <p:spPr bwMode="auto">
                <a:xfrm>
                  <a:off x="740" y="3238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grpSp>
            <p:nvGrpSpPr>
              <p:cNvPr id="216195" name="Group 399"/>
              <p:cNvGrpSpPr>
                <a:grpSpLocks/>
              </p:cNvGrpSpPr>
              <p:nvPr/>
            </p:nvGrpSpPr>
            <p:grpSpPr bwMode="auto">
              <a:xfrm>
                <a:off x="386" y="1118"/>
                <a:ext cx="379" cy="154"/>
                <a:chOff x="836" y="3305"/>
                <a:chExt cx="379" cy="154"/>
              </a:xfrm>
            </p:grpSpPr>
            <p:grpSp>
              <p:nvGrpSpPr>
                <p:cNvPr id="216213" name="Group 400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25" cy="154"/>
                  <a:chOff x="844" y="3337"/>
                  <a:chExt cx="325" cy="154"/>
                </a:xfrm>
              </p:grpSpPr>
              <p:sp>
                <p:nvSpPr>
                  <p:cNvPr id="93338" name="Rectangle 401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93339" name="Text Box 40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25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 smtClean="0">
                        <a:solidFill>
                          <a:srgbClr val="FFFFFF"/>
                        </a:solidFill>
                        <a:latin typeface="Arial" charset="0"/>
                        <a:cs typeface="+mn-cs"/>
                      </a:rPr>
                      <a:t>HTTP</a:t>
                    </a:r>
                  </a:p>
                </p:txBody>
              </p:sp>
            </p:grpSp>
            <p:grpSp>
              <p:nvGrpSpPr>
                <p:cNvPr id="216214" name="Group 403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93336" name="Rectangle 404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93337" name="Rectangle 405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</p:grpSp>
          </p:grpSp>
          <p:grpSp>
            <p:nvGrpSpPr>
              <p:cNvPr id="216196" name="Group 406"/>
              <p:cNvGrpSpPr>
                <a:grpSpLocks/>
              </p:cNvGrpSpPr>
              <p:nvPr/>
            </p:nvGrpSpPr>
            <p:grpSpPr bwMode="auto">
              <a:xfrm>
                <a:off x="273" y="1138"/>
                <a:ext cx="480" cy="112"/>
                <a:chOff x="627" y="3377"/>
                <a:chExt cx="480" cy="112"/>
              </a:xfrm>
            </p:grpSpPr>
            <p:sp>
              <p:nvSpPr>
                <p:cNvPr id="93332" name="Rectangle 407"/>
                <p:cNvSpPr>
                  <a:spLocks noChangeArrowheads="1"/>
                </p:cNvSpPr>
                <p:nvPr/>
              </p:nvSpPr>
              <p:spPr bwMode="auto">
                <a:xfrm>
                  <a:off x="636" y="3388"/>
                  <a:ext cx="96" cy="93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3333" name="Rectangle 408"/>
                <p:cNvSpPr>
                  <a:spLocks noChangeArrowheads="1"/>
                </p:cNvSpPr>
                <p:nvPr/>
              </p:nvSpPr>
              <p:spPr bwMode="auto">
                <a:xfrm>
                  <a:off x="627" y="3377"/>
                  <a:ext cx="480" cy="112"/>
                </a:xfrm>
                <a:prstGeom prst="rect">
                  <a:avLst/>
                </a:prstGeom>
                <a:noFill/>
                <a:ln w="9525">
                  <a:solidFill>
                    <a:schemeClr val="accent2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grpSp>
            <p:nvGrpSpPr>
              <p:cNvPr id="216197" name="Group 409"/>
              <p:cNvGrpSpPr>
                <a:grpSpLocks/>
              </p:cNvGrpSpPr>
              <p:nvPr/>
            </p:nvGrpSpPr>
            <p:grpSpPr bwMode="auto">
              <a:xfrm>
                <a:off x="152" y="1285"/>
                <a:ext cx="681" cy="154"/>
                <a:chOff x="504" y="3523"/>
                <a:chExt cx="681" cy="154"/>
              </a:xfrm>
            </p:grpSpPr>
            <p:grpSp>
              <p:nvGrpSpPr>
                <p:cNvPr id="216198" name="Group 410"/>
                <p:cNvGrpSpPr>
                  <a:grpSpLocks/>
                </p:cNvGrpSpPr>
                <p:nvPr/>
              </p:nvGrpSpPr>
              <p:grpSpPr bwMode="auto">
                <a:xfrm>
                  <a:off x="623" y="3523"/>
                  <a:ext cx="492" cy="154"/>
                  <a:chOff x="723" y="3453"/>
                  <a:chExt cx="492" cy="154"/>
                </a:xfrm>
              </p:grpSpPr>
              <p:grpSp>
                <p:nvGrpSpPr>
                  <p:cNvPr id="216202" name="Group 411"/>
                  <p:cNvGrpSpPr>
                    <a:grpSpLocks/>
                  </p:cNvGrpSpPr>
                  <p:nvPr/>
                </p:nvGrpSpPr>
                <p:grpSpPr bwMode="auto">
                  <a:xfrm>
                    <a:off x="836" y="3453"/>
                    <a:ext cx="379" cy="154"/>
                    <a:chOff x="836" y="3305"/>
                    <a:chExt cx="379" cy="154"/>
                  </a:xfrm>
                </p:grpSpPr>
                <p:grpSp>
                  <p:nvGrpSpPr>
                    <p:cNvPr id="216205" name="Group 41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90" y="3305"/>
                      <a:ext cx="325" cy="154"/>
                      <a:chOff x="844" y="3337"/>
                      <a:chExt cx="325" cy="154"/>
                    </a:xfrm>
                  </p:grpSpPr>
                  <p:sp>
                    <p:nvSpPr>
                      <p:cNvPr id="93330" name="Rectangle 41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89" y="3370"/>
                        <a:ext cx="245" cy="86"/>
                      </a:xfrm>
                      <a:prstGeom prst="rect">
                        <a:avLst/>
                      </a:prstGeom>
                      <a:solidFill>
                        <a:srgbClr val="FF0000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solidFill>
                            <a:srgbClr val="000000"/>
                          </a:solidFill>
                          <a:cs typeface="+mn-cs"/>
                        </a:endParaRPr>
                      </a:p>
                    </p:txBody>
                  </p:sp>
                  <p:sp>
                    <p:nvSpPr>
                      <p:cNvPr id="93331" name="Text Box 414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844" y="3337"/>
                        <a:ext cx="325" cy="1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>
                        <a:spAutoFit/>
                      </a:bodyPr>
                      <a:lstStyle>
                        <a:lvl1pPr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1pPr>
                        <a:lvl2pPr marL="742950" indent="-28575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2pPr>
                        <a:lvl3pPr marL="11430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3pPr>
                        <a:lvl4pPr marL="16002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4pPr>
                        <a:lvl5pPr marL="20574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9pPr>
                      </a:lstStyle>
                      <a:p>
                        <a:pPr>
                          <a:defRPr/>
                        </a:pPr>
                        <a:r>
                          <a:rPr lang="en-US" sz="1000" i="0" dirty="0" smtClean="0">
                            <a:solidFill>
                              <a:srgbClr val="FFFFFF"/>
                            </a:solidFill>
                            <a:latin typeface="Arial" charset="0"/>
                            <a:cs typeface="+mn-cs"/>
                          </a:rPr>
                          <a:t>HTTP</a:t>
                        </a:r>
                      </a:p>
                    </p:txBody>
                  </p:sp>
                </p:grpSp>
                <p:grpSp>
                  <p:nvGrpSpPr>
                    <p:cNvPr id="216206" name="Group 41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36" y="3334"/>
                      <a:ext cx="354" cy="94"/>
                      <a:chOff x="836" y="3334"/>
                      <a:chExt cx="354" cy="94"/>
                    </a:xfrm>
                  </p:grpSpPr>
                  <p:sp>
                    <p:nvSpPr>
                      <p:cNvPr id="93328" name="Rectangle 41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46" y="3340"/>
                        <a:ext cx="88" cy="8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solidFill>
                            <a:srgbClr val="000000"/>
                          </a:solidFill>
                          <a:cs typeface="+mn-cs"/>
                        </a:endParaRPr>
                      </a:p>
                    </p:txBody>
                  </p:sp>
                  <p:sp>
                    <p:nvSpPr>
                      <p:cNvPr id="93329" name="Rectangle 41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36" y="3334"/>
                        <a:ext cx="354" cy="94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solidFill>
                            <a:srgbClr val="000000"/>
                          </a:solidFill>
                          <a:cs typeface="+mn-cs"/>
                        </a:endParaRPr>
                      </a:p>
                    </p:txBody>
                  </p:sp>
                </p:grpSp>
              </p:grpSp>
              <p:sp>
                <p:nvSpPr>
                  <p:cNvPr id="93324" name="Rectangle 418"/>
                  <p:cNvSpPr>
                    <a:spLocks noChangeArrowheads="1"/>
                  </p:cNvSpPr>
                  <p:nvPr/>
                </p:nvSpPr>
                <p:spPr bwMode="auto">
                  <a:xfrm>
                    <a:off x="732" y="3484"/>
                    <a:ext cx="96" cy="93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93325" name="Rectangle 419"/>
                  <p:cNvSpPr>
                    <a:spLocks noChangeArrowheads="1"/>
                  </p:cNvSpPr>
                  <p:nvPr/>
                </p:nvSpPr>
                <p:spPr bwMode="auto">
                  <a:xfrm>
                    <a:off x="723" y="3473"/>
                    <a:ext cx="480" cy="112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2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</p:grpSp>
            <p:sp>
              <p:nvSpPr>
                <p:cNvPr id="93320" name="Rectangle 420"/>
                <p:cNvSpPr>
                  <a:spLocks noChangeArrowheads="1"/>
                </p:cNvSpPr>
                <p:nvPr/>
              </p:nvSpPr>
              <p:spPr bwMode="auto">
                <a:xfrm>
                  <a:off x="517" y="3545"/>
                  <a:ext cx="94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3321" name="Rectangle 421"/>
                <p:cNvSpPr>
                  <a:spLocks noChangeArrowheads="1"/>
                </p:cNvSpPr>
                <p:nvPr/>
              </p:nvSpPr>
              <p:spPr bwMode="auto">
                <a:xfrm>
                  <a:off x="1115" y="3544"/>
                  <a:ext cx="60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3322" name="Rectangle 422"/>
                <p:cNvSpPr>
                  <a:spLocks noChangeArrowheads="1"/>
                </p:cNvSpPr>
                <p:nvPr/>
              </p:nvSpPr>
              <p:spPr bwMode="auto">
                <a:xfrm>
                  <a:off x="504" y="3529"/>
                  <a:ext cx="681" cy="138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</p:grpSp>
        <p:grpSp>
          <p:nvGrpSpPr>
            <p:cNvPr id="216191" name="Group 423"/>
            <p:cNvGrpSpPr>
              <a:grpSpLocks/>
            </p:cNvGrpSpPr>
            <p:nvPr/>
          </p:nvGrpSpPr>
          <p:grpSpPr bwMode="auto">
            <a:xfrm>
              <a:off x="2517" y="3555"/>
              <a:ext cx="325" cy="154"/>
              <a:chOff x="844" y="3337"/>
              <a:chExt cx="325" cy="154"/>
            </a:xfrm>
          </p:grpSpPr>
          <p:sp>
            <p:nvSpPr>
              <p:cNvPr id="93313" name="Rectangle 424"/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314" name="Text Box 425"/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325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rgbClr val="FFFFFF"/>
                    </a:solidFill>
                    <a:latin typeface="Arial" charset="0"/>
                    <a:cs typeface="+mn-cs"/>
                  </a:rPr>
                  <a:t>HTTP</a:t>
                </a:r>
              </a:p>
            </p:txBody>
          </p:sp>
        </p:grpSp>
      </p:grpSp>
      <p:grpSp>
        <p:nvGrpSpPr>
          <p:cNvPr id="708061" name="Group 477"/>
          <p:cNvGrpSpPr>
            <a:grpSpLocks/>
          </p:cNvGrpSpPr>
          <p:nvPr/>
        </p:nvGrpSpPr>
        <p:grpSpPr bwMode="auto">
          <a:xfrm>
            <a:off x="76200" y="1119188"/>
            <a:ext cx="1081088" cy="1016000"/>
            <a:chOff x="2256" y="3531"/>
            <a:chExt cx="681" cy="640"/>
          </a:xfrm>
        </p:grpSpPr>
        <p:grpSp>
          <p:nvGrpSpPr>
            <p:cNvPr id="216157" name="Group 321"/>
            <p:cNvGrpSpPr>
              <a:grpSpLocks/>
            </p:cNvGrpSpPr>
            <p:nvPr/>
          </p:nvGrpSpPr>
          <p:grpSpPr bwMode="auto">
            <a:xfrm>
              <a:off x="2482" y="3684"/>
              <a:ext cx="379" cy="154"/>
              <a:chOff x="740" y="3209"/>
              <a:chExt cx="379" cy="154"/>
            </a:xfrm>
          </p:grpSpPr>
          <p:grpSp>
            <p:nvGrpSpPr>
              <p:cNvPr id="216185" name="Group 322"/>
              <p:cNvGrpSpPr>
                <a:grpSpLocks/>
              </p:cNvGrpSpPr>
              <p:nvPr/>
            </p:nvGrpSpPr>
            <p:grpSpPr bwMode="auto">
              <a:xfrm>
                <a:off x="794" y="3209"/>
                <a:ext cx="325" cy="154"/>
                <a:chOff x="844" y="3337"/>
                <a:chExt cx="325" cy="154"/>
              </a:xfrm>
            </p:grpSpPr>
            <p:sp>
              <p:nvSpPr>
                <p:cNvPr id="93309" name="Rectangle 323"/>
                <p:cNvSpPr>
                  <a:spLocks noChangeArrowheads="1"/>
                </p:cNvSpPr>
                <p:nvPr/>
              </p:nvSpPr>
              <p:spPr bwMode="auto">
                <a:xfrm>
                  <a:off x="889" y="3370"/>
                  <a:ext cx="245" cy="86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3310" name="Text Box 324"/>
                <p:cNvSpPr txBox="1">
                  <a:spLocks noChangeArrowheads="1"/>
                </p:cNvSpPr>
                <p:nvPr/>
              </p:nvSpPr>
              <p:spPr bwMode="auto">
                <a:xfrm>
                  <a:off x="844" y="3337"/>
                  <a:ext cx="325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i="0" dirty="0" smtClean="0">
                      <a:solidFill>
                        <a:srgbClr val="FFFFFF"/>
                      </a:solidFill>
                      <a:latin typeface="Arial" charset="0"/>
                      <a:cs typeface="+mn-cs"/>
                    </a:rPr>
                    <a:t>HTTP</a:t>
                  </a:r>
                </a:p>
              </p:txBody>
            </p:sp>
          </p:grpSp>
          <p:sp>
            <p:nvSpPr>
              <p:cNvPr id="93307" name="Rectangle 325"/>
              <p:cNvSpPr>
                <a:spLocks noChangeArrowheads="1"/>
              </p:cNvSpPr>
              <p:nvPr/>
            </p:nvSpPr>
            <p:spPr bwMode="auto">
              <a:xfrm>
                <a:off x="750" y="3244"/>
                <a:ext cx="8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308" name="Rectangle 326"/>
              <p:cNvSpPr>
                <a:spLocks noChangeArrowheads="1"/>
              </p:cNvSpPr>
              <p:nvPr/>
            </p:nvSpPr>
            <p:spPr bwMode="auto">
              <a:xfrm>
                <a:off x="740" y="3238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grpSp>
          <p:nvGrpSpPr>
            <p:cNvPr id="216158" name="Group 327"/>
            <p:cNvGrpSpPr>
              <a:grpSpLocks/>
            </p:cNvGrpSpPr>
            <p:nvPr/>
          </p:nvGrpSpPr>
          <p:grpSpPr bwMode="auto">
            <a:xfrm>
              <a:off x="2482" y="3844"/>
              <a:ext cx="379" cy="154"/>
              <a:chOff x="836" y="3305"/>
              <a:chExt cx="379" cy="154"/>
            </a:xfrm>
          </p:grpSpPr>
          <p:grpSp>
            <p:nvGrpSpPr>
              <p:cNvPr id="216179" name="Group 328"/>
              <p:cNvGrpSpPr>
                <a:grpSpLocks/>
              </p:cNvGrpSpPr>
              <p:nvPr/>
            </p:nvGrpSpPr>
            <p:grpSpPr bwMode="auto">
              <a:xfrm>
                <a:off x="890" y="3305"/>
                <a:ext cx="325" cy="154"/>
                <a:chOff x="844" y="3337"/>
                <a:chExt cx="325" cy="154"/>
              </a:xfrm>
            </p:grpSpPr>
            <p:sp>
              <p:nvSpPr>
                <p:cNvPr id="93304" name="Rectangle 329"/>
                <p:cNvSpPr>
                  <a:spLocks noChangeArrowheads="1"/>
                </p:cNvSpPr>
                <p:nvPr/>
              </p:nvSpPr>
              <p:spPr bwMode="auto">
                <a:xfrm>
                  <a:off x="889" y="3370"/>
                  <a:ext cx="245" cy="86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3305" name="Text Box 330"/>
                <p:cNvSpPr txBox="1">
                  <a:spLocks noChangeArrowheads="1"/>
                </p:cNvSpPr>
                <p:nvPr/>
              </p:nvSpPr>
              <p:spPr bwMode="auto">
                <a:xfrm>
                  <a:off x="844" y="3337"/>
                  <a:ext cx="325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i="0" dirty="0" smtClean="0">
                      <a:solidFill>
                        <a:srgbClr val="FFFFFF"/>
                      </a:solidFill>
                      <a:latin typeface="Arial" charset="0"/>
                      <a:cs typeface="+mn-cs"/>
                    </a:rPr>
                    <a:t>HTTP</a:t>
                  </a:r>
                </a:p>
              </p:txBody>
            </p:sp>
          </p:grpSp>
          <p:grpSp>
            <p:nvGrpSpPr>
              <p:cNvPr id="216180" name="Group 331"/>
              <p:cNvGrpSpPr>
                <a:grpSpLocks/>
              </p:cNvGrpSpPr>
              <p:nvPr/>
            </p:nvGrpSpPr>
            <p:grpSpPr bwMode="auto">
              <a:xfrm>
                <a:off x="836" y="3334"/>
                <a:ext cx="354" cy="94"/>
                <a:chOff x="836" y="3334"/>
                <a:chExt cx="354" cy="94"/>
              </a:xfrm>
            </p:grpSpPr>
            <p:sp>
              <p:nvSpPr>
                <p:cNvPr id="93302" name="Rectangle 332"/>
                <p:cNvSpPr>
                  <a:spLocks noChangeArrowheads="1"/>
                </p:cNvSpPr>
                <p:nvPr/>
              </p:nvSpPr>
              <p:spPr bwMode="auto">
                <a:xfrm>
                  <a:off x="846" y="3340"/>
                  <a:ext cx="88" cy="8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3303" name="Rectangle 333"/>
                <p:cNvSpPr>
                  <a:spLocks noChangeArrowheads="1"/>
                </p:cNvSpPr>
                <p:nvPr/>
              </p:nvSpPr>
              <p:spPr bwMode="auto">
                <a:xfrm>
                  <a:off x="836" y="3334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</p:grpSp>
        <p:grpSp>
          <p:nvGrpSpPr>
            <p:cNvPr id="216159" name="Group 334"/>
            <p:cNvGrpSpPr>
              <a:grpSpLocks/>
            </p:cNvGrpSpPr>
            <p:nvPr/>
          </p:nvGrpSpPr>
          <p:grpSpPr bwMode="auto">
            <a:xfrm>
              <a:off x="2369" y="3858"/>
              <a:ext cx="480" cy="112"/>
              <a:chOff x="627" y="3377"/>
              <a:chExt cx="480" cy="112"/>
            </a:xfrm>
          </p:grpSpPr>
          <p:sp>
            <p:nvSpPr>
              <p:cNvPr id="93298" name="Rectangle 335"/>
              <p:cNvSpPr>
                <a:spLocks noChangeArrowheads="1"/>
              </p:cNvSpPr>
              <p:nvPr/>
            </p:nvSpPr>
            <p:spPr bwMode="auto">
              <a:xfrm>
                <a:off x="636" y="3388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299" name="Rectangle 336"/>
              <p:cNvSpPr>
                <a:spLocks noChangeArrowheads="1"/>
              </p:cNvSpPr>
              <p:nvPr/>
            </p:nvSpPr>
            <p:spPr bwMode="auto">
              <a:xfrm>
                <a:off x="627" y="3377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grpSp>
          <p:nvGrpSpPr>
            <p:cNvPr id="216160" name="Group 360"/>
            <p:cNvGrpSpPr>
              <a:grpSpLocks/>
            </p:cNvGrpSpPr>
            <p:nvPr/>
          </p:nvGrpSpPr>
          <p:grpSpPr bwMode="auto">
            <a:xfrm>
              <a:off x="2534" y="3531"/>
              <a:ext cx="325" cy="154"/>
              <a:chOff x="844" y="3337"/>
              <a:chExt cx="325" cy="154"/>
            </a:xfrm>
          </p:grpSpPr>
          <p:sp>
            <p:nvSpPr>
              <p:cNvPr id="93296" name="Rectangle 361"/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297" name="Text Box 362"/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325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rgbClr val="FFFFFF"/>
                    </a:solidFill>
                    <a:latin typeface="Arial" charset="0"/>
                    <a:cs typeface="+mn-cs"/>
                  </a:rPr>
                  <a:t>HTTP</a:t>
                </a:r>
              </a:p>
            </p:txBody>
          </p:sp>
        </p:grpSp>
        <p:grpSp>
          <p:nvGrpSpPr>
            <p:cNvPr id="216161" name="Group 461"/>
            <p:cNvGrpSpPr>
              <a:grpSpLocks/>
            </p:cNvGrpSpPr>
            <p:nvPr/>
          </p:nvGrpSpPr>
          <p:grpSpPr bwMode="auto">
            <a:xfrm>
              <a:off x="2256" y="4017"/>
              <a:ext cx="681" cy="154"/>
              <a:chOff x="-341" y="3180"/>
              <a:chExt cx="681" cy="154"/>
            </a:xfrm>
          </p:grpSpPr>
          <p:sp>
            <p:nvSpPr>
              <p:cNvPr id="93283" name="Rectangle 457"/>
              <p:cNvSpPr>
                <a:spLocks noChangeArrowheads="1"/>
              </p:cNvSpPr>
              <p:nvPr/>
            </p:nvSpPr>
            <p:spPr bwMode="auto">
              <a:xfrm>
                <a:off x="-341" y="3186"/>
                <a:ext cx="681" cy="13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6163" name="Group 445"/>
              <p:cNvGrpSpPr>
                <a:grpSpLocks/>
              </p:cNvGrpSpPr>
              <p:nvPr/>
            </p:nvGrpSpPr>
            <p:grpSpPr bwMode="auto">
              <a:xfrm>
                <a:off x="-222" y="3180"/>
                <a:ext cx="492" cy="154"/>
                <a:chOff x="723" y="3453"/>
                <a:chExt cx="492" cy="154"/>
              </a:xfrm>
            </p:grpSpPr>
            <p:grpSp>
              <p:nvGrpSpPr>
                <p:cNvPr id="216166" name="Group 446"/>
                <p:cNvGrpSpPr>
                  <a:grpSpLocks/>
                </p:cNvGrpSpPr>
                <p:nvPr/>
              </p:nvGrpSpPr>
              <p:grpSpPr bwMode="auto">
                <a:xfrm>
                  <a:off x="836" y="3453"/>
                  <a:ext cx="379" cy="154"/>
                  <a:chOff x="836" y="3305"/>
                  <a:chExt cx="379" cy="154"/>
                </a:xfrm>
              </p:grpSpPr>
              <p:grpSp>
                <p:nvGrpSpPr>
                  <p:cNvPr id="216169" name="Group 447"/>
                  <p:cNvGrpSpPr>
                    <a:grpSpLocks/>
                  </p:cNvGrpSpPr>
                  <p:nvPr/>
                </p:nvGrpSpPr>
                <p:grpSpPr bwMode="auto">
                  <a:xfrm>
                    <a:off x="890" y="3305"/>
                    <a:ext cx="325" cy="154"/>
                    <a:chOff x="844" y="3337"/>
                    <a:chExt cx="325" cy="154"/>
                  </a:xfrm>
                </p:grpSpPr>
                <p:sp>
                  <p:nvSpPr>
                    <p:cNvPr id="93294" name="Rectangle 4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89" y="3370"/>
                      <a:ext cx="245" cy="86"/>
                    </a:xfrm>
                    <a:prstGeom prst="rect">
                      <a:avLst/>
                    </a:prstGeom>
                    <a:solidFill>
                      <a:srgbClr val="FF0000"/>
                    </a:solidFill>
                    <a:ln w="9525">
                      <a:solidFill>
                        <a:schemeClr val="bg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=""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solidFill>
                          <a:srgbClr val="000000"/>
                        </a:solidFill>
                        <a:cs typeface="+mn-cs"/>
                      </a:endParaRPr>
                    </a:p>
                  </p:txBody>
                </p:sp>
                <p:sp>
                  <p:nvSpPr>
                    <p:cNvPr id="93295" name="Text Box 44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844" y="3337"/>
                      <a:ext cx="325" cy="15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=""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=""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>
                      <a:spAutoFit/>
                    </a:bodyPr>
                    <a:lstStyle>
                      <a:lvl1pPr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1pPr>
                      <a:lvl2pPr marL="742950" indent="-285750"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2pPr>
                      <a:lvl3pPr marL="1143000" indent="-228600"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3pPr>
                      <a:lvl4pPr marL="1600200" indent="-228600"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4pPr>
                      <a:lvl5pPr marL="2057400" indent="-228600"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9pPr>
                    </a:lstStyle>
                    <a:p>
                      <a:pPr>
                        <a:defRPr/>
                      </a:pPr>
                      <a:r>
                        <a:rPr lang="en-US" sz="1000" i="0" dirty="0" smtClean="0">
                          <a:solidFill>
                            <a:srgbClr val="FFFFFF"/>
                          </a:solidFill>
                          <a:latin typeface="Arial" charset="0"/>
                          <a:cs typeface="+mn-cs"/>
                        </a:rPr>
                        <a:t>HTTP</a:t>
                      </a:r>
                    </a:p>
                  </p:txBody>
                </p:sp>
              </p:grpSp>
              <p:grpSp>
                <p:nvGrpSpPr>
                  <p:cNvPr id="216170" name="Group 450"/>
                  <p:cNvGrpSpPr>
                    <a:grpSpLocks/>
                  </p:cNvGrpSpPr>
                  <p:nvPr/>
                </p:nvGrpSpPr>
                <p:grpSpPr bwMode="auto">
                  <a:xfrm>
                    <a:off x="836" y="3334"/>
                    <a:ext cx="354" cy="94"/>
                    <a:chOff x="836" y="3334"/>
                    <a:chExt cx="354" cy="94"/>
                  </a:xfrm>
                </p:grpSpPr>
                <p:sp>
                  <p:nvSpPr>
                    <p:cNvPr id="93292" name="Rectangle 45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46" y="3340"/>
                      <a:ext cx="88" cy="82"/>
                    </a:xfrm>
                    <a:prstGeom prst="rect">
                      <a:avLst/>
                    </a:prstGeom>
                    <a:solidFill>
                      <a:schemeClr val="accent1"/>
                    </a:solidFill>
                    <a:ln w="9525">
                      <a:solidFill>
                        <a:schemeClr val="bg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=""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solidFill>
                          <a:srgbClr val="000000"/>
                        </a:solidFill>
                        <a:cs typeface="+mn-cs"/>
                      </a:endParaRPr>
                    </a:p>
                  </p:txBody>
                </p:sp>
                <p:sp>
                  <p:nvSpPr>
                    <p:cNvPr id="93293" name="Rectangle 45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36" y="3334"/>
                      <a:ext cx="354" cy="94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accent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=""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solidFill>
                          <a:srgbClr val="000000"/>
                        </a:solidFill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93288" name="Rectangle 453"/>
                <p:cNvSpPr>
                  <a:spLocks noChangeArrowheads="1"/>
                </p:cNvSpPr>
                <p:nvPr/>
              </p:nvSpPr>
              <p:spPr bwMode="auto">
                <a:xfrm>
                  <a:off x="732" y="3484"/>
                  <a:ext cx="96" cy="93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3289" name="Rectangle 454"/>
                <p:cNvSpPr>
                  <a:spLocks noChangeArrowheads="1"/>
                </p:cNvSpPr>
                <p:nvPr/>
              </p:nvSpPr>
              <p:spPr bwMode="auto">
                <a:xfrm>
                  <a:off x="723" y="3473"/>
                  <a:ext cx="480" cy="112"/>
                </a:xfrm>
                <a:prstGeom prst="rect">
                  <a:avLst/>
                </a:prstGeom>
                <a:noFill/>
                <a:ln w="9525">
                  <a:solidFill>
                    <a:schemeClr val="accent2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93285" name="Rectangle 455"/>
              <p:cNvSpPr>
                <a:spLocks noChangeArrowheads="1"/>
              </p:cNvSpPr>
              <p:nvPr/>
            </p:nvSpPr>
            <p:spPr bwMode="auto">
              <a:xfrm>
                <a:off x="-328" y="3202"/>
                <a:ext cx="94" cy="10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286" name="Rectangle 456"/>
              <p:cNvSpPr>
                <a:spLocks noChangeArrowheads="1"/>
              </p:cNvSpPr>
              <p:nvPr/>
            </p:nvSpPr>
            <p:spPr bwMode="auto">
              <a:xfrm>
                <a:off x="270" y="3201"/>
                <a:ext cx="60" cy="10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</p:grpSp>
      <p:grpSp>
        <p:nvGrpSpPr>
          <p:cNvPr id="708046" name="Group 462"/>
          <p:cNvGrpSpPr>
            <a:grpSpLocks/>
          </p:cNvGrpSpPr>
          <p:nvPr/>
        </p:nvGrpSpPr>
        <p:grpSpPr bwMode="auto">
          <a:xfrm>
            <a:off x="414338" y="4756150"/>
            <a:ext cx="1081087" cy="244475"/>
            <a:chOff x="-341" y="3180"/>
            <a:chExt cx="681" cy="154"/>
          </a:xfrm>
        </p:grpSpPr>
        <p:sp>
          <p:nvSpPr>
            <p:cNvPr id="93265" name="Rectangle 463"/>
            <p:cNvSpPr>
              <a:spLocks noChangeArrowheads="1"/>
            </p:cNvSpPr>
            <p:nvPr/>
          </p:nvSpPr>
          <p:spPr bwMode="auto">
            <a:xfrm>
              <a:off x="-341" y="3186"/>
              <a:ext cx="681" cy="13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grpSp>
          <p:nvGrpSpPr>
            <p:cNvPr id="216145" name="Group 464"/>
            <p:cNvGrpSpPr>
              <a:grpSpLocks/>
            </p:cNvGrpSpPr>
            <p:nvPr/>
          </p:nvGrpSpPr>
          <p:grpSpPr bwMode="auto">
            <a:xfrm>
              <a:off x="-222" y="3180"/>
              <a:ext cx="492" cy="154"/>
              <a:chOff x="723" y="3453"/>
              <a:chExt cx="492" cy="154"/>
            </a:xfrm>
          </p:grpSpPr>
          <p:grpSp>
            <p:nvGrpSpPr>
              <p:cNvPr id="216148" name="Group 465"/>
              <p:cNvGrpSpPr>
                <a:grpSpLocks/>
              </p:cNvGrpSpPr>
              <p:nvPr/>
            </p:nvGrpSpPr>
            <p:grpSpPr bwMode="auto">
              <a:xfrm>
                <a:off x="836" y="3453"/>
                <a:ext cx="379" cy="154"/>
                <a:chOff x="836" y="3305"/>
                <a:chExt cx="379" cy="154"/>
              </a:xfrm>
            </p:grpSpPr>
            <p:grpSp>
              <p:nvGrpSpPr>
                <p:cNvPr id="216151" name="Group 466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25" cy="154"/>
                  <a:chOff x="844" y="3337"/>
                  <a:chExt cx="325" cy="154"/>
                </a:xfrm>
              </p:grpSpPr>
              <p:sp>
                <p:nvSpPr>
                  <p:cNvPr id="93276" name="Rectangle 467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93277" name="Text Box 46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25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 smtClean="0">
                        <a:solidFill>
                          <a:srgbClr val="FFFFFF"/>
                        </a:solidFill>
                        <a:latin typeface="Arial" charset="0"/>
                        <a:cs typeface="+mn-cs"/>
                      </a:rPr>
                      <a:t>HTTP</a:t>
                    </a:r>
                  </a:p>
                </p:txBody>
              </p:sp>
            </p:grpSp>
            <p:grpSp>
              <p:nvGrpSpPr>
                <p:cNvPr id="216152" name="Group 469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93274" name="Rectangle 470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93275" name="Rectangle 471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</p:grpSp>
          </p:grpSp>
          <p:sp>
            <p:nvSpPr>
              <p:cNvPr id="93270" name="Rectangle 472"/>
              <p:cNvSpPr>
                <a:spLocks noChangeArrowheads="1"/>
              </p:cNvSpPr>
              <p:nvPr/>
            </p:nvSpPr>
            <p:spPr bwMode="auto">
              <a:xfrm>
                <a:off x="732" y="3484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271" name="Rectangle 473"/>
              <p:cNvSpPr>
                <a:spLocks noChangeArrowheads="1"/>
              </p:cNvSpPr>
              <p:nvPr/>
            </p:nvSpPr>
            <p:spPr bwMode="auto">
              <a:xfrm>
                <a:off x="723" y="3473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93267" name="Rectangle 474"/>
            <p:cNvSpPr>
              <a:spLocks noChangeArrowheads="1"/>
            </p:cNvSpPr>
            <p:nvPr/>
          </p:nvSpPr>
          <p:spPr bwMode="auto">
            <a:xfrm>
              <a:off x="-328" y="3202"/>
              <a:ext cx="94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3268" name="Rectangle 475"/>
            <p:cNvSpPr>
              <a:spLocks noChangeArrowheads="1"/>
            </p:cNvSpPr>
            <p:nvPr/>
          </p:nvSpPr>
          <p:spPr bwMode="auto">
            <a:xfrm>
              <a:off x="270" y="3201"/>
              <a:ext cx="60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</p:grpSp>
      <p:pic>
        <p:nvPicPr>
          <p:cNvPr id="708062" name="Picture 478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6613" y="855663"/>
            <a:ext cx="1243012" cy="76835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708064" name="Rectangle 480"/>
          <p:cNvSpPr>
            <a:spLocks noChangeArrowheads="1"/>
          </p:cNvSpPr>
          <p:nvPr/>
        </p:nvSpPr>
        <p:spPr bwMode="auto">
          <a:xfrm>
            <a:off x="3436947" y="959649"/>
            <a:ext cx="3865562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38125" indent="-238125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i="0" dirty="0">
                <a:solidFill>
                  <a:srgbClr val="000000"/>
                </a:solidFill>
                <a:latin typeface="Gill Sans MT" charset="0"/>
                <a:cs typeface="+mn-cs"/>
              </a:rPr>
              <a:t>web page </a:t>
            </a:r>
            <a:r>
              <a:rPr lang="en-US" sz="2000" dirty="0">
                <a:solidFill>
                  <a:srgbClr val="C00000"/>
                </a:solidFill>
                <a:latin typeface="Gill Sans MT" charset="0"/>
                <a:cs typeface="+mn-cs"/>
              </a:rPr>
              <a:t>finally (!!!)</a:t>
            </a:r>
            <a:r>
              <a:rPr lang="en-US" sz="2000" i="0" dirty="0">
                <a:solidFill>
                  <a:srgbClr val="C00000"/>
                </a:solidFill>
                <a:latin typeface="Gill Sans MT" charset="0"/>
                <a:cs typeface="+mn-cs"/>
              </a:rPr>
              <a:t> </a:t>
            </a:r>
            <a:r>
              <a:rPr lang="en-US" sz="2000" i="0" dirty="0">
                <a:solidFill>
                  <a:srgbClr val="000000"/>
                </a:solidFill>
                <a:latin typeface="Gill Sans MT" charset="0"/>
                <a:cs typeface="+mn-cs"/>
              </a:rPr>
              <a:t>displayed</a:t>
            </a:r>
          </a:p>
        </p:txBody>
      </p:sp>
      <p:grpSp>
        <p:nvGrpSpPr>
          <p:cNvPr id="216095" name="Group 248"/>
          <p:cNvGrpSpPr>
            <a:grpSpLocks/>
          </p:cNvGrpSpPr>
          <p:nvPr/>
        </p:nvGrpSpPr>
        <p:grpSpPr bwMode="auto">
          <a:xfrm>
            <a:off x="2470150" y="4932363"/>
            <a:ext cx="333375" cy="581025"/>
            <a:chOff x="4140" y="429"/>
            <a:chExt cx="1425" cy="2396"/>
          </a:xfrm>
        </p:grpSpPr>
        <p:sp>
          <p:nvSpPr>
            <p:cNvPr id="216112" name="Freeform 14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1 w 354"/>
                <a:gd name="T1" fmla="*/ 0 h 2742"/>
                <a:gd name="T2" fmla="*/ 116 w 354"/>
                <a:gd name="T3" fmla="*/ 137 h 2742"/>
                <a:gd name="T4" fmla="*/ 114 w 354"/>
                <a:gd name="T5" fmla="*/ 1057 h 2742"/>
                <a:gd name="T6" fmla="*/ 0 w 354"/>
                <a:gd name="T7" fmla="*/ 1105 h 2742"/>
                <a:gd name="T8" fmla="*/ 21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3234" name="Rectangle 149"/>
            <p:cNvSpPr>
              <a:spLocks noChangeArrowheads="1"/>
            </p:cNvSpPr>
            <p:nvPr/>
          </p:nvSpPr>
          <p:spPr bwMode="auto">
            <a:xfrm>
              <a:off x="4208" y="429"/>
              <a:ext cx="1045" cy="2285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216114" name="Freeform 15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0 w 211"/>
                <a:gd name="T3" fmla="*/ 88 h 2537"/>
                <a:gd name="T4" fmla="*/ 2 w 211"/>
                <a:gd name="T5" fmla="*/ 1007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6115" name="Freeform 15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2 h 226"/>
                <a:gd name="T4" fmla="*/ 108 w 328"/>
                <a:gd name="T5" fmla="*/ 92 h 226"/>
                <a:gd name="T6" fmla="*/ 0 w 328"/>
                <a:gd name="T7" fmla="*/ 4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3237" name="Rectangle 152"/>
            <p:cNvSpPr>
              <a:spLocks noChangeArrowheads="1"/>
            </p:cNvSpPr>
            <p:nvPr/>
          </p:nvSpPr>
          <p:spPr bwMode="auto">
            <a:xfrm>
              <a:off x="4215" y="691"/>
              <a:ext cx="590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grpSp>
          <p:nvGrpSpPr>
            <p:cNvPr id="216117" name="Group 15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93263" name="AutoShape 154"/>
              <p:cNvSpPr>
                <a:spLocks noChangeArrowheads="1"/>
              </p:cNvSpPr>
              <p:nvPr/>
            </p:nvSpPr>
            <p:spPr bwMode="auto">
              <a:xfrm>
                <a:off x="616" y="2571"/>
                <a:ext cx="72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264" name="AutoShape 155"/>
              <p:cNvSpPr>
                <a:spLocks noChangeArrowheads="1"/>
              </p:cNvSpPr>
              <p:nvPr/>
            </p:nvSpPr>
            <p:spPr bwMode="auto">
              <a:xfrm>
                <a:off x="633" y="2590"/>
                <a:ext cx="686" cy="10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93239" name="Rectangle 156"/>
            <p:cNvSpPr>
              <a:spLocks noChangeArrowheads="1"/>
            </p:cNvSpPr>
            <p:nvPr/>
          </p:nvSpPr>
          <p:spPr bwMode="auto">
            <a:xfrm>
              <a:off x="4221" y="1018"/>
              <a:ext cx="597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grpSp>
          <p:nvGrpSpPr>
            <p:cNvPr id="216119" name="Group 15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93261" name="AutoShape 158"/>
              <p:cNvSpPr>
                <a:spLocks noChangeArrowheads="1"/>
              </p:cNvSpPr>
              <p:nvPr/>
            </p:nvSpPr>
            <p:spPr bwMode="auto">
              <a:xfrm>
                <a:off x="610" y="2566"/>
                <a:ext cx="728" cy="143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262" name="AutoShape 159"/>
              <p:cNvSpPr>
                <a:spLocks noChangeArrowheads="1"/>
              </p:cNvSpPr>
              <p:nvPr/>
            </p:nvSpPr>
            <p:spPr bwMode="auto">
              <a:xfrm>
                <a:off x="627" y="2580"/>
                <a:ext cx="694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93241" name="Rectangle 160"/>
            <p:cNvSpPr>
              <a:spLocks noChangeArrowheads="1"/>
            </p:cNvSpPr>
            <p:nvPr/>
          </p:nvSpPr>
          <p:spPr bwMode="auto">
            <a:xfrm>
              <a:off x="4215" y="1359"/>
              <a:ext cx="597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3242" name="Rectangle 161"/>
            <p:cNvSpPr>
              <a:spLocks noChangeArrowheads="1"/>
            </p:cNvSpPr>
            <p:nvPr/>
          </p:nvSpPr>
          <p:spPr bwMode="auto">
            <a:xfrm>
              <a:off x="4228" y="1653"/>
              <a:ext cx="597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grpSp>
          <p:nvGrpSpPr>
            <p:cNvPr id="216122" name="Group 16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93259" name="AutoShape 163"/>
              <p:cNvSpPr>
                <a:spLocks noChangeArrowheads="1"/>
              </p:cNvSpPr>
              <p:nvPr/>
            </p:nvSpPr>
            <p:spPr bwMode="auto">
              <a:xfrm>
                <a:off x="617" y="2568"/>
                <a:ext cx="719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260" name="AutoShape 164"/>
              <p:cNvSpPr>
                <a:spLocks noChangeArrowheads="1"/>
              </p:cNvSpPr>
              <p:nvPr/>
            </p:nvSpPr>
            <p:spPr bwMode="auto">
              <a:xfrm>
                <a:off x="634" y="2586"/>
                <a:ext cx="685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216123" name="Freeform 165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1 h 226"/>
                <a:gd name="T4" fmla="*/ 108 w 328"/>
                <a:gd name="T5" fmla="*/ 90 h 226"/>
                <a:gd name="T6" fmla="*/ 0 w 328"/>
                <a:gd name="T7" fmla="*/ 3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216124" name="Group 16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93257" name="AutoShape 167"/>
              <p:cNvSpPr>
                <a:spLocks noChangeArrowheads="1"/>
              </p:cNvSpPr>
              <p:nvPr/>
            </p:nvSpPr>
            <p:spPr bwMode="auto">
              <a:xfrm>
                <a:off x="612" y="2567"/>
                <a:ext cx="727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3258" name="AutoShape 168"/>
              <p:cNvSpPr>
                <a:spLocks noChangeArrowheads="1"/>
              </p:cNvSpPr>
              <p:nvPr/>
            </p:nvSpPr>
            <p:spPr bwMode="auto">
              <a:xfrm>
                <a:off x="629" y="2580"/>
                <a:ext cx="693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93246" name="Rectangle 169"/>
            <p:cNvSpPr>
              <a:spLocks noChangeArrowheads="1"/>
            </p:cNvSpPr>
            <p:nvPr/>
          </p:nvSpPr>
          <p:spPr bwMode="auto">
            <a:xfrm>
              <a:off x="5253" y="429"/>
              <a:ext cx="68" cy="2291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216126" name="Freeform 17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96 w 296"/>
                <a:gd name="T3" fmla="*/ 57 h 256"/>
                <a:gd name="T4" fmla="*/ 98 w 296"/>
                <a:gd name="T5" fmla="*/ 102 h 256"/>
                <a:gd name="T6" fmla="*/ 0 w 296"/>
                <a:gd name="T7" fmla="*/ 39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6127" name="Freeform 17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01 w 304"/>
                <a:gd name="T3" fmla="*/ 66 h 288"/>
                <a:gd name="T4" fmla="*/ 95 w 304"/>
                <a:gd name="T5" fmla="*/ 116 h 288"/>
                <a:gd name="T6" fmla="*/ 2 w 304"/>
                <a:gd name="T7" fmla="*/ 5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3249" name="Oval 172"/>
            <p:cNvSpPr>
              <a:spLocks noChangeArrowheads="1"/>
            </p:cNvSpPr>
            <p:nvPr/>
          </p:nvSpPr>
          <p:spPr bwMode="auto">
            <a:xfrm>
              <a:off x="5518" y="2609"/>
              <a:ext cx="47" cy="98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216129" name="Freeform 17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43 h 240"/>
                <a:gd name="T2" fmla="*/ 2 w 306"/>
                <a:gd name="T3" fmla="*/ 97 h 240"/>
                <a:gd name="T4" fmla="*/ 101 w 306"/>
                <a:gd name="T5" fmla="*/ 44 h 240"/>
                <a:gd name="T6" fmla="*/ 98 w 306"/>
                <a:gd name="T7" fmla="*/ 0 h 240"/>
                <a:gd name="T8" fmla="*/ 0 w 306"/>
                <a:gd name="T9" fmla="*/ 4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3251" name="AutoShape 174"/>
            <p:cNvSpPr>
              <a:spLocks noChangeArrowheads="1"/>
            </p:cNvSpPr>
            <p:nvPr/>
          </p:nvSpPr>
          <p:spPr bwMode="auto">
            <a:xfrm>
              <a:off x="4140" y="2681"/>
              <a:ext cx="1201" cy="144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3252" name="AutoShape 175"/>
            <p:cNvSpPr>
              <a:spLocks noChangeArrowheads="1"/>
            </p:cNvSpPr>
            <p:nvPr/>
          </p:nvSpPr>
          <p:spPr bwMode="auto">
            <a:xfrm>
              <a:off x="4208" y="2714"/>
              <a:ext cx="1065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3253" name="Oval 176"/>
            <p:cNvSpPr>
              <a:spLocks noChangeArrowheads="1"/>
            </p:cNvSpPr>
            <p:nvPr/>
          </p:nvSpPr>
          <p:spPr bwMode="auto">
            <a:xfrm>
              <a:off x="4310" y="2380"/>
              <a:ext cx="156" cy="144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3254" name="Oval 177"/>
            <p:cNvSpPr>
              <a:spLocks noChangeArrowheads="1"/>
            </p:cNvSpPr>
            <p:nvPr/>
          </p:nvSpPr>
          <p:spPr bwMode="auto">
            <a:xfrm>
              <a:off x="4486" y="2386"/>
              <a:ext cx="163" cy="137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dirty="0">
                <a:solidFill>
                  <a:srgbClr val="FF0000"/>
                </a:solidFill>
                <a:cs typeface="+mn-cs"/>
              </a:endParaRPr>
            </a:p>
          </p:txBody>
        </p:sp>
        <p:sp>
          <p:nvSpPr>
            <p:cNvPr id="93255" name="Oval 178"/>
            <p:cNvSpPr>
              <a:spLocks noChangeArrowheads="1"/>
            </p:cNvSpPr>
            <p:nvPr/>
          </p:nvSpPr>
          <p:spPr bwMode="auto">
            <a:xfrm>
              <a:off x="4663" y="2380"/>
              <a:ext cx="156" cy="144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3256" name="Rectangle 179"/>
            <p:cNvSpPr>
              <a:spLocks noChangeArrowheads="1"/>
            </p:cNvSpPr>
            <p:nvPr/>
          </p:nvSpPr>
          <p:spPr bwMode="auto">
            <a:xfrm>
              <a:off x="5063" y="1836"/>
              <a:ext cx="81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</p:grpSp>
      <p:grpSp>
        <p:nvGrpSpPr>
          <p:cNvPr id="216096" name="Group 110"/>
          <p:cNvGrpSpPr>
            <a:grpSpLocks/>
          </p:cNvGrpSpPr>
          <p:nvPr/>
        </p:nvGrpSpPr>
        <p:grpSpPr bwMode="auto">
          <a:xfrm>
            <a:off x="5213350" y="2041525"/>
            <a:ext cx="757238" cy="379413"/>
            <a:chOff x="2466" y="2026"/>
            <a:chExt cx="477" cy="282"/>
          </a:xfrm>
        </p:grpSpPr>
        <p:sp>
          <p:nvSpPr>
            <p:cNvPr id="216098" name="Oval 111"/>
            <p:cNvSpPr>
              <a:spLocks noChangeArrowheads="1"/>
            </p:cNvSpPr>
            <p:nvPr/>
          </p:nvSpPr>
          <p:spPr bwMode="auto">
            <a:xfrm>
              <a:off x="2466" y="2168"/>
              <a:ext cx="476" cy="14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16099" name="Line 112"/>
            <p:cNvSpPr>
              <a:spLocks noChangeShapeType="1"/>
            </p:cNvSpPr>
            <p:nvPr/>
          </p:nvSpPr>
          <p:spPr bwMode="auto">
            <a:xfrm>
              <a:off x="2470" y="2125"/>
              <a:ext cx="1" cy="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6100" name="Rectangle 113"/>
            <p:cNvSpPr>
              <a:spLocks noChangeArrowheads="1"/>
            </p:cNvSpPr>
            <p:nvPr/>
          </p:nvSpPr>
          <p:spPr bwMode="auto">
            <a:xfrm>
              <a:off x="2470" y="2125"/>
              <a:ext cx="472" cy="1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i="0" dirty="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216101" name="Oval 114"/>
            <p:cNvSpPr>
              <a:spLocks noChangeArrowheads="1"/>
            </p:cNvSpPr>
            <p:nvPr/>
          </p:nvSpPr>
          <p:spPr bwMode="auto">
            <a:xfrm>
              <a:off x="2466" y="2026"/>
              <a:ext cx="476" cy="16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216102" name="Group 115"/>
            <p:cNvGrpSpPr>
              <a:grpSpLocks/>
            </p:cNvGrpSpPr>
            <p:nvPr/>
          </p:nvGrpSpPr>
          <p:grpSpPr bwMode="auto">
            <a:xfrm>
              <a:off x="2581" y="2061"/>
              <a:ext cx="236" cy="94"/>
              <a:chOff x="2848" y="848"/>
              <a:chExt cx="140" cy="98"/>
            </a:xfrm>
          </p:grpSpPr>
          <p:sp>
            <p:nvSpPr>
              <p:cNvPr id="216109" name="Line 11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6110" name="Line 11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6111" name="Line 11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216103" name="Group 119"/>
            <p:cNvGrpSpPr>
              <a:grpSpLocks/>
            </p:cNvGrpSpPr>
            <p:nvPr/>
          </p:nvGrpSpPr>
          <p:grpSpPr bwMode="auto">
            <a:xfrm flipV="1">
              <a:off x="2581" y="2060"/>
              <a:ext cx="236" cy="94"/>
              <a:chOff x="2848" y="848"/>
              <a:chExt cx="140" cy="98"/>
            </a:xfrm>
          </p:grpSpPr>
          <p:sp>
            <p:nvSpPr>
              <p:cNvPr id="216106" name="Line 12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6107" name="Line 12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6108" name="Line 12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216104" name="Line 123"/>
            <p:cNvSpPr>
              <a:spLocks noChangeShapeType="1"/>
            </p:cNvSpPr>
            <p:nvPr/>
          </p:nvSpPr>
          <p:spPr bwMode="auto">
            <a:xfrm flipH="1">
              <a:off x="2942" y="2109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6105" name="Line 124"/>
            <p:cNvSpPr>
              <a:spLocks noChangeShapeType="1"/>
            </p:cNvSpPr>
            <p:nvPr/>
          </p:nvSpPr>
          <p:spPr bwMode="auto">
            <a:xfrm flipH="1">
              <a:off x="2466" y="2117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pic>
        <p:nvPicPr>
          <p:cNvPr id="216097" name="Picture 15" descr="underline_base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" y="671513"/>
            <a:ext cx="77692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10</a:t>
            </a:fld>
            <a:endParaRPr lang="en-US" sz="1200" dirty="0">
              <a:latin typeface="Tahoma" charset="0"/>
            </a:endParaRPr>
          </a:p>
        </p:txBody>
      </p:sp>
      <p:sp>
        <p:nvSpPr>
          <p:cNvPr id="31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  <p:sp>
        <p:nvSpPr>
          <p:cNvPr id="314" name="Rectangle 51"/>
          <p:cNvSpPr>
            <a:spLocks noChangeArrowheads="1"/>
          </p:cNvSpPr>
          <p:nvPr/>
        </p:nvSpPr>
        <p:spPr bwMode="auto">
          <a:xfrm>
            <a:off x="5374893" y="5737357"/>
            <a:ext cx="3865562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i="0" dirty="0" smtClean="0">
                <a:solidFill>
                  <a:srgbClr val="000000"/>
                </a:solidFill>
                <a:latin typeface="Gill Sans MT" charset="0"/>
                <a:cs typeface="+mn-cs"/>
              </a:rPr>
              <a:t>Separate requests are made for</a:t>
            </a:r>
            <a:r>
              <a:rPr lang="en-US" sz="2000" dirty="0">
                <a:solidFill>
                  <a:srgbClr val="000000"/>
                </a:solidFill>
                <a:latin typeface="Gill Sans MT" charset="0"/>
                <a:cs typeface="+mn-cs"/>
              </a:rPr>
              <a:t> </a:t>
            </a:r>
            <a:r>
              <a:rPr lang="en-US" sz="2000" dirty="0" smtClean="0">
                <a:solidFill>
                  <a:srgbClr val="000000"/>
                </a:solidFill>
                <a:latin typeface="Gill Sans MT" charset="0"/>
                <a:cs typeface="+mn-cs"/>
              </a:rPr>
              <a:t>each embedded image or file.</a:t>
            </a:r>
            <a:endParaRPr lang="en-US" sz="2000" i="0" dirty="0" smtClean="0">
              <a:solidFill>
                <a:srgbClr val="000000"/>
              </a:solidFill>
              <a:latin typeface="Gill Sans MT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2606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07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" dur="500"/>
                                        <p:tgtEl>
                                          <p:spTgt spid="7079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7076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6.03747E-6 L -1.66667E-6 0.07357 L 0.36771 0.07056 L 0.26545 0.23434 L 0.35625 0.23133 L 0.54826 0.0199 L 0.30347 0.51932 L 0.03437 0.51932 L 0.03437 0.41962 " pathEditMode="relative" ptsTypes="AAAAAAAAA">
                                      <p:cBhvr>
                                        <p:cTn id="24" dur="2000" fill="hold"/>
                                        <p:tgtEl>
                                          <p:spTgt spid="7079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707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7079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7079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707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708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7079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5.8501E-6 L 0.00573 0.09969 L 0.28159 0.09646 L 0.52534 -0.418 L 0.31614 -0.18367 L 0.22986 -0.18668 L 0.32309 -0.36295 L -0.03438 -0.36295 L -0.03334 -0.42101 " pathEditMode="relative" ptsTypes="AAAAAAAAA">
                                      <p:cBhvr>
                                        <p:cTn id="54" dur="2000" fill="hold"/>
                                        <p:tgtEl>
                                          <p:spTgt spid="7080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7080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8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708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1000"/>
                                        <p:tgtEl>
                                          <p:spTgt spid="708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3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708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7633" grpId="0"/>
      <p:bldP spid="707634" grpId="0"/>
      <p:bldP spid="707635" grpId="0"/>
      <p:bldP spid="707813" grpId="0"/>
      <p:bldP spid="708064" grpId="0"/>
      <p:bldP spid="708064" grpId="1"/>
      <p:bldP spid="3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Chapter </a:t>
            </a:r>
            <a:r>
              <a:rPr lang="en-US" dirty="0" smtClean="0">
                <a:latin typeface="Gill Sans MT" charset="0"/>
                <a:cs typeface="+mj-cs"/>
              </a:rPr>
              <a:t>6: </a:t>
            </a:r>
            <a:r>
              <a:rPr lang="en-US" dirty="0">
                <a:latin typeface="Gill Sans MT" charset="0"/>
                <a:cs typeface="+mj-cs"/>
              </a:rPr>
              <a:t>Summary</a:t>
            </a:r>
          </a:p>
        </p:txBody>
      </p:sp>
      <p:sp>
        <p:nvSpPr>
          <p:cNvPr id="9421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371600"/>
            <a:ext cx="7931150" cy="46482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latin typeface="Gill Sans MT" charset="0"/>
                <a:cs typeface="+mn-cs"/>
              </a:rPr>
              <a:t>principles </a:t>
            </a:r>
            <a:r>
              <a:rPr lang="en-US" dirty="0">
                <a:latin typeface="Gill Sans MT" charset="0"/>
                <a:cs typeface="+mn-cs"/>
              </a:rPr>
              <a:t>behind data link layer services: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error detection, correction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sharing a broadcast channel: multiple access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link layer addressing</a:t>
            </a:r>
          </a:p>
          <a:p>
            <a:pPr>
              <a:defRPr/>
            </a:pPr>
            <a:r>
              <a:rPr lang="en-US" dirty="0">
                <a:latin typeface="Gill Sans MT" charset="0"/>
                <a:cs typeface="+mn-cs"/>
              </a:rPr>
              <a:t>instantiation and implementation of various link layer technologies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Ethernet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switched LANS, VLANs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virtualized networks as a link layer: MPLS</a:t>
            </a:r>
          </a:p>
          <a:p>
            <a:pPr>
              <a:defRPr/>
            </a:pPr>
            <a:r>
              <a:rPr lang="en-US" dirty="0">
                <a:latin typeface="Gill Sans MT" charset="0"/>
                <a:cs typeface="+mn-cs"/>
              </a:rPr>
              <a:t>synthesis: a day in the life of a web request</a:t>
            </a:r>
          </a:p>
          <a:p>
            <a:pPr>
              <a:defRPr/>
            </a:pPr>
            <a:endParaRPr lang="en-US" sz="2400" dirty="0">
              <a:latin typeface="Gill Sans MT" charset="0"/>
              <a:cs typeface="+mn-cs"/>
            </a:endParaRPr>
          </a:p>
        </p:txBody>
      </p:sp>
      <p:pic>
        <p:nvPicPr>
          <p:cNvPr id="217093" name="Picture 21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13" y="1030288"/>
            <a:ext cx="50276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11</a:t>
            </a:fld>
            <a:endParaRPr lang="en-US" sz="1200" dirty="0">
              <a:latin typeface="Tahoma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1246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6" name="Rectangle 2"/>
          <p:cNvSpPr>
            <a:spLocks noGrp="1" noChangeArrowheads="1"/>
          </p:cNvSpPr>
          <p:nvPr>
            <p:ph type="title"/>
          </p:nvPr>
        </p:nvSpPr>
        <p:spPr>
          <a:xfrm>
            <a:off x="523875" y="73025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Chapter </a:t>
            </a:r>
            <a:r>
              <a:rPr lang="en-US" dirty="0" smtClean="0">
                <a:latin typeface="Gill Sans MT" charset="0"/>
                <a:cs typeface="+mj-cs"/>
              </a:rPr>
              <a:t>6: </a:t>
            </a:r>
            <a:r>
              <a:rPr lang="en-US" dirty="0">
                <a:latin typeface="Gill Sans MT" charset="0"/>
                <a:cs typeface="+mj-cs"/>
              </a:rPr>
              <a:t>let</a:t>
            </a:r>
            <a:r>
              <a:rPr lang="ja-JP" altLang="en-US" dirty="0">
                <a:latin typeface="Gill Sans MT" charset="0"/>
                <a:cs typeface="+mj-cs"/>
              </a:rPr>
              <a:t>’</a:t>
            </a:r>
            <a:r>
              <a:rPr lang="en-US" dirty="0">
                <a:latin typeface="Gill Sans MT" charset="0"/>
                <a:cs typeface="+mj-cs"/>
              </a:rPr>
              <a:t>s take a breath</a:t>
            </a:r>
          </a:p>
        </p:txBody>
      </p:sp>
      <p:sp>
        <p:nvSpPr>
          <p:cNvPr id="9523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371600"/>
            <a:ext cx="7931150" cy="46482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n-cs"/>
              </a:rPr>
              <a:t>journey down protocol stack </a:t>
            </a:r>
            <a:r>
              <a:rPr lang="en-US" i="1" dirty="0">
                <a:solidFill>
                  <a:srgbClr val="C00000"/>
                </a:solidFill>
                <a:latin typeface="Gill Sans MT" charset="0"/>
                <a:cs typeface="+mn-cs"/>
              </a:rPr>
              <a:t>complete</a:t>
            </a:r>
            <a:r>
              <a:rPr lang="en-US" dirty="0">
                <a:solidFill>
                  <a:srgbClr val="C00000"/>
                </a:solidFill>
                <a:latin typeface="Gill Sans MT" charset="0"/>
                <a:cs typeface="+mn-cs"/>
              </a:rPr>
              <a:t> </a:t>
            </a:r>
            <a:r>
              <a:rPr lang="en-US" dirty="0">
                <a:latin typeface="Gill Sans MT" charset="0"/>
                <a:cs typeface="+mn-cs"/>
              </a:rPr>
              <a:t>(except PHY)</a:t>
            </a:r>
          </a:p>
          <a:p>
            <a:pPr>
              <a:defRPr/>
            </a:pPr>
            <a:r>
              <a:rPr lang="en-US" dirty="0">
                <a:latin typeface="Gill Sans MT" charset="0"/>
                <a:cs typeface="+mn-cs"/>
              </a:rPr>
              <a:t>solid understanding of networking principles, practice</a:t>
            </a:r>
          </a:p>
          <a:p>
            <a:pPr>
              <a:defRPr/>
            </a:pPr>
            <a:r>
              <a:rPr lang="en-US" dirty="0">
                <a:latin typeface="Gill Sans MT" charset="0"/>
                <a:cs typeface="+mn-cs"/>
              </a:rPr>
              <a:t>….. could stop here …. but </a:t>
            </a:r>
            <a:r>
              <a:rPr lang="en-US" i="1" dirty="0">
                <a:solidFill>
                  <a:srgbClr val="C00000"/>
                </a:solidFill>
                <a:latin typeface="Gill Sans MT" charset="0"/>
                <a:cs typeface="+mn-cs"/>
              </a:rPr>
              <a:t>lots</a:t>
            </a:r>
            <a:r>
              <a:rPr lang="en-US" i="1" dirty="0">
                <a:solidFill>
                  <a:srgbClr val="FF0000"/>
                </a:solidFill>
                <a:latin typeface="Gill Sans MT" charset="0"/>
                <a:cs typeface="+mn-cs"/>
              </a:rPr>
              <a:t> </a:t>
            </a:r>
            <a:r>
              <a:rPr lang="en-US" dirty="0">
                <a:latin typeface="Gill Sans MT" charset="0"/>
                <a:cs typeface="+mn-cs"/>
              </a:rPr>
              <a:t>of interesting topics!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wireless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multimedia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security </a:t>
            </a:r>
          </a:p>
          <a:p>
            <a:pPr>
              <a:defRPr/>
            </a:pPr>
            <a:endParaRPr lang="en-US" sz="2400" dirty="0">
              <a:latin typeface="Gill Sans MT" charset="0"/>
              <a:cs typeface="+mn-cs"/>
            </a:endParaRPr>
          </a:p>
        </p:txBody>
      </p:sp>
      <p:pic>
        <p:nvPicPr>
          <p:cNvPr id="219141" name="Picture 17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688" y="896938"/>
            <a:ext cx="68564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12</a:t>
            </a:fld>
            <a:endParaRPr lang="en-US" sz="1200" dirty="0">
              <a:latin typeface="Tahoma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2387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851" name="Picture 5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025" y="1028700"/>
            <a:ext cx="59420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Link layer, </a:t>
            </a:r>
            <a:r>
              <a:rPr lang="en-US" sz="4000" dirty="0">
                <a:latin typeface="Gill Sans MT" charset="0"/>
                <a:cs typeface="+mj-cs"/>
              </a:rPr>
              <a:t>LAN</a:t>
            </a:r>
            <a:r>
              <a:rPr lang="en-US" dirty="0">
                <a:latin typeface="Gill Sans MT" charset="0"/>
                <a:cs typeface="+mj-cs"/>
              </a:rPr>
              <a:t>s: outline</a:t>
            </a:r>
          </a:p>
        </p:txBody>
      </p:sp>
      <p:sp>
        <p:nvSpPr>
          <p:cNvPr id="307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600200"/>
            <a:ext cx="3922713" cy="4648200"/>
          </a:xfrm>
        </p:spPr>
        <p:txBody>
          <a:bodyPr/>
          <a:lstStyle/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6.1</a:t>
            </a:r>
            <a:r>
              <a:rPr lang="en-US" dirty="0" smtClean="0">
                <a:solidFill>
                  <a:srgbClr val="CC0000"/>
                </a:solidFill>
                <a:latin typeface="Gill Sans MT" charset="0"/>
                <a:cs typeface="+mn-cs"/>
              </a:rPr>
              <a:t> </a:t>
            </a:r>
            <a:r>
              <a:rPr lang="en-US" dirty="0">
                <a:latin typeface="Gill Sans MT" charset="0"/>
                <a:cs typeface="+mn-cs"/>
              </a:rPr>
              <a:t>introduction, services</a:t>
            </a:r>
          </a:p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6.2</a:t>
            </a:r>
            <a:r>
              <a:rPr lang="en-US" dirty="0" smtClean="0">
                <a:solidFill>
                  <a:srgbClr val="CC0000"/>
                </a:solidFill>
                <a:latin typeface="Gill Sans MT" charset="0"/>
                <a:cs typeface="+mn-cs"/>
              </a:rPr>
              <a:t> </a:t>
            </a:r>
            <a:r>
              <a:rPr lang="en-US" dirty="0">
                <a:latin typeface="Gill Sans MT" charset="0"/>
                <a:cs typeface="+mn-cs"/>
              </a:rPr>
              <a:t>error detection, correction </a:t>
            </a:r>
          </a:p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6.3</a:t>
            </a:r>
            <a:r>
              <a:rPr lang="en-US" dirty="0" smtClean="0">
                <a:solidFill>
                  <a:srgbClr val="CC0000"/>
                </a:solidFill>
                <a:latin typeface="Gill Sans MT" charset="0"/>
                <a:cs typeface="+mn-cs"/>
              </a:rPr>
              <a:t> </a:t>
            </a:r>
            <a:r>
              <a:rPr lang="en-US" dirty="0">
                <a:latin typeface="Gill Sans MT" charset="0"/>
                <a:cs typeface="+mn-cs"/>
              </a:rPr>
              <a:t>multiple access protocols</a:t>
            </a:r>
          </a:p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64</a:t>
            </a:r>
            <a:r>
              <a:rPr lang="en-US" dirty="0" smtClean="0">
                <a:solidFill>
                  <a:srgbClr val="CC0000"/>
                </a:solidFill>
                <a:latin typeface="Gill Sans MT" charset="0"/>
                <a:cs typeface="+mn-cs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Gill Sans MT" charset="0"/>
                <a:cs typeface="+mn-cs"/>
              </a:rPr>
              <a:t>LANs</a:t>
            </a:r>
            <a:endParaRPr lang="en-US" dirty="0">
              <a:solidFill>
                <a:srgbClr val="000000"/>
              </a:solidFill>
              <a:latin typeface="Gill Sans MT" charset="0"/>
              <a:cs typeface="+mn-cs"/>
            </a:endParaRPr>
          </a:p>
          <a:p>
            <a:pPr lvl="1">
              <a:defRPr/>
            </a:pPr>
            <a:r>
              <a:rPr lang="en-US" dirty="0" smtClean="0">
                <a:latin typeface="Gill Sans MT" charset="0"/>
              </a:rPr>
              <a:t>addressing, ARP</a:t>
            </a:r>
          </a:p>
          <a:p>
            <a:pPr lvl="1">
              <a:defRPr/>
            </a:pPr>
            <a:r>
              <a:rPr lang="en-US" dirty="0" smtClean="0">
                <a:latin typeface="Gill Sans MT" charset="0"/>
              </a:rPr>
              <a:t>Ethernet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s</a:t>
            </a:r>
            <a:r>
              <a:rPr lang="en-US" dirty="0" smtClean="0">
                <a:latin typeface="Gill Sans MT" charset="0"/>
              </a:rPr>
              <a:t>witches</a:t>
            </a:r>
          </a:p>
          <a:p>
            <a:pPr lvl="1">
              <a:defRPr/>
            </a:pPr>
            <a:r>
              <a:rPr lang="en-US" dirty="0" smtClean="0">
                <a:latin typeface="Gill Sans MT" charset="0"/>
              </a:rPr>
              <a:t>VLANS</a:t>
            </a:r>
            <a:endParaRPr lang="en-US" dirty="0">
              <a:latin typeface="Gill Sans MT" charset="0"/>
            </a:endParaRPr>
          </a:p>
        </p:txBody>
      </p:sp>
      <p:sp>
        <p:nvSpPr>
          <p:cNvPr id="3079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00200"/>
            <a:ext cx="4054475" cy="4648200"/>
          </a:xfrm>
        </p:spPr>
        <p:txBody>
          <a:bodyPr/>
          <a:lstStyle/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6.5</a:t>
            </a:r>
            <a:r>
              <a:rPr lang="en-US" dirty="0" smtClean="0">
                <a:latin typeface="Gill Sans MT" charset="0"/>
                <a:cs typeface="+mn-cs"/>
              </a:rPr>
              <a:t> link </a:t>
            </a:r>
            <a:r>
              <a:rPr lang="en-US" dirty="0">
                <a:latin typeface="Gill Sans MT" charset="0"/>
                <a:cs typeface="+mn-cs"/>
              </a:rPr>
              <a:t>v</a:t>
            </a:r>
            <a:r>
              <a:rPr lang="en-US" dirty="0" smtClean="0">
                <a:latin typeface="Gill Sans MT" charset="0"/>
                <a:cs typeface="+mn-cs"/>
              </a:rPr>
              <a:t>irtualization</a:t>
            </a:r>
            <a:r>
              <a:rPr lang="en-US" dirty="0">
                <a:latin typeface="Gill Sans MT" charset="0"/>
                <a:cs typeface="+mn-cs"/>
              </a:rPr>
              <a:t>: </a:t>
            </a:r>
            <a:r>
              <a:rPr lang="en-US" dirty="0" smtClean="0">
                <a:latin typeface="Gill Sans MT" charset="0"/>
                <a:cs typeface="+mn-cs"/>
              </a:rPr>
              <a:t>MPLS</a:t>
            </a:r>
          </a:p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000099"/>
                </a:solidFill>
                <a:latin typeface="Gill Sans MT" charset="0"/>
                <a:cs typeface="+mn-cs"/>
              </a:rPr>
              <a:t>6.6</a:t>
            </a:r>
            <a:r>
              <a:rPr lang="en-US" dirty="0" smtClean="0">
                <a:latin typeface="Gill Sans MT" charset="0"/>
                <a:cs typeface="+mn-cs"/>
              </a:rPr>
              <a:t> data center networking</a:t>
            </a:r>
            <a:endParaRPr lang="en-US" dirty="0">
              <a:latin typeface="Gill Sans MT" charset="0"/>
              <a:cs typeface="+mn-cs"/>
            </a:endParaRPr>
          </a:p>
          <a:p>
            <a:pPr marL="457200" indent="-457200">
              <a:buFont typeface="Wingdings" charset="0"/>
              <a:buNone/>
              <a:defRPr/>
            </a:pPr>
            <a:r>
              <a:rPr lang="en-US" dirty="0" smtClean="0">
                <a:solidFill>
                  <a:srgbClr val="CC0000"/>
                </a:solidFill>
                <a:latin typeface="Gill Sans MT" charset="0"/>
                <a:cs typeface="+mn-cs"/>
              </a:rPr>
              <a:t>6.7 </a:t>
            </a:r>
            <a:r>
              <a:rPr lang="en-US" dirty="0">
                <a:solidFill>
                  <a:srgbClr val="CC0000"/>
                </a:solidFill>
                <a:latin typeface="Gill Sans MT" charset="0"/>
                <a:cs typeface="+mn-cs"/>
              </a:rPr>
              <a:t>a day in the life of a web request</a:t>
            </a:r>
          </a:p>
          <a:p>
            <a:pPr marL="457200" indent="-457200">
              <a:buFont typeface="Wingdings" charset="0"/>
              <a:buNone/>
              <a:defRPr/>
            </a:pPr>
            <a:endParaRPr lang="en-US" sz="2600" dirty="0">
              <a:latin typeface="Gill Sans MT" charset="0"/>
              <a:cs typeface="+mn-cs"/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2</a:t>
            </a:fld>
            <a:endParaRPr lang="en-US" sz="1200" dirty="0">
              <a:latin typeface="Tahoma" charset="0"/>
            </a:endParaRP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4105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2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034338" cy="1143000"/>
          </a:xfrm>
        </p:spPr>
        <p:txBody>
          <a:bodyPr/>
          <a:lstStyle/>
          <a:p>
            <a:pPr>
              <a:defRPr/>
            </a:pPr>
            <a:r>
              <a:rPr lang="en-US" sz="3200" i="1" dirty="0">
                <a:solidFill>
                  <a:srgbClr val="C00000"/>
                </a:solidFill>
                <a:latin typeface="Gill Sans MT" charset="0"/>
                <a:cs typeface="+mj-cs"/>
              </a:rPr>
              <a:t>Synthesis: </a:t>
            </a:r>
            <a:r>
              <a:rPr lang="en-US" sz="3200" dirty="0">
                <a:latin typeface="Gill Sans MT" charset="0"/>
                <a:cs typeface="+mj-cs"/>
              </a:rPr>
              <a:t>a day in the life of a web request</a:t>
            </a:r>
          </a:p>
        </p:txBody>
      </p:sp>
      <p:sp>
        <p:nvSpPr>
          <p:cNvPr id="860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38263"/>
            <a:ext cx="7772400" cy="46482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n-cs"/>
              </a:rPr>
              <a:t>journey down protocol stack complete!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application, transport, network, link</a:t>
            </a:r>
          </a:p>
          <a:p>
            <a:pPr>
              <a:defRPr/>
            </a:pPr>
            <a:r>
              <a:rPr lang="en-US" dirty="0">
                <a:latin typeface="Gill Sans MT" charset="0"/>
                <a:cs typeface="+mn-cs"/>
              </a:rPr>
              <a:t>putting-it-all-together: synthesis!</a:t>
            </a:r>
          </a:p>
          <a:p>
            <a:pPr lvl="1">
              <a:defRPr/>
            </a:pPr>
            <a:r>
              <a:rPr lang="en-US" i="1" dirty="0">
                <a:solidFill>
                  <a:srgbClr val="C00000"/>
                </a:solidFill>
                <a:latin typeface="Gill Sans MT" charset="0"/>
              </a:rPr>
              <a:t>goal:</a:t>
            </a:r>
            <a:r>
              <a:rPr lang="en-US" dirty="0">
                <a:solidFill>
                  <a:srgbClr val="C00000"/>
                </a:solidFill>
                <a:latin typeface="Gill Sans MT" charset="0"/>
              </a:rPr>
              <a:t> </a:t>
            </a:r>
            <a:r>
              <a:rPr lang="en-US" dirty="0">
                <a:latin typeface="Gill Sans MT" charset="0"/>
              </a:rPr>
              <a:t>identify, review, understand protocols (at all layers) involved in seemingly simple scenario: requesting www page</a:t>
            </a:r>
          </a:p>
          <a:p>
            <a:pPr lvl="1">
              <a:defRPr/>
            </a:pPr>
            <a:r>
              <a:rPr lang="en-US" i="1" dirty="0">
                <a:solidFill>
                  <a:srgbClr val="C00000"/>
                </a:solidFill>
                <a:latin typeface="Gill Sans MT" charset="0"/>
              </a:rPr>
              <a:t>scenario:</a:t>
            </a:r>
            <a:r>
              <a:rPr lang="en-US" dirty="0">
                <a:solidFill>
                  <a:srgbClr val="C00000"/>
                </a:solidFill>
                <a:latin typeface="Gill Sans MT" charset="0"/>
              </a:rPr>
              <a:t> </a:t>
            </a:r>
            <a:r>
              <a:rPr lang="en-US" dirty="0">
                <a:latin typeface="Gill Sans MT" charset="0"/>
              </a:rPr>
              <a:t>student attaches laptop to campus network, requests/receives www.google.com </a:t>
            </a:r>
          </a:p>
          <a:p>
            <a:pPr>
              <a:defRPr/>
            </a:pPr>
            <a:endParaRPr lang="en-US" dirty="0">
              <a:latin typeface="Gill Sans MT" charset="0"/>
              <a:cs typeface="+mn-cs"/>
            </a:endParaRPr>
          </a:p>
          <a:p>
            <a:pPr marL="0" indent="0">
              <a:buNone/>
              <a:defRPr/>
            </a:pPr>
            <a:endParaRPr lang="en-US" dirty="0">
              <a:latin typeface="Gill Sans MT" charset="0"/>
              <a:cs typeface="+mn-cs"/>
            </a:endParaRPr>
          </a:p>
          <a:p>
            <a:pPr marL="0" indent="0">
              <a:buNone/>
              <a:defRPr/>
            </a:pPr>
            <a:r>
              <a:rPr lang="en-US" dirty="0" smtClean="0">
                <a:solidFill>
                  <a:schemeClr val="accent6"/>
                </a:solidFill>
                <a:latin typeface="Gill Sans MT" charset="0"/>
              </a:rPr>
              <a:t>You should know all steps of this summary!</a:t>
            </a:r>
            <a:endParaRPr lang="en-US" dirty="0">
              <a:solidFill>
                <a:schemeClr val="accent6"/>
              </a:solidFill>
              <a:latin typeface="Gill Sans MT" charset="0"/>
              <a:cs typeface="+mn-cs"/>
            </a:endParaRPr>
          </a:p>
        </p:txBody>
      </p:sp>
      <p:pic>
        <p:nvPicPr>
          <p:cNvPr id="208901" name="Picture 16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75" y="971550"/>
            <a:ext cx="73136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3</a:t>
            </a:fld>
            <a:endParaRPr lang="en-US" sz="1200" dirty="0">
              <a:latin typeface="Tahoma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074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3" name="Freeform 406"/>
          <p:cNvSpPr>
            <a:spLocks/>
          </p:cNvSpPr>
          <p:nvPr/>
        </p:nvSpPr>
        <p:spPr bwMode="auto">
          <a:xfrm>
            <a:off x="4751388" y="706438"/>
            <a:ext cx="3894137" cy="3192462"/>
          </a:xfrm>
          <a:custGeom>
            <a:avLst/>
            <a:gdLst>
              <a:gd name="T0" fmla="*/ 2147483647 w 2453"/>
              <a:gd name="T1" fmla="*/ 2147483647 h 2011"/>
              <a:gd name="T2" fmla="*/ 2147483647 w 2453"/>
              <a:gd name="T3" fmla="*/ 2147483647 h 2011"/>
              <a:gd name="T4" fmla="*/ 2147483647 w 2453"/>
              <a:gd name="T5" fmla="*/ 2147483647 h 2011"/>
              <a:gd name="T6" fmla="*/ 2147483647 w 2453"/>
              <a:gd name="T7" fmla="*/ 2147483647 h 2011"/>
              <a:gd name="T8" fmla="*/ 2147483647 w 2453"/>
              <a:gd name="T9" fmla="*/ 2147483647 h 2011"/>
              <a:gd name="T10" fmla="*/ 2147483647 w 2453"/>
              <a:gd name="T11" fmla="*/ 2147483647 h 2011"/>
              <a:gd name="T12" fmla="*/ 2147483647 w 2453"/>
              <a:gd name="T13" fmla="*/ 2147483647 h 2011"/>
              <a:gd name="T14" fmla="*/ 2147483647 w 2453"/>
              <a:gd name="T15" fmla="*/ 2147483647 h 2011"/>
              <a:gd name="T16" fmla="*/ 2147483647 w 2453"/>
              <a:gd name="T17" fmla="*/ 2147483647 h 2011"/>
              <a:gd name="T18" fmla="*/ 2147483647 w 2453"/>
              <a:gd name="T19" fmla="*/ 2147483647 h 2011"/>
              <a:gd name="T20" fmla="*/ 2147483647 w 2453"/>
              <a:gd name="T21" fmla="*/ 2147483647 h 2011"/>
              <a:gd name="T22" fmla="*/ 2147483647 w 2453"/>
              <a:gd name="T23" fmla="*/ 2147483647 h 2011"/>
              <a:gd name="T24" fmla="*/ 2147483647 w 2453"/>
              <a:gd name="T25" fmla="*/ 2147483647 h 2011"/>
              <a:gd name="T26" fmla="*/ 2147483647 w 2453"/>
              <a:gd name="T27" fmla="*/ 2147483647 h 2011"/>
              <a:gd name="T28" fmla="*/ 2147483647 w 2453"/>
              <a:gd name="T29" fmla="*/ 2147483647 h 2011"/>
              <a:gd name="T30" fmla="*/ 2147483647 w 2453"/>
              <a:gd name="T31" fmla="*/ 2147483647 h 2011"/>
              <a:gd name="T32" fmla="*/ 2147483647 w 2453"/>
              <a:gd name="T33" fmla="*/ 2147483647 h 2011"/>
              <a:gd name="T34" fmla="*/ 2147483647 w 2453"/>
              <a:gd name="T35" fmla="*/ 2147483647 h 2011"/>
              <a:gd name="T36" fmla="*/ 2147483647 w 2453"/>
              <a:gd name="T37" fmla="*/ 2147483647 h 2011"/>
              <a:gd name="T38" fmla="*/ 2147483647 w 2453"/>
              <a:gd name="T39" fmla="*/ 2147483647 h 2011"/>
              <a:gd name="T40" fmla="*/ 2147483647 w 2453"/>
              <a:gd name="T41" fmla="*/ 2147483647 h 2011"/>
              <a:gd name="T42" fmla="*/ 2147483647 w 2453"/>
              <a:gd name="T43" fmla="*/ 2147483647 h 2011"/>
              <a:gd name="T44" fmla="*/ 2147483647 w 2453"/>
              <a:gd name="T45" fmla="*/ 2147483647 h 2011"/>
              <a:gd name="T46" fmla="*/ 2147483647 w 2453"/>
              <a:gd name="T47" fmla="*/ 2147483647 h 201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0" t="0" r="r" b="b"/>
            <a:pathLst>
              <a:path w="2453" h="2011">
                <a:moveTo>
                  <a:pt x="84" y="632"/>
                </a:moveTo>
                <a:cubicBezTo>
                  <a:pt x="51" y="704"/>
                  <a:pt x="28" y="747"/>
                  <a:pt x="16" y="809"/>
                </a:cubicBezTo>
                <a:cubicBezTo>
                  <a:pt x="4" y="871"/>
                  <a:pt x="0" y="949"/>
                  <a:pt x="9" y="1005"/>
                </a:cubicBezTo>
                <a:cubicBezTo>
                  <a:pt x="18" y="1061"/>
                  <a:pt x="44" y="1087"/>
                  <a:pt x="70" y="1147"/>
                </a:cubicBezTo>
                <a:cubicBezTo>
                  <a:pt x="96" y="1207"/>
                  <a:pt x="130" y="1314"/>
                  <a:pt x="165" y="1364"/>
                </a:cubicBezTo>
                <a:cubicBezTo>
                  <a:pt x="200" y="1414"/>
                  <a:pt x="216" y="1402"/>
                  <a:pt x="280" y="1446"/>
                </a:cubicBezTo>
                <a:cubicBezTo>
                  <a:pt x="344" y="1490"/>
                  <a:pt x="404" y="1587"/>
                  <a:pt x="549" y="1627"/>
                </a:cubicBezTo>
                <a:cubicBezTo>
                  <a:pt x="694" y="1667"/>
                  <a:pt x="987" y="1631"/>
                  <a:pt x="1152" y="1687"/>
                </a:cubicBezTo>
                <a:cubicBezTo>
                  <a:pt x="1317" y="1743"/>
                  <a:pt x="1455" y="1919"/>
                  <a:pt x="1542" y="1965"/>
                </a:cubicBezTo>
                <a:cubicBezTo>
                  <a:pt x="1629" y="2011"/>
                  <a:pt x="1610" y="1968"/>
                  <a:pt x="1675" y="1965"/>
                </a:cubicBezTo>
                <a:cubicBezTo>
                  <a:pt x="1740" y="1962"/>
                  <a:pt x="1816" y="1974"/>
                  <a:pt x="1933" y="1945"/>
                </a:cubicBezTo>
                <a:cubicBezTo>
                  <a:pt x="2050" y="1916"/>
                  <a:pt x="2299" y="1866"/>
                  <a:pt x="2376" y="1793"/>
                </a:cubicBezTo>
                <a:cubicBezTo>
                  <a:pt x="2453" y="1720"/>
                  <a:pt x="2410" y="1591"/>
                  <a:pt x="2396" y="1508"/>
                </a:cubicBezTo>
                <a:cubicBezTo>
                  <a:pt x="2382" y="1425"/>
                  <a:pt x="2301" y="1408"/>
                  <a:pt x="2293" y="1297"/>
                </a:cubicBezTo>
                <a:cubicBezTo>
                  <a:pt x="2285" y="1186"/>
                  <a:pt x="2339" y="950"/>
                  <a:pt x="2347" y="843"/>
                </a:cubicBezTo>
                <a:cubicBezTo>
                  <a:pt x="2355" y="736"/>
                  <a:pt x="2368" y="717"/>
                  <a:pt x="2340" y="653"/>
                </a:cubicBezTo>
                <a:cubicBezTo>
                  <a:pt x="2312" y="589"/>
                  <a:pt x="2247" y="537"/>
                  <a:pt x="2177" y="456"/>
                </a:cubicBezTo>
                <a:cubicBezTo>
                  <a:pt x="2107" y="375"/>
                  <a:pt x="2016" y="235"/>
                  <a:pt x="1920" y="165"/>
                </a:cubicBezTo>
                <a:cubicBezTo>
                  <a:pt x="1824" y="95"/>
                  <a:pt x="1716" y="61"/>
                  <a:pt x="1601" y="36"/>
                </a:cubicBezTo>
                <a:cubicBezTo>
                  <a:pt x="1486" y="11"/>
                  <a:pt x="1343" y="0"/>
                  <a:pt x="1229" y="16"/>
                </a:cubicBezTo>
                <a:cubicBezTo>
                  <a:pt x="1115" y="32"/>
                  <a:pt x="1042" y="90"/>
                  <a:pt x="917" y="131"/>
                </a:cubicBezTo>
                <a:cubicBezTo>
                  <a:pt x="792" y="172"/>
                  <a:pt x="595" y="219"/>
                  <a:pt x="477" y="260"/>
                </a:cubicBezTo>
                <a:cubicBezTo>
                  <a:pt x="359" y="301"/>
                  <a:pt x="280" y="311"/>
                  <a:pt x="212" y="375"/>
                </a:cubicBezTo>
                <a:cubicBezTo>
                  <a:pt x="144" y="439"/>
                  <a:pt x="117" y="560"/>
                  <a:pt x="84" y="632"/>
                </a:cubicBezTo>
                <a:close/>
              </a:path>
            </a:pathLst>
          </a:custGeom>
          <a:solidFill>
            <a:srgbClr val="00CC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 dirty="0"/>
          </a:p>
        </p:txBody>
      </p:sp>
      <p:sp>
        <p:nvSpPr>
          <p:cNvPr id="8704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96838"/>
            <a:ext cx="8034338" cy="973137"/>
          </a:xfrm>
        </p:spPr>
        <p:txBody>
          <a:bodyPr/>
          <a:lstStyle/>
          <a:p>
            <a:pPr>
              <a:defRPr/>
            </a:pPr>
            <a:r>
              <a:rPr lang="en-US" sz="3200" dirty="0">
                <a:latin typeface="Gill Sans MT" charset="0"/>
                <a:cs typeface="+mj-cs"/>
              </a:rPr>
              <a:t>A day in the life: scenario</a:t>
            </a:r>
          </a:p>
        </p:txBody>
      </p:sp>
      <p:sp>
        <p:nvSpPr>
          <p:cNvPr id="209925" name="Freeform 3"/>
          <p:cNvSpPr>
            <a:spLocks/>
          </p:cNvSpPr>
          <p:nvPr/>
        </p:nvSpPr>
        <p:spPr bwMode="auto">
          <a:xfrm>
            <a:off x="611188" y="1273175"/>
            <a:ext cx="3554412" cy="2754313"/>
          </a:xfrm>
          <a:custGeom>
            <a:avLst/>
            <a:gdLst>
              <a:gd name="T0" fmla="*/ 2147483647 w 2406"/>
              <a:gd name="T1" fmla="*/ 2147483647 h 958"/>
              <a:gd name="T2" fmla="*/ 2147483647 w 2406"/>
              <a:gd name="T3" fmla="*/ 2147483647 h 958"/>
              <a:gd name="T4" fmla="*/ 2147483647 w 2406"/>
              <a:gd name="T5" fmla="*/ 2147483647 h 958"/>
              <a:gd name="T6" fmla="*/ 2147483647 w 2406"/>
              <a:gd name="T7" fmla="*/ 2147483647 h 958"/>
              <a:gd name="T8" fmla="*/ 2147483647 w 2406"/>
              <a:gd name="T9" fmla="*/ 2147483647 h 958"/>
              <a:gd name="T10" fmla="*/ 2147483647 w 2406"/>
              <a:gd name="T11" fmla="*/ 2147483647 h 958"/>
              <a:gd name="T12" fmla="*/ 2147483647 w 2406"/>
              <a:gd name="T13" fmla="*/ 2147483647 h 958"/>
              <a:gd name="T14" fmla="*/ 2147483647 w 2406"/>
              <a:gd name="T15" fmla="*/ 2147483647 h 958"/>
              <a:gd name="T16" fmla="*/ 2147483647 w 2406"/>
              <a:gd name="T17" fmla="*/ 2147483647 h 958"/>
              <a:gd name="T18" fmla="*/ 2147483647 w 2406"/>
              <a:gd name="T19" fmla="*/ 2147483647 h 958"/>
              <a:gd name="T20" fmla="*/ 2147483647 w 2406"/>
              <a:gd name="T21" fmla="*/ 2147483647 h 958"/>
              <a:gd name="T22" fmla="*/ 2147483647 w 2406"/>
              <a:gd name="T23" fmla="*/ 2147483647 h 958"/>
              <a:gd name="T24" fmla="*/ 2147483647 w 2406"/>
              <a:gd name="T25" fmla="*/ 2147483647 h 958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2406"/>
              <a:gd name="T40" fmla="*/ 0 h 958"/>
              <a:gd name="T41" fmla="*/ 2406 w 2406"/>
              <a:gd name="T42" fmla="*/ 958 h 958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2406" h="958">
                <a:moveTo>
                  <a:pt x="2192" y="274"/>
                </a:moveTo>
                <a:cubicBezTo>
                  <a:pt x="1978" y="94"/>
                  <a:pt x="1990" y="122"/>
                  <a:pt x="1857" y="77"/>
                </a:cubicBezTo>
                <a:cubicBezTo>
                  <a:pt x="1724" y="32"/>
                  <a:pt x="1584" y="0"/>
                  <a:pt x="1393" y="7"/>
                </a:cubicBezTo>
                <a:cubicBezTo>
                  <a:pt x="1202" y="14"/>
                  <a:pt x="898" y="84"/>
                  <a:pt x="713" y="122"/>
                </a:cubicBezTo>
                <a:cubicBezTo>
                  <a:pt x="528" y="160"/>
                  <a:pt x="395" y="168"/>
                  <a:pt x="280" y="234"/>
                </a:cubicBezTo>
                <a:cubicBezTo>
                  <a:pt x="166" y="301"/>
                  <a:pt x="52" y="432"/>
                  <a:pt x="26" y="522"/>
                </a:cubicBezTo>
                <a:cubicBezTo>
                  <a:pt x="0" y="612"/>
                  <a:pt x="81" y="711"/>
                  <a:pt x="122" y="773"/>
                </a:cubicBezTo>
                <a:cubicBezTo>
                  <a:pt x="163" y="835"/>
                  <a:pt x="99" y="877"/>
                  <a:pt x="273" y="894"/>
                </a:cubicBezTo>
                <a:cubicBezTo>
                  <a:pt x="447" y="911"/>
                  <a:pt x="938" y="866"/>
                  <a:pt x="1169" y="876"/>
                </a:cubicBezTo>
                <a:cubicBezTo>
                  <a:pt x="1400" y="886"/>
                  <a:pt x="1499" y="950"/>
                  <a:pt x="1659" y="954"/>
                </a:cubicBezTo>
                <a:cubicBezTo>
                  <a:pt x="1819" y="958"/>
                  <a:pt x="2014" y="958"/>
                  <a:pt x="2129" y="897"/>
                </a:cubicBezTo>
                <a:cubicBezTo>
                  <a:pt x="2244" y="836"/>
                  <a:pt x="2327" y="856"/>
                  <a:pt x="2350" y="591"/>
                </a:cubicBezTo>
                <a:cubicBezTo>
                  <a:pt x="2373" y="326"/>
                  <a:pt x="2406" y="454"/>
                  <a:pt x="2192" y="274"/>
                </a:cubicBezTo>
                <a:close/>
              </a:path>
            </a:pathLst>
          </a:custGeom>
          <a:solidFill>
            <a:srgbClr val="00CC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grpSp>
        <p:nvGrpSpPr>
          <p:cNvPr id="209926" name="Group 4"/>
          <p:cNvGrpSpPr>
            <a:grpSpLocks/>
          </p:cNvGrpSpPr>
          <p:nvPr/>
        </p:nvGrpSpPr>
        <p:grpSpPr bwMode="auto">
          <a:xfrm>
            <a:off x="5383213" y="2679700"/>
            <a:ext cx="757237" cy="379413"/>
            <a:chOff x="2466" y="2026"/>
            <a:chExt cx="477" cy="282"/>
          </a:xfrm>
        </p:grpSpPr>
        <p:sp>
          <p:nvSpPr>
            <p:cNvPr id="210197" name="Oval 5"/>
            <p:cNvSpPr>
              <a:spLocks noChangeArrowheads="1"/>
            </p:cNvSpPr>
            <p:nvPr/>
          </p:nvSpPr>
          <p:spPr bwMode="auto">
            <a:xfrm>
              <a:off x="2466" y="2168"/>
              <a:ext cx="476" cy="14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10198" name="Line 6"/>
            <p:cNvSpPr>
              <a:spLocks noChangeShapeType="1"/>
            </p:cNvSpPr>
            <p:nvPr/>
          </p:nvSpPr>
          <p:spPr bwMode="auto">
            <a:xfrm>
              <a:off x="2470" y="2125"/>
              <a:ext cx="1" cy="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0199" name="Rectangle 7"/>
            <p:cNvSpPr>
              <a:spLocks noChangeArrowheads="1"/>
            </p:cNvSpPr>
            <p:nvPr/>
          </p:nvSpPr>
          <p:spPr bwMode="auto">
            <a:xfrm>
              <a:off x="2470" y="2125"/>
              <a:ext cx="472" cy="1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i="0" dirty="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210200" name="Oval 8"/>
            <p:cNvSpPr>
              <a:spLocks noChangeArrowheads="1"/>
            </p:cNvSpPr>
            <p:nvPr/>
          </p:nvSpPr>
          <p:spPr bwMode="auto">
            <a:xfrm>
              <a:off x="2466" y="2026"/>
              <a:ext cx="476" cy="16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210201" name="Group 9"/>
            <p:cNvGrpSpPr>
              <a:grpSpLocks/>
            </p:cNvGrpSpPr>
            <p:nvPr/>
          </p:nvGrpSpPr>
          <p:grpSpPr bwMode="auto">
            <a:xfrm>
              <a:off x="2581" y="2061"/>
              <a:ext cx="236" cy="94"/>
              <a:chOff x="2848" y="848"/>
              <a:chExt cx="140" cy="98"/>
            </a:xfrm>
          </p:grpSpPr>
          <p:sp>
            <p:nvSpPr>
              <p:cNvPr id="210208" name="Line 1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209" name="Line 1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210" name="Line 1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210202" name="Group 13"/>
            <p:cNvGrpSpPr>
              <a:grpSpLocks/>
            </p:cNvGrpSpPr>
            <p:nvPr/>
          </p:nvGrpSpPr>
          <p:grpSpPr bwMode="auto">
            <a:xfrm flipV="1">
              <a:off x="2581" y="2060"/>
              <a:ext cx="236" cy="94"/>
              <a:chOff x="2848" y="848"/>
              <a:chExt cx="140" cy="98"/>
            </a:xfrm>
          </p:grpSpPr>
          <p:sp>
            <p:nvSpPr>
              <p:cNvPr id="210205" name="Line 14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206" name="Line 15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207" name="Line 16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210203" name="Line 17"/>
            <p:cNvSpPr>
              <a:spLocks noChangeShapeType="1"/>
            </p:cNvSpPr>
            <p:nvPr/>
          </p:nvSpPr>
          <p:spPr bwMode="auto">
            <a:xfrm flipH="1">
              <a:off x="2942" y="2109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0204" name="Line 18"/>
            <p:cNvSpPr>
              <a:spLocks noChangeShapeType="1"/>
            </p:cNvSpPr>
            <p:nvPr/>
          </p:nvSpPr>
          <p:spPr bwMode="auto">
            <a:xfrm flipH="1">
              <a:off x="2466" y="2117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grpSp>
        <p:nvGrpSpPr>
          <p:cNvPr id="209927" name="Group 19"/>
          <p:cNvGrpSpPr>
            <a:grpSpLocks/>
          </p:cNvGrpSpPr>
          <p:nvPr/>
        </p:nvGrpSpPr>
        <p:grpSpPr bwMode="auto">
          <a:xfrm>
            <a:off x="6748463" y="2425700"/>
            <a:ext cx="757237" cy="379413"/>
            <a:chOff x="2466" y="2026"/>
            <a:chExt cx="477" cy="282"/>
          </a:xfrm>
        </p:grpSpPr>
        <p:sp>
          <p:nvSpPr>
            <p:cNvPr id="210183" name="Oval 20"/>
            <p:cNvSpPr>
              <a:spLocks noChangeArrowheads="1"/>
            </p:cNvSpPr>
            <p:nvPr/>
          </p:nvSpPr>
          <p:spPr bwMode="auto">
            <a:xfrm>
              <a:off x="2466" y="2168"/>
              <a:ext cx="476" cy="14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10184" name="Line 21"/>
            <p:cNvSpPr>
              <a:spLocks noChangeShapeType="1"/>
            </p:cNvSpPr>
            <p:nvPr/>
          </p:nvSpPr>
          <p:spPr bwMode="auto">
            <a:xfrm>
              <a:off x="2470" y="2125"/>
              <a:ext cx="1" cy="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0185" name="Rectangle 22"/>
            <p:cNvSpPr>
              <a:spLocks noChangeArrowheads="1"/>
            </p:cNvSpPr>
            <p:nvPr/>
          </p:nvSpPr>
          <p:spPr bwMode="auto">
            <a:xfrm>
              <a:off x="2470" y="2125"/>
              <a:ext cx="472" cy="1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i="0" dirty="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210186" name="Oval 23"/>
            <p:cNvSpPr>
              <a:spLocks noChangeArrowheads="1"/>
            </p:cNvSpPr>
            <p:nvPr/>
          </p:nvSpPr>
          <p:spPr bwMode="auto">
            <a:xfrm>
              <a:off x="2466" y="2026"/>
              <a:ext cx="476" cy="16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210187" name="Group 24"/>
            <p:cNvGrpSpPr>
              <a:grpSpLocks/>
            </p:cNvGrpSpPr>
            <p:nvPr/>
          </p:nvGrpSpPr>
          <p:grpSpPr bwMode="auto">
            <a:xfrm>
              <a:off x="2581" y="2061"/>
              <a:ext cx="236" cy="94"/>
              <a:chOff x="2848" y="848"/>
              <a:chExt cx="140" cy="98"/>
            </a:xfrm>
          </p:grpSpPr>
          <p:sp>
            <p:nvSpPr>
              <p:cNvPr id="210194" name="Line 2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195" name="Line 2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196" name="Line 2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210188" name="Group 28"/>
            <p:cNvGrpSpPr>
              <a:grpSpLocks/>
            </p:cNvGrpSpPr>
            <p:nvPr/>
          </p:nvGrpSpPr>
          <p:grpSpPr bwMode="auto">
            <a:xfrm flipV="1">
              <a:off x="2581" y="2060"/>
              <a:ext cx="236" cy="94"/>
              <a:chOff x="2848" y="848"/>
              <a:chExt cx="140" cy="98"/>
            </a:xfrm>
          </p:grpSpPr>
          <p:sp>
            <p:nvSpPr>
              <p:cNvPr id="210191" name="Line 2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192" name="Line 3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193" name="Line 3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210189" name="Line 32"/>
            <p:cNvSpPr>
              <a:spLocks noChangeShapeType="1"/>
            </p:cNvSpPr>
            <p:nvPr/>
          </p:nvSpPr>
          <p:spPr bwMode="auto">
            <a:xfrm flipH="1">
              <a:off x="2942" y="2109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0190" name="Line 33"/>
            <p:cNvSpPr>
              <a:spLocks noChangeShapeType="1"/>
            </p:cNvSpPr>
            <p:nvPr/>
          </p:nvSpPr>
          <p:spPr bwMode="auto">
            <a:xfrm flipH="1">
              <a:off x="2466" y="2117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209928" name="Text Box 34"/>
          <p:cNvSpPr txBox="1">
            <a:spLocks noChangeArrowheads="1"/>
          </p:cNvSpPr>
          <p:nvPr/>
        </p:nvSpPr>
        <p:spPr bwMode="auto">
          <a:xfrm>
            <a:off x="5364163" y="1762125"/>
            <a:ext cx="1811337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Comcast network </a:t>
            </a:r>
          </a:p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68.80.0.0/13</a:t>
            </a:r>
          </a:p>
        </p:txBody>
      </p:sp>
      <p:sp>
        <p:nvSpPr>
          <p:cNvPr id="209929" name="Line 36"/>
          <p:cNvSpPr>
            <a:spLocks noChangeShapeType="1"/>
          </p:cNvSpPr>
          <p:nvPr/>
        </p:nvSpPr>
        <p:spPr bwMode="auto">
          <a:xfrm flipV="1">
            <a:off x="3613150" y="2344738"/>
            <a:ext cx="155575" cy="1428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9930" name="Line 43"/>
          <p:cNvSpPr>
            <a:spLocks noChangeShapeType="1"/>
          </p:cNvSpPr>
          <p:nvPr/>
        </p:nvSpPr>
        <p:spPr bwMode="auto">
          <a:xfrm flipV="1">
            <a:off x="2503488" y="2517775"/>
            <a:ext cx="6953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9931" name="Line 44"/>
          <p:cNvSpPr>
            <a:spLocks noChangeShapeType="1"/>
          </p:cNvSpPr>
          <p:nvPr/>
        </p:nvSpPr>
        <p:spPr bwMode="auto">
          <a:xfrm flipV="1">
            <a:off x="3762375" y="2201863"/>
            <a:ext cx="138113" cy="14287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9932" name="Line 48"/>
          <p:cNvSpPr>
            <a:spLocks noChangeShapeType="1"/>
          </p:cNvSpPr>
          <p:nvPr/>
        </p:nvSpPr>
        <p:spPr bwMode="auto">
          <a:xfrm flipV="1">
            <a:off x="3117850" y="2736850"/>
            <a:ext cx="512763" cy="6127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grpSp>
        <p:nvGrpSpPr>
          <p:cNvPr id="209933" name="Group 49"/>
          <p:cNvGrpSpPr>
            <a:grpSpLocks/>
          </p:cNvGrpSpPr>
          <p:nvPr/>
        </p:nvGrpSpPr>
        <p:grpSpPr bwMode="auto">
          <a:xfrm>
            <a:off x="2598738" y="3365500"/>
            <a:ext cx="987425" cy="479425"/>
            <a:chOff x="1118" y="1621"/>
            <a:chExt cx="622" cy="302"/>
          </a:xfrm>
        </p:grpSpPr>
        <p:sp>
          <p:nvSpPr>
            <p:cNvPr id="210166" name="Rectangle 50"/>
            <p:cNvSpPr>
              <a:spLocks noChangeArrowheads="1"/>
            </p:cNvSpPr>
            <p:nvPr/>
          </p:nvSpPr>
          <p:spPr bwMode="auto">
            <a:xfrm>
              <a:off x="1578" y="1789"/>
              <a:ext cx="162" cy="44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10167" name="Rectangle 51"/>
            <p:cNvSpPr>
              <a:spLocks noChangeArrowheads="1"/>
            </p:cNvSpPr>
            <p:nvPr/>
          </p:nvSpPr>
          <p:spPr bwMode="auto">
            <a:xfrm rot="-2700000">
              <a:off x="1336" y="1621"/>
              <a:ext cx="162" cy="44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210168" name="Group 52"/>
            <p:cNvGrpSpPr>
              <a:grpSpLocks/>
            </p:cNvGrpSpPr>
            <p:nvPr/>
          </p:nvGrpSpPr>
          <p:grpSpPr bwMode="auto">
            <a:xfrm>
              <a:off x="1118" y="1684"/>
              <a:ext cx="477" cy="239"/>
              <a:chOff x="2466" y="2026"/>
              <a:chExt cx="477" cy="282"/>
            </a:xfrm>
          </p:grpSpPr>
          <p:sp>
            <p:nvSpPr>
              <p:cNvPr id="210169" name="Oval 53"/>
              <p:cNvSpPr>
                <a:spLocks noChangeArrowheads="1"/>
              </p:cNvSpPr>
              <p:nvPr/>
            </p:nvSpPr>
            <p:spPr bwMode="auto">
              <a:xfrm>
                <a:off x="2466" y="2168"/>
                <a:ext cx="476" cy="140"/>
              </a:xfrm>
              <a:prstGeom prst="ellipse">
                <a:avLst/>
              </a:prstGeom>
              <a:solidFill>
                <a:srgbClr val="DDDDDD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en-US" i="0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210170" name="Line 54"/>
              <p:cNvSpPr>
                <a:spLocks noChangeShapeType="1"/>
              </p:cNvSpPr>
              <p:nvPr/>
            </p:nvSpPr>
            <p:spPr bwMode="auto">
              <a:xfrm>
                <a:off x="2470" y="2125"/>
                <a:ext cx="1" cy="8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171" name="Rectangle 55"/>
              <p:cNvSpPr>
                <a:spLocks noChangeArrowheads="1"/>
              </p:cNvSpPr>
              <p:nvPr/>
            </p:nvSpPr>
            <p:spPr bwMode="auto">
              <a:xfrm>
                <a:off x="2470" y="2125"/>
                <a:ext cx="472" cy="11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 i="0" dirty="0">
                  <a:solidFill>
                    <a:srgbClr val="000000"/>
                  </a:solidFill>
                  <a:latin typeface="Times New Roman" charset="0"/>
                </a:endParaRPr>
              </a:p>
            </p:txBody>
          </p:sp>
          <p:sp>
            <p:nvSpPr>
              <p:cNvPr id="210172" name="Oval 56"/>
              <p:cNvSpPr>
                <a:spLocks noChangeArrowheads="1"/>
              </p:cNvSpPr>
              <p:nvPr/>
            </p:nvSpPr>
            <p:spPr bwMode="auto">
              <a:xfrm>
                <a:off x="2466" y="2026"/>
                <a:ext cx="476" cy="160"/>
              </a:xfrm>
              <a:prstGeom prst="ellipse">
                <a:avLst/>
              </a:prstGeom>
              <a:solidFill>
                <a:srgbClr val="DDDDDD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en-US" i="0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grpSp>
            <p:nvGrpSpPr>
              <p:cNvPr id="210173" name="Group 57"/>
              <p:cNvGrpSpPr>
                <a:grpSpLocks/>
              </p:cNvGrpSpPr>
              <p:nvPr/>
            </p:nvGrpSpPr>
            <p:grpSpPr bwMode="auto">
              <a:xfrm>
                <a:off x="2581" y="2061"/>
                <a:ext cx="236" cy="94"/>
                <a:chOff x="2848" y="848"/>
                <a:chExt cx="140" cy="98"/>
              </a:xfrm>
            </p:grpSpPr>
            <p:sp>
              <p:nvSpPr>
                <p:cNvPr id="210180" name="Line 58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210181" name="Line 59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210182" name="Line 60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grpSp>
            <p:nvGrpSpPr>
              <p:cNvPr id="210174" name="Group 61"/>
              <p:cNvGrpSpPr>
                <a:grpSpLocks/>
              </p:cNvGrpSpPr>
              <p:nvPr/>
            </p:nvGrpSpPr>
            <p:grpSpPr bwMode="auto">
              <a:xfrm flipV="1">
                <a:off x="2581" y="2060"/>
                <a:ext cx="236" cy="94"/>
                <a:chOff x="2848" y="848"/>
                <a:chExt cx="140" cy="98"/>
              </a:xfrm>
            </p:grpSpPr>
            <p:sp>
              <p:nvSpPr>
                <p:cNvPr id="210177" name="Line 62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210178" name="Line 63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210179" name="Line 64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210175" name="Line 65"/>
              <p:cNvSpPr>
                <a:spLocks noChangeShapeType="1"/>
              </p:cNvSpPr>
              <p:nvPr/>
            </p:nvSpPr>
            <p:spPr bwMode="auto">
              <a:xfrm flipH="1">
                <a:off x="2942" y="2109"/>
                <a:ext cx="1" cy="1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176" name="Line 66"/>
              <p:cNvSpPr>
                <a:spLocks noChangeShapeType="1"/>
              </p:cNvSpPr>
              <p:nvPr/>
            </p:nvSpPr>
            <p:spPr bwMode="auto">
              <a:xfrm flipH="1">
                <a:off x="2466" y="2117"/>
                <a:ext cx="1" cy="1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</p:grpSp>
      <p:sp>
        <p:nvSpPr>
          <p:cNvPr id="209934" name="Line 68"/>
          <p:cNvSpPr>
            <a:spLocks noChangeShapeType="1"/>
          </p:cNvSpPr>
          <p:nvPr/>
        </p:nvSpPr>
        <p:spPr bwMode="auto">
          <a:xfrm flipV="1">
            <a:off x="3589338" y="2930525"/>
            <a:ext cx="1819275" cy="7334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grpSp>
        <p:nvGrpSpPr>
          <p:cNvPr id="209935" name="Group 69"/>
          <p:cNvGrpSpPr>
            <a:grpSpLocks/>
          </p:cNvGrpSpPr>
          <p:nvPr/>
        </p:nvGrpSpPr>
        <p:grpSpPr bwMode="auto">
          <a:xfrm>
            <a:off x="7405688" y="3341688"/>
            <a:ext cx="757237" cy="379412"/>
            <a:chOff x="2466" y="2026"/>
            <a:chExt cx="477" cy="282"/>
          </a:xfrm>
        </p:grpSpPr>
        <p:sp>
          <p:nvSpPr>
            <p:cNvPr id="210152" name="Oval 70"/>
            <p:cNvSpPr>
              <a:spLocks noChangeArrowheads="1"/>
            </p:cNvSpPr>
            <p:nvPr/>
          </p:nvSpPr>
          <p:spPr bwMode="auto">
            <a:xfrm>
              <a:off x="2466" y="2168"/>
              <a:ext cx="476" cy="14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10153" name="Line 71"/>
            <p:cNvSpPr>
              <a:spLocks noChangeShapeType="1"/>
            </p:cNvSpPr>
            <p:nvPr/>
          </p:nvSpPr>
          <p:spPr bwMode="auto">
            <a:xfrm>
              <a:off x="2470" y="2125"/>
              <a:ext cx="1" cy="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0154" name="Rectangle 72"/>
            <p:cNvSpPr>
              <a:spLocks noChangeArrowheads="1"/>
            </p:cNvSpPr>
            <p:nvPr/>
          </p:nvSpPr>
          <p:spPr bwMode="auto">
            <a:xfrm>
              <a:off x="2470" y="2125"/>
              <a:ext cx="472" cy="1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i="0" dirty="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210155" name="Oval 73"/>
            <p:cNvSpPr>
              <a:spLocks noChangeArrowheads="1"/>
            </p:cNvSpPr>
            <p:nvPr/>
          </p:nvSpPr>
          <p:spPr bwMode="auto">
            <a:xfrm>
              <a:off x="2466" y="2026"/>
              <a:ext cx="476" cy="16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210156" name="Group 74"/>
            <p:cNvGrpSpPr>
              <a:grpSpLocks/>
            </p:cNvGrpSpPr>
            <p:nvPr/>
          </p:nvGrpSpPr>
          <p:grpSpPr bwMode="auto">
            <a:xfrm>
              <a:off x="2581" y="2061"/>
              <a:ext cx="236" cy="94"/>
              <a:chOff x="2848" y="848"/>
              <a:chExt cx="140" cy="98"/>
            </a:xfrm>
          </p:grpSpPr>
          <p:sp>
            <p:nvSpPr>
              <p:cNvPr id="210163" name="Line 7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164" name="Line 7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165" name="Line 7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210157" name="Group 78"/>
            <p:cNvGrpSpPr>
              <a:grpSpLocks/>
            </p:cNvGrpSpPr>
            <p:nvPr/>
          </p:nvGrpSpPr>
          <p:grpSpPr bwMode="auto">
            <a:xfrm flipV="1">
              <a:off x="2581" y="2060"/>
              <a:ext cx="236" cy="94"/>
              <a:chOff x="2848" y="848"/>
              <a:chExt cx="140" cy="98"/>
            </a:xfrm>
          </p:grpSpPr>
          <p:sp>
            <p:nvSpPr>
              <p:cNvPr id="210160" name="Line 7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161" name="Line 8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162" name="Line 8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210158" name="Line 82"/>
            <p:cNvSpPr>
              <a:spLocks noChangeShapeType="1"/>
            </p:cNvSpPr>
            <p:nvPr/>
          </p:nvSpPr>
          <p:spPr bwMode="auto">
            <a:xfrm flipH="1">
              <a:off x="2942" y="2109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0159" name="Line 83"/>
            <p:cNvSpPr>
              <a:spLocks noChangeShapeType="1"/>
            </p:cNvSpPr>
            <p:nvPr/>
          </p:nvSpPr>
          <p:spPr bwMode="auto">
            <a:xfrm flipH="1">
              <a:off x="2466" y="2117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209936" name="Line 93"/>
          <p:cNvSpPr>
            <a:spLocks noChangeShapeType="1"/>
          </p:cNvSpPr>
          <p:nvPr/>
        </p:nvSpPr>
        <p:spPr bwMode="auto">
          <a:xfrm flipH="1">
            <a:off x="7124700" y="2166938"/>
            <a:ext cx="260350" cy="2587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9937" name="Freeform 94"/>
          <p:cNvSpPr>
            <a:spLocks/>
          </p:cNvSpPr>
          <p:nvPr/>
        </p:nvSpPr>
        <p:spPr bwMode="auto">
          <a:xfrm>
            <a:off x="1089025" y="4146550"/>
            <a:ext cx="6419850" cy="1620838"/>
          </a:xfrm>
          <a:custGeom>
            <a:avLst/>
            <a:gdLst>
              <a:gd name="T0" fmla="*/ 2147483647 w 2406"/>
              <a:gd name="T1" fmla="*/ 2147483647 h 958"/>
              <a:gd name="T2" fmla="*/ 2147483647 w 2406"/>
              <a:gd name="T3" fmla="*/ 2147483647 h 958"/>
              <a:gd name="T4" fmla="*/ 2147483647 w 2406"/>
              <a:gd name="T5" fmla="*/ 2147483647 h 958"/>
              <a:gd name="T6" fmla="*/ 2147483647 w 2406"/>
              <a:gd name="T7" fmla="*/ 2147483647 h 958"/>
              <a:gd name="T8" fmla="*/ 2147483647 w 2406"/>
              <a:gd name="T9" fmla="*/ 2147483647 h 958"/>
              <a:gd name="T10" fmla="*/ 2147483647 w 2406"/>
              <a:gd name="T11" fmla="*/ 2147483647 h 958"/>
              <a:gd name="T12" fmla="*/ 2147483647 w 2406"/>
              <a:gd name="T13" fmla="*/ 2147483647 h 958"/>
              <a:gd name="T14" fmla="*/ 2147483647 w 2406"/>
              <a:gd name="T15" fmla="*/ 2147483647 h 958"/>
              <a:gd name="T16" fmla="*/ 2147483647 w 2406"/>
              <a:gd name="T17" fmla="*/ 2147483647 h 958"/>
              <a:gd name="T18" fmla="*/ 2147483647 w 2406"/>
              <a:gd name="T19" fmla="*/ 2147483647 h 958"/>
              <a:gd name="T20" fmla="*/ 2147483647 w 2406"/>
              <a:gd name="T21" fmla="*/ 2147483647 h 958"/>
              <a:gd name="T22" fmla="*/ 2147483647 w 2406"/>
              <a:gd name="T23" fmla="*/ 2147483647 h 958"/>
              <a:gd name="T24" fmla="*/ 2147483647 w 2406"/>
              <a:gd name="T25" fmla="*/ 2147483647 h 958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2406"/>
              <a:gd name="T40" fmla="*/ 0 h 958"/>
              <a:gd name="T41" fmla="*/ 2406 w 2406"/>
              <a:gd name="T42" fmla="*/ 958 h 958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2406" h="958">
                <a:moveTo>
                  <a:pt x="2192" y="274"/>
                </a:moveTo>
                <a:cubicBezTo>
                  <a:pt x="1978" y="94"/>
                  <a:pt x="1990" y="122"/>
                  <a:pt x="1857" y="77"/>
                </a:cubicBezTo>
                <a:cubicBezTo>
                  <a:pt x="1724" y="32"/>
                  <a:pt x="1584" y="0"/>
                  <a:pt x="1393" y="7"/>
                </a:cubicBezTo>
                <a:cubicBezTo>
                  <a:pt x="1202" y="14"/>
                  <a:pt x="898" y="84"/>
                  <a:pt x="713" y="122"/>
                </a:cubicBezTo>
                <a:cubicBezTo>
                  <a:pt x="528" y="160"/>
                  <a:pt x="395" y="168"/>
                  <a:pt x="280" y="234"/>
                </a:cubicBezTo>
                <a:cubicBezTo>
                  <a:pt x="166" y="301"/>
                  <a:pt x="52" y="432"/>
                  <a:pt x="26" y="522"/>
                </a:cubicBezTo>
                <a:cubicBezTo>
                  <a:pt x="0" y="612"/>
                  <a:pt x="81" y="711"/>
                  <a:pt x="122" y="773"/>
                </a:cubicBezTo>
                <a:cubicBezTo>
                  <a:pt x="163" y="835"/>
                  <a:pt x="99" y="877"/>
                  <a:pt x="273" y="894"/>
                </a:cubicBezTo>
                <a:cubicBezTo>
                  <a:pt x="447" y="911"/>
                  <a:pt x="938" y="866"/>
                  <a:pt x="1169" y="876"/>
                </a:cubicBezTo>
                <a:cubicBezTo>
                  <a:pt x="1400" y="886"/>
                  <a:pt x="1499" y="950"/>
                  <a:pt x="1659" y="954"/>
                </a:cubicBezTo>
                <a:cubicBezTo>
                  <a:pt x="1819" y="958"/>
                  <a:pt x="2014" y="958"/>
                  <a:pt x="2129" y="897"/>
                </a:cubicBezTo>
                <a:cubicBezTo>
                  <a:pt x="2244" y="836"/>
                  <a:pt x="2327" y="856"/>
                  <a:pt x="2350" y="591"/>
                </a:cubicBezTo>
                <a:cubicBezTo>
                  <a:pt x="2373" y="326"/>
                  <a:pt x="2406" y="454"/>
                  <a:pt x="2192" y="274"/>
                </a:cubicBezTo>
                <a:close/>
              </a:path>
            </a:pathLst>
          </a:custGeom>
          <a:solidFill>
            <a:srgbClr val="00CC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grpSp>
        <p:nvGrpSpPr>
          <p:cNvPr id="209938" name="Group 110"/>
          <p:cNvGrpSpPr>
            <a:grpSpLocks/>
          </p:cNvGrpSpPr>
          <p:nvPr/>
        </p:nvGrpSpPr>
        <p:grpSpPr bwMode="auto">
          <a:xfrm>
            <a:off x="4025900" y="4724400"/>
            <a:ext cx="757238" cy="379413"/>
            <a:chOff x="2466" y="2026"/>
            <a:chExt cx="477" cy="282"/>
          </a:xfrm>
        </p:grpSpPr>
        <p:sp>
          <p:nvSpPr>
            <p:cNvPr id="210138" name="Oval 111"/>
            <p:cNvSpPr>
              <a:spLocks noChangeArrowheads="1"/>
            </p:cNvSpPr>
            <p:nvPr/>
          </p:nvSpPr>
          <p:spPr bwMode="auto">
            <a:xfrm>
              <a:off x="2466" y="2168"/>
              <a:ext cx="476" cy="14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10139" name="Line 112"/>
            <p:cNvSpPr>
              <a:spLocks noChangeShapeType="1"/>
            </p:cNvSpPr>
            <p:nvPr/>
          </p:nvSpPr>
          <p:spPr bwMode="auto">
            <a:xfrm>
              <a:off x="2470" y="2125"/>
              <a:ext cx="1" cy="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0140" name="Rectangle 113"/>
            <p:cNvSpPr>
              <a:spLocks noChangeArrowheads="1"/>
            </p:cNvSpPr>
            <p:nvPr/>
          </p:nvSpPr>
          <p:spPr bwMode="auto">
            <a:xfrm>
              <a:off x="2470" y="2125"/>
              <a:ext cx="472" cy="1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i="0" dirty="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210141" name="Oval 114"/>
            <p:cNvSpPr>
              <a:spLocks noChangeArrowheads="1"/>
            </p:cNvSpPr>
            <p:nvPr/>
          </p:nvSpPr>
          <p:spPr bwMode="auto">
            <a:xfrm>
              <a:off x="2466" y="2026"/>
              <a:ext cx="476" cy="16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210142" name="Group 115"/>
            <p:cNvGrpSpPr>
              <a:grpSpLocks/>
            </p:cNvGrpSpPr>
            <p:nvPr/>
          </p:nvGrpSpPr>
          <p:grpSpPr bwMode="auto">
            <a:xfrm>
              <a:off x="2581" y="2061"/>
              <a:ext cx="236" cy="94"/>
              <a:chOff x="2848" y="848"/>
              <a:chExt cx="140" cy="98"/>
            </a:xfrm>
          </p:grpSpPr>
          <p:sp>
            <p:nvSpPr>
              <p:cNvPr id="210149" name="Line 11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150" name="Line 11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151" name="Line 11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210143" name="Group 119"/>
            <p:cNvGrpSpPr>
              <a:grpSpLocks/>
            </p:cNvGrpSpPr>
            <p:nvPr/>
          </p:nvGrpSpPr>
          <p:grpSpPr bwMode="auto">
            <a:xfrm flipV="1">
              <a:off x="2581" y="2060"/>
              <a:ext cx="236" cy="94"/>
              <a:chOff x="2848" y="848"/>
              <a:chExt cx="140" cy="98"/>
            </a:xfrm>
          </p:grpSpPr>
          <p:sp>
            <p:nvSpPr>
              <p:cNvPr id="210146" name="Line 12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147" name="Line 12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148" name="Line 12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210144" name="Line 123"/>
            <p:cNvSpPr>
              <a:spLocks noChangeShapeType="1"/>
            </p:cNvSpPr>
            <p:nvPr/>
          </p:nvSpPr>
          <p:spPr bwMode="auto">
            <a:xfrm flipH="1">
              <a:off x="2942" y="2109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0145" name="Line 124"/>
            <p:cNvSpPr>
              <a:spLocks noChangeShapeType="1"/>
            </p:cNvSpPr>
            <p:nvPr/>
          </p:nvSpPr>
          <p:spPr bwMode="auto">
            <a:xfrm flipH="1">
              <a:off x="2466" y="2117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209939" name="Line 134"/>
          <p:cNvSpPr>
            <a:spLocks noChangeShapeType="1"/>
          </p:cNvSpPr>
          <p:nvPr/>
        </p:nvSpPr>
        <p:spPr bwMode="auto">
          <a:xfrm flipV="1">
            <a:off x="4479925" y="3074988"/>
            <a:ext cx="1174750" cy="165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9940" name="Text Box 135"/>
          <p:cNvSpPr txBox="1">
            <a:spLocks noChangeArrowheads="1"/>
          </p:cNvSpPr>
          <p:nvPr/>
        </p:nvSpPr>
        <p:spPr bwMode="auto">
          <a:xfrm>
            <a:off x="5357813" y="5018088"/>
            <a:ext cx="18097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Google</a:t>
            </a:r>
            <a:r>
              <a:rPr lang="ja-JP" altLang="en-US" sz="1600" i="0">
                <a:solidFill>
                  <a:srgbClr val="000000"/>
                </a:solidFill>
                <a:latin typeface="Arial" charset="0"/>
              </a:rPr>
              <a:t>’</a:t>
            </a:r>
            <a:r>
              <a:rPr lang="en-US" altLang="ja-JP" sz="1600" i="0" dirty="0">
                <a:solidFill>
                  <a:srgbClr val="000000"/>
                </a:solidFill>
                <a:latin typeface="Arial" charset="0"/>
              </a:rPr>
              <a:t>s network </a:t>
            </a:r>
          </a:p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64.233.160.0/19 </a:t>
            </a:r>
          </a:p>
        </p:txBody>
      </p:sp>
      <p:sp>
        <p:nvSpPr>
          <p:cNvPr id="209941" name="Line 136"/>
          <p:cNvSpPr>
            <a:spLocks noChangeShapeType="1"/>
          </p:cNvSpPr>
          <p:nvPr/>
        </p:nvSpPr>
        <p:spPr bwMode="auto">
          <a:xfrm flipV="1">
            <a:off x="3059113" y="4894263"/>
            <a:ext cx="9429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9942" name="Text Box 137"/>
          <p:cNvSpPr txBox="1">
            <a:spLocks noChangeArrowheads="1"/>
          </p:cNvSpPr>
          <p:nvPr/>
        </p:nvSpPr>
        <p:spPr bwMode="auto">
          <a:xfrm>
            <a:off x="1971675" y="5286375"/>
            <a:ext cx="15954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64.233.169.105</a:t>
            </a:r>
          </a:p>
        </p:txBody>
      </p:sp>
      <p:sp>
        <p:nvSpPr>
          <p:cNvPr id="209943" name="Text Box 138"/>
          <p:cNvSpPr txBox="1">
            <a:spLocks noChangeArrowheads="1"/>
          </p:cNvSpPr>
          <p:nvPr/>
        </p:nvSpPr>
        <p:spPr bwMode="auto">
          <a:xfrm>
            <a:off x="1939925" y="4992688"/>
            <a:ext cx="11779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web server</a:t>
            </a:r>
          </a:p>
        </p:txBody>
      </p:sp>
      <p:sp>
        <p:nvSpPr>
          <p:cNvPr id="209944" name="Text Box 139"/>
          <p:cNvSpPr txBox="1">
            <a:spLocks noChangeArrowheads="1"/>
          </p:cNvSpPr>
          <p:nvPr/>
        </p:nvSpPr>
        <p:spPr bwMode="auto">
          <a:xfrm>
            <a:off x="7577138" y="1384300"/>
            <a:ext cx="1233487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DNS server</a:t>
            </a:r>
          </a:p>
          <a:p>
            <a:pPr eaLnBrk="1" hangingPunct="1"/>
            <a:endParaRPr lang="en-US" sz="1600" i="0" dirty="0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209945" name="Group 95"/>
          <p:cNvGrpSpPr>
            <a:grpSpLocks/>
          </p:cNvGrpSpPr>
          <p:nvPr/>
        </p:nvGrpSpPr>
        <p:grpSpPr bwMode="auto">
          <a:xfrm>
            <a:off x="5797550" y="4365625"/>
            <a:ext cx="757238" cy="379413"/>
            <a:chOff x="2466" y="2026"/>
            <a:chExt cx="477" cy="282"/>
          </a:xfrm>
        </p:grpSpPr>
        <p:sp>
          <p:nvSpPr>
            <p:cNvPr id="210124" name="Oval 96"/>
            <p:cNvSpPr>
              <a:spLocks noChangeArrowheads="1"/>
            </p:cNvSpPr>
            <p:nvPr/>
          </p:nvSpPr>
          <p:spPr bwMode="auto">
            <a:xfrm>
              <a:off x="2466" y="2168"/>
              <a:ext cx="476" cy="14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10125" name="Line 97"/>
            <p:cNvSpPr>
              <a:spLocks noChangeShapeType="1"/>
            </p:cNvSpPr>
            <p:nvPr/>
          </p:nvSpPr>
          <p:spPr bwMode="auto">
            <a:xfrm>
              <a:off x="2470" y="2125"/>
              <a:ext cx="1" cy="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0126" name="Rectangle 98"/>
            <p:cNvSpPr>
              <a:spLocks noChangeArrowheads="1"/>
            </p:cNvSpPr>
            <p:nvPr/>
          </p:nvSpPr>
          <p:spPr bwMode="auto">
            <a:xfrm>
              <a:off x="2470" y="2125"/>
              <a:ext cx="472" cy="1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i="0" dirty="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210127" name="Oval 99"/>
            <p:cNvSpPr>
              <a:spLocks noChangeArrowheads="1"/>
            </p:cNvSpPr>
            <p:nvPr/>
          </p:nvSpPr>
          <p:spPr bwMode="auto">
            <a:xfrm>
              <a:off x="2466" y="2026"/>
              <a:ext cx="476" cy="16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210128" name="Group 100"/>
            <p:cNvGrpSpPr>
              <a:grpSpLocks/>
            </p:cNvGrpSpPr>
            <p:nvPr/>
          </p:nvGrpSpPr>
          <p:grpSpPr bwMode="auto">
            <a:xfrm>
              <a:off x="2581" y="2061"/>
              <a:ext cx="236" cy="94"/>
              <a:chOff x="2848" y="848"/>
              <a:chExt cx="140" cy="98"/>
            </a:xfrm>
          </p:grpSpPr>
          <p:sp>
            <p:nvSpPr>
              <p:cNvPr id="210135" name="Line 101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136" name="Line 102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137" name="Line 103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210129" name="Group 104"/>
            <p:cNvGrpSpPr>
              <a:grpSpLocks/>
            </p:cNvGrpSpPr>
            <p:nvPr/>
          </p:nvGrpSpPr>
          <p:grpSpPr bwMode="auto">
            <a:xfrm flipV="1">
              <a:off x="2581" y="2060"/>
              <a:ext cx="236" cy="94"/>
              <a:chOff x="2848" y="848"/>
              <a:chExt cx="140" cy="98"/>
            </a:xfrm>
          </p:grpSpPr>
          <p:sp>
            <p:nvSpPr>
              <p:cNvPr id="210132" name="Line 10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133" name="Line 10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0134" name="Line 10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210130" name="Line 108"/>
            <p:cNvSpPr>
              <a:spLocks noChangeShapeType="1"/>
            </p:cNvSpPr>
            <p:nvPr/>
          </p:nvSpPr>
          <p:spPr bwMode="auto">
            <a:xfrm flipH="1">
              <a:off x="2942" y="2109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0131" name="Line 109"/>
            <p:cNvSpPr>
              <a:spLocks noChangeShapeType="1"/>
            </p:cNvSpPr>
            <p:nvPr/>
          </p:nvSpPr>
          <p:spPr bwMode="auto">
            <a:xfrm flipH="1">
              <a:off x="2466" y="2117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grpSp>
        <p:nvGrpSpPr>
          <p:cNvPr id="209946" name="Group 166"/>
          <p:cNvGrpSpPr>
            <a:grpSpLocks/>
          </p:cNvGrpSpPr>
          <p:nvPr/>
        </p:nvGrpSpPr>
        <p:grpSpPr bwMode="auto">
          <a:xfrm>
            <a:off x="5181600" y="3048000"/>
            <a:ext cx="400050" cy="152400"/>
            <a:chOff x="3228" y="1776"/>
            <a:chExt cx="252" cy="96"/>
          </a:xfrm>
        </p:grpSpPr>
        <p:sp>
          <p:nvSpPr>
            <p:cNvPr id="210122" name="Line 164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0123" name="Line 165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09947" name="Group 167"/>
          <p:cNvGrpSpPr>
            <a:grpSpLocks/>
          </p:cNvGrpSpPr>
          <p:nvPr/>
        </p:nvGrpSpPr>
        <p:grpSpPr bwMode="auto">
          <a:xfrm flipH="1">
            <a:off x="5810250" y="3062288"/>
            <a:ext cx="400050" cy="152400"/>
            <a:chOff x="3228" y="1776"/>
            <a:chExt cx="252" cy="96"/>
          </a:xfrm>
        </p:grpSpPr>
        <p:sp>
          <p:nvSpPr>
            <p:cNvPr id="210120" name="Line 168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0121" name="Line 169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09948" name="Group 170"/>
          <p:cNvGrpSpPr>
            <a:grpSpLocks/>
          </p:cNvGrpSpPr>
          <p:nvPr/>
        </p:nvGrpSpPr>
        <p:grpSpPr bwMode="auto">
          <a:xfrm flipH="1" flipV="1">
            <a:off x="5962650" y="2538413"/>
            <a:ext cx="400050" cy="152400"/>
            <a:chOff x="3228" y="1776"/>
            <a:chExt cx="252" cy="96"/>
          </a:xfrm>
        </p:grpSpPr>
        <p:sp>
          <p:nvSpPr>
            <p:cNvPr id="210118" name="Line 171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0119" name="Line 172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09949" name="Group 173"/>
          <p:cNvGrpSpPr>
            <a:grpSpLocks/>
          </p:cNvGrpSpPr>
          <p:nvPr/>
        </p:nvGrpSpPr>
        <p:grpSpPr bwMode="auto">
          <a:xfrm flipH="1" flipV="1">
            <a:off x="8062913" y="3228975"/>
            <a:ext cx="400050" cy="152400"/>
            <a:chOff x="3228" y="1776"/>
            <a:chExt cx="252" cy="96"/>
          </a:xfrm>
        </p:grpSpPr>
        <p:sp>
          <p:nvSpPr>
            <p:cNvPr id="210116" name="Line 174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0117" name="Line 175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09950" name="Group 176"/>
          <p:cNvGrpSpPr>
            <a:grpSpLocks/>
          </p:cNvGrpSpPr>
          <p:nvPr/>
        </p:nvGrpSpPr>
        <p:grpSpPr bwMode="auto">
          <a:xfrm flipV="1">
            <a:off x="7239000" y="3248025"/>
            <a:ext cx="295275" cy="114300"/>
            <a:chOff x="3228" y="1776"/>
            <a:chExt cx="252" cy="96"/>
          </a:xfrm>
        </p:grpSpPr>
        <p:sp>
          <p:nvSpPr>
            <p:cNvPr id="210114" name="Line 177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0115" name="Line 178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09951" name="Group 179"/>
          <p:cNvGrpSpPr>
            <a:grpSpLocks/>
          </p:cNvGrpSpPr>
          <p:nvPr/>
        </p:nvGrpSpPr>
        <p:grpSpPr bwMode="auto">
          <a:xfrm rot="409689" flipH="1" flipV="1">
            <a:off x="7510463" y="2590800"/>
            <a:ext cx="452437" cy="57150"/>
            <a:chOff x="3228" y="1776"/>
            <a:chExt cx="252" cy="96"/>
          </a:xfrm>
        </p:grpSpPr>
        <p:sp>
          <p:nvSpPr>
            <p:cNvPr id="210112" name="Line 180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0113" name="Line 181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09952" name="Group 182"/>
          <p:cNvGrpSpPr>
            <a:grpSpLocks/>
          </p:cNvGrpSpPr>
          <p:nvPr/>
        </p:nvGrpSpPr>
        <p:grpSpPr bwMode="auto">
          <a:xfrm>
            <a:off x="6653213" y="2795588"/>
            <a:ext cx="295275" cy="114300"/>
            <a:chOff x="3228" y="1776"/>
            <a:chExt cx="252" cy="96"/>
          </a:xfrm>
        </p:grpSpPr>
        <p:sp>
          <p:nvSpPr>
            <p:cNvPr id="210110" name="Line 183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0111" name="Line 184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09953" name="Group 185"/>
          <p:cNvGrpSpPr>
            <a:grpSpLocks/>
          </p:cNvGrpSpPr>
          <p:nvPr/>
        </p:nvGrpSpPr>
        <p:grpSpPr bwMode="auto">
          <a:xfrm flipH="1">
            <a:off x="7291388" y="2795588"/>
            <a:ext cx="295275" cy="114300"/>
            <a:chOff x="3228" y="1776"/>
            <a:chExt cx="252" cy="96"/>
          </a:xfrm>
        </p:grpSpPr>
        <p:sp>
          <p:nvSpPr>
            <p:cNvPr id="210108" name="Line 186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0109" name="Line 187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09954" name="Group 188"/>
          <p:cNvGrpSpPr>
            <a:grpSpLocks/>
          </p:cNvGrpSpPr>
          <p:nvPr/>
        </p:nvGrpSpPr>
        <p:grpSpPr bwMode="auto">
          <a:xfrm>
            <a:off x="5705475" y="4743450"/>
            <a:ext cx="295275" cy="114300"/>
            <a:chOff x="3228" y="1776"/>
            <a:chExt cx="252" cy="96"/>
          </a:xfrm>
        </p:grpSpPr>
        <p:sp>
          <p:nvSpPr>
            <p:cNvPr id="210106" name="Line 189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0107" name="Line 190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09955" name="Group 191"/>
          <p:cNvGrpSpPr>
            <a:grpSpLocks/>
          </p:cNvGrpSpPr>
          <p:nvPr/>
        </p:nvGrpSpPr>
        <p:grpSpPr bwMode="auto">
          <a:xfrm flipH="1">
            <a:off x="6343650" y="4743450"/>
            <a:ext cx="295275" cy="114300"/>
            <a:chOff x="3228" y="1776"/>
            <a:chExt cx="252" cy="96"/>
          </a:xfrm>
        </p:grpSpPr>
        <p:sp>
          <p:nvSpPr>
            <p:cNvPr id="210104" name="Line 192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0105" name="Line 193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09956" name="Group 194"/>
          <p:cNvGrpSpPr>
            <a:grpSpLocks/>
          </p:cNvGrpSpPr>
          <p:nvPr/>
        </p:nvGrpSpPr>
        <p:grpSpPr bwMode="auto">
          <a:xfrm>
            <a:off x="3938588" y="5100638"/>
            <a:ext cx="295275" cy="114300"/>
            <a:chOff x="3228" y="1776"/>
            <a:chExt cx="252" cy="96"/>
          </a:xfrm>
        </p:grpSpPr>
        <p:sp>
          <p:nvSpPr>
            <p:cNvPr id="210102" name="Line 195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0103" name="Line 196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09957" name="Group 197"/>
          <p:cNvGrpSpPr>
            <a:grpSpLocks/>
          </p:cNvGrpSpPr>
          <p:nvPr/>
        </p:nvGrpSpPr>
        <p:grpSpPr bwMode="auto">
          <a:xfrm flipH="1">
            <a:off x="4576763" y="5100638"/>
            <a:ext cx="295275" cy="114300"/>
            <a:chOff x="3228" y="1776"/>
            <a:chExt cx="252" cy="96"/>
          </a:xfrm>
        </p:grpSpPr>
        <p:sp>
          <p:nvSpPr>
            <p:cNvPr id="210100" name="Line 198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0101" name="Line 199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09958" name="Group 200"/>
          <p:cNvGrpSpPr>
            <a:grpSpLocks/>
          </p:cNvGrpSpPr>
          <p:nvPr/>
        </p:nvGrpSpPr>
        <p:grpSpPr bwMode="auto">
          <a:xfrm flipH="1" flipV="1">
            <a:off x="4781550" y="4805363"/>
            <a:ext cx="295275" cy="114300"/>
            <a:chOff x="3228" y="1776"/>
            <a:chExt cx="252" cy="96"/>
          </a:xfrm>
        </p:grpSpPr>
        <p:sp>
          <p:nvSpPr>
            <p:cNvPr id="210098" name="Line 201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0099" name="Line 202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209959" name="Text Box 34"/>
          <p:cNvSpPr txBox="1">
            <a:spLocks noChangeArrowheads="1"/>
          </p:cNvSpPr>
          <p:nvPr/>
        </p:nvSpPr>
        <p:spPr bwMode="auto">
          <a:xfrm>
            <a:off x="962025" y="3128963"/>
            <a:ext cx="1595438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school network </a:t>
            </a:r>
          </a:p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68.80.2.0/24</a:t>
            </a:r>
          </a:p>
        </p:txBody>
      </p:sp>
      <p:pic>
        <p:nvPicPr>
          <p:cNvPr id="699793" name="Picture 401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2713" y="4208463"/>
            <a:ext cx="1243012" cy="76835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699796" name="Text Box 404"/>
          <p:cNvSpPr txBox="1">
            <a:spLocks noChangeArrowheads="1"/>
          </p:cNvSpPr>
          <p:nvPr/>
        </p:nvSpPr>
        <p:spPr bwMode="auto">
          <a:xfrm>
            <a:off x="1563688" y="3940175"/>
            <a:ext cx="9525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i="0" dirty="0" smtClean="0">
                <a:solidFill>
                  <a:srgbClr val="FF0000"/>
                </a:solidFill>
                <a:latin typeface="Arial" charset="0"/>
                <a:cs typeface="+mn-cs"/>
              </a:rPr>
              <a:t>web page</a:t>
            </a:r>
          </a:p>
        </p:txBody>
      </p:sp>
      <p:grpSp>
        <p:nvGrpSpPr>
          <p:cNvPr id="699797" name="Group 405"/>
          <p:cNvGrpSpPr>
            <a:grpSpLocks/>
          </p:cNvGrpSpPr>
          <p:nvPr/>
        </p:nvGrpSpPr>
        <p:grpSpPr bwMode="auto">
          <a:xfrm>
            <a:off x="288925" y="1162050"/>
            <a:ext cx="1416050" cy="1265238"/>
            <a:chOff x="146" y="690"/>
            <a:chExt cx="892" cy="797"/>
          </a:xfrm>
        </p:grpSpPr>
        <p:grpSp>
          <p:nvGrpSpPr>
            <p:cNvPr id="210091" name="Group 400"/>
            <p:cNvGrpSpPr>
              <a:grpSpLocks/>
            </p:cNvGrpSpPr>
            <p:nvPr/>
          </p:nvGrpSpPr>
          <p:grpSpPr bwMode="auto">
            <a:xfrm>
              <a:off x="146" y="690"/>
              <a:ext cx="892" cy="797"/>
              <a:chOff x="146" y="690"/>
              <a:chExt cx="892" cy="797"/>
            </a:xfrm>
          </p:grpSpPr>
          <p:sp>
            <p:nvSpPr>
              <p:cNvPr id="210093" name="Freeform 398"/>
              <p:cNvSpPr>
                <a:spLocks/>
              </p:cNvSpPr>
              <p:nvPr/>
            </p:nvSpPr>
            <p:spPr bwMode="auto">
              <a:xfrm>
                <a:off x="177" y="715"/>
                <a:ext cx="861" cy="772"/>
              </a:xfrm>
              <a:custGeom>
                <a:avLst/>
                <a:gdLst>
                  <a:gd name="T0" fmla="*/ 861 w 861"/>
                  <a:gd name="T1" fmla="*/ 772 h 772"/>
                  <a:gd name="T2" fmla="*/ 0 w 861"/>
                  <a:gd name="T3" fmla="*/ 557 h 772"/>
                  <a:gd name="T4" fmla="*/ 532 w 861"/>
                  <a:gd name="T5" fmla="*/ 405 h 772"/>
                  <a:gd name="T6" fmla="*/ 652 w 861"/>
                  <a:gd name="T7" fmla="*/ 0 h 772"/>
                  <a:gd name="T8" fmla="*/ 861 w 861"/>
                  <a:gd name="T9" fmla="*/ 772 h 77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861" h="772">
                    <a:moveTo>
                      <a:pt x="861" y="772"/>
                    </a:moveTo>
                    <a:lnTo>
                      <a:pt x="0" y="557"/>
                    </a:lnTo>
                    <a:lnTo>
                      <a:pt x="532" y="405"/>
                    </a:lnTo>
                    <a:lnTo>
                      <a:pt x="652" y="0"/>
                    </a:lnTo>
                    <a:lnTo>
                      <a:pt x="861" y="772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rgbClr val="FF0000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  <p:grpSp>
            <p:nvGrpSpPr>
              <p:cNvPr id="210094" name="Group 392"/>
              <p:cNvGrpSpPr>
                <a:grpSpLocks/>
              </p:cNvGrpSpPr>
              <p:nvPr/>
            </p:nvGrpSpPr>
            <p:grpSpPr bwMode="auto">
              <a:xfrm>
                <a:off x="148" y="697"/>
                <a:ext cx="694" cy="574"/>
                <a:chOff x="2579" y="1366"/>
                <a:chExt cx="1078" cy="674"/>
              </a:xfrm>
            </p:grpSpPr>
            <p:pic>
              <p:nvPicPr>
                <p:cNvPr id="87217" name="Picture 393"/>
                <p:cNvPicPr>
                  <a:picLocks noChangeAspect="1" noChangeArrowheads="1"/>
                </p:cNvPicPr>
                <p:nvPr/>
              </p:nvPicPr>
              <p:blipFill>
                <a:blip r:embed="rId3" cstate="email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579" y="1366"/>
                  <a:ext cx="1078" cy="67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pic>
            <p:sp>
              <p:nvSpPr>
                <p:cNvPr id="87218" name="Rectangle 394"/>
                <p:cNvSpPr>
                  <a:spLocks noChangeArrowheads="1"/>
                </p:cNvSpPr>
                <p:nvPr/>
              </p:nvSpPr>
              <p:spPr bwMode="auto">
                <a:xfrm>
                  <a:off x="2633" y="1428"/>
                  <a:ext cx="957" cy="568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87216" name="Rectangle 399"/>
              <p:cNvSpPr>
                <a:spLocks noChangeArrowheads="1"/>
              </p:cNvSpPr>
              <p:nvPr/>
            </p:nvSpPr>
            <p:spPr bwMode="auto">
              <a:xfrm>
                <a:off x="146" y="690"/>
                <a:ext cx="696" cy="582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87213" name="Text Box 402"/>
            <p:cNvSpPr txBox="1">
              <a:spLocks noChangeArrowheads="1"/>
            </p:cNvSpPr>
            <p:nvPr/>
          </p:nvSpPr>
          <p:spPr bwMode="auto">
            <a:xfrm>
              <a:off x="227" y="850"/>
              <a:ext cx="51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i="0" dirty="0" smtClean="0">
                  <a:solidFill>
                    <a:srgbClr val="FF0000"/>
                  </a:solidFill>
                  <a:latin typeface="Arial" charset="0"/>
                  <a:cs typeface="+mn-cs"/>
                </a:rPr>
                <a:t>browser</a:t>
              </a:r>
            </a:p>
          </p:txBody>
        </p:sp>
      </p:grpSp>
      <p:grpSp>
        <p:nvGrpSpPr>
          <p:cNvPr id="209963" name="Group 356"/>
          <p:cNvGrpSpPr>
            <a:grpSpLocks/>
          </p:cNvGrpSpPr>
          <p:nvPr/>
        </p:nvGrpSpPr>
        <p:grpSpPr bwMode="auto">
          <a:xfrm>
            <a:off x="1511300" y="1898650"/>
            <a:ext cx="842963" cy="814388"/>
            <a:chOff x="313" y="1497"/>
            <a:chExt cx="1152" cy="1014"/>
          </a:xfrm>
        </p:grpSpPr>
        <p:pic>
          <p:nvPicPr>
            <p:cNvPr id="210089" name="Picture 354" descr="laptop_stylized_small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0090" name="Picture 355" descr="antenna_stylized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99788" name="AutoShape 396"/>
          <p:cNvSpPr>
            <a:spLocks noChangeArrowheads="1"/>
          </p:cNvSpPr>
          <p:nvPr/>
        </p:nvSpPr>
        <p:spPr bwMode="auto">
          <a:xfrm>
            <a:off x="668338" y="2266950"/>
            <a:ext cx="976312" cy="485775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87086" name="Picture 3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0863" y="2444750"/>
            <a:ext cx="914400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96" name="Rectangle 43"/>
          <p:cNvSpPr>
            <a:spLocks noChangeArrowheads="1"/>
          </p:cNvSpPr>
          <p:nvPr/>
        </p:nvSpPr>
        <p:spPr bwMode="auto">
          <a:xfrm rot="16200000">
            <a:off x="3416300" y="3551238"/>
            <a:ext cx="147638" cy="188912"/>
          </a:xfrm>
          <a:prstGeom prst="rect">
            <a:avLst/>
          </a:prstGeom>
          <a:gradFill rotWithShape="1">
            <a:gsLst>
              <a:gs pos="0">
                <a:srgbClr val="008000"/>
              </a:gs>
              <a:gs pos="50000">
                <a:schemeClr val="bg1"/>
              </a:gs>
              <a:gs pos="100000">
                <a:srgbClr val="008000"/>
              </a:gs>
            </a:gsLst>
            <a:lin ang="0" scaled="1"/>
          </a:gra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srgbClr val="000000"/>
              </a:solidFill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98" name="Rectangle 43"/>
          <p:cNvSpPr>
            <a:spLocks noChangeArrowheads="1"/>
          </p:cNvSpPr>
          <p:nvPr/>
        </p:nvSpPr>
        <p:spPr bwMode="auto">
          <a:xfrm rot="2460490">
            <a:off x="3074988" y="3208338"/>
            <a:ext cx="136525" cy="306387"/>
          </a:xfrm>
          <a:prstGeom prst="rect">
            <a:avLst/>
          </a:prstGeom>
          <a:gradFill rotWithShape="1">
            <a:gsLst>
              <a:gs pos="0">
                <a:srgbClr val="008000"/>
              </a:gs>
              <a:gs pos="50000">
                <a:schemeClr val="bg1"/>
              </a:gs>
              <a:gs pos="100000">
                <a:srgbClr val="008000"/>
              </a:gs>
            </a:gsLst>
            <a:lin ang="0" scaled="1"/>
          </a:gra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srgbClr val="000000"/>
              </a:solidFill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209968" name="Oval 407"/>
          <p:cNvSpPr>
            <a:spLocks noChangeArrowheads="1"/>
          </p:cNvSpPr>
          <p:nvPr/>
        </p:nvSpPr>
        <p:spPr bwMode="auto">
          <a:xfrm>
            <a:off x="2552700" y="3619500"/>
            <a:ext cx="850900" cy="250825"/>
          </a:xfrm>
          <a:prstGeom prst="ellipse">
            <a:avLst/>
          </a:prstGeom>
          <a:gradFill rotWithShape="1">
            <a:gsLst>
              <a:gs pos="0">
                <a:schemeClr val="hlink"/>
              </a:gs>
              <a:gs pos="100000">
                <a:srgbClr val="FFFFFF"/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400" i="0" dirty="0">
              <a:solidFill>
                <a:srgbClr val="000000"/>
              </a:solidFill>
              <a:latin typeface="Times New Roman" charset="0"/>
              <a:cs typeface="Arial" charset="0"/>
            </a:endParaRPr>
          </a:p>
        </p:txBody>
      </p:sp>
      <p:sp>
        <p:nvSpPr>
          <p:cNvPr id="209969" name="Rectangle 410"/>
          <p:cNvSpPr>
            <a:spLocks noChangeArrowheads="1"/>
          </p:cNvSpPr>
          <p:nvPr/>
        </p:nvSpPr>
        <p:spPr bwMode="auto">
          <a:xfrm>
            <a:off x="2552700" y="3590925"/>
            <a:ext cx="854075" cy="157163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en-US" sz="2400" i="0" dirty="0">
              <a:solidFill>
                <a:srgbClr val="000000"/>
              </a:solidFill>
              <a:latin typeface="Times New Roman" charset="0"/>
              <a:cs typeface="Arial" charset="0"/>
            </a:endParaRPr>
          </a:p>
        </p:txBody>
      </p:sp>
      <p:sp>
        <p:nvSpPr>
          <p:cNvPr id="209970" name="Oval 411"/>
          <p:cNvSpPr>
            <a:spLocks noChangeArrowheads="1"/>
          </p:cNvSpPr>
          <p:nvPr/>
        </p:nvSpPr>
        <p:spPr bwMode="auto">
          <a:xfrm>
            <a:off x="2549525" y="3421063"/>
            <a:ext cx="850900" cy="293687"/>
          </a:xfrm>
          <a:prstGeom prst="ellipse">
            <a:avLst/>
          </a:prstGeom>
          <a:gradFill rotWithShape="1">
            <a:gsLst>
              <a:gs pos="0">
                <a:schemeClr val="hlink"/>
              </a:gs>
              <a:gs pos="100000">
                <a:srgbClr val="FFFFFF"/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400" i="0" dirty="0">
              <a:solidFill>
                <a:srgbClr val="000000"/>
              </a:solidFill>
              <a:latin typeface="Times New Roman" charset="0"/>
              <a:cs typeface="Arial" charset="0"/>
            </a:endParaRPr>
          </a:p>
        </p:txBody>
      </p:sp>
      <p:grpSp>
        <p:nvGrpSpPr>
          <p:cNvPr id="209971" name="Group 1189"/>
          <p:cNvGrpSpPr>
            <a:grpSpLocks/>
          </p:cNvGrpSpPr>
          <p:nvPr/>
        </p:nvGrpSpPr>
        <p:grpSpPr bwMode="auto">
          <a:xfrm>
            <a:off x="2720975" y="3497263"/>
            <a:ext cx="481013" cy="136525"/>
            <a:chOff x="2468" y="1332"/>
            <a:chExt cx="310" cy="60"/>
          </a:xfrm>
        </p:grpSpPr>
        <p:sp>
          <p:nvSpPr>
            <p:cNvPr id="210087" name="Freeform 1190"/>
            <p:cNvSpPr>
              <a:spLocks/>
            </p:cNvSpPr>
            <p:nvPr/>
          </p:nvSpPr>
          <p:spPr bwMode="auto">
            <a:xfrm>
              <a:off x="2468" y="1332"/>
              <a:ext cx="310" cy="60"/>
            </a:xfrm>
            <a:custGeom>
              <a:avLst/>
              <a:gdLst>
                <a:gd name="T0" fmla="*/ 0 w 310"/>
                <a:gd name="T1" fmla="*/ 60 h 60"/>
                <a:gd name="T2" fmla="*/ 96 w 310"/>
                <a:gd name="T3" fmla="*/ 60 h 60"/>
                <a:gd name="T4" fmla="*/ 192 w 310"/>
                <a:gd name="T5" fmla="*/ 0 h 60"/>
                <a:gd name="T6" fmla="*/ 310 w 310"/>
                <a:gd name="T7" fmla="*/ 0 h 6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10" h="60">
                  <a:moveTo>
                    <a:pt x="0" y="60"/>
                  </a:moveTo>
                  <a:lnTo>
                    <a:pt x="96" y="60"/>
                  </a:lnTo>
                  <a:lnTo>
                    <a:pt x="192" y="0"/>
                  </a:lnTo>
                  <a:lnTo>
                    <a:pt x="310" y="0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0088" name="Freeform 1191"/>
            <p:cNvSpPr>
              <a:spLocks/>
            </p:cNvSpPr>
            <p:nvPr/>
          </p:nvSpPr>
          <p:spPr bwMode="auto">
            <a:xfrm>
              <a:off x="2482" y="1332"/>
              <a:ext cx="282" cy="60"/>
            </a:xfrm>
            <a:custGeom>
              <a:avLst/>
              <a:gdLst>
                <a:gd name="T0" fmla="*/ 0 w 282"/>
                <a:gd name="T1" fmla="*/ 0 h 60"/>
                <a:gd name="T2" fmla="*/ 96 w 282"/>
                <a:gd name="T3" fmla="*/ 0 h 60"/>
                <a:gd name="T4" fmla="*/ 192 w 282"/>
                <a:gd name="T5" fmla="*/ 60 h 60"/>
                <a:gd name="T6" fmla="*/ 282 w 282"/>
                <a:gd name="T7" fmla="*/ 60 h 6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82" h="60">
                  <a:moveTo>
                    <a:pt x="0" y="0"/>
                  </a:moveTo>
                  <a:lnTo>
                    <a:pt x="96" y="0"/>
                  </a:lnTo>
                  <a:lnTo>
                    <a:pt x="192" y="60"/>
                  </a:lnTo>
                  <a:lnTo>
                    <a:pt x="282" y="60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87093" name="Line 1192"/>
          <p:cNvSpPr>
            <a:spLocks noChangeShapeType="1"/>
          </p:cNvSpPr>
          <p:nvPr/>
        </p:nvSpPr>
        <p:spPr bwMode="auto">
          <a:xfrm>
            <a:off x="2552700" y="3557588"/>
            <a:ext cx="0" cy="200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87094" name="Line 1193"/>
          <p:cNvSpPr>
            <a:spLocks noChangeShapeType="1"/>
          </p:cNvSpPr>
          <p:nvPr/>
        </p:nvSpPr>
        <p:spPr bwMode="auto">
          <a:xfrm>
            <a:off x="3400425" y="3567113"/>
            <a:ext cx="0" cy="195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207" name="Rectangle 43"/>
          <p:cNvSpPr>
            <a:spLocks noChangeArrowheads="1"/>
          </p:cNvSpPr>
          <p:nvPr/>
        </p:nvSpPr>
        <p:spPr bwMode="auto">
          <a:xfrm rot="16200000">
            <a:off x="2338388" y="2365375"/>
            <a:ext cx="146050" cy="314325"/>
          </a:xfrm>
          <a:prstGeom prst="rect">
            <a:avLst/>
          </a:prstGeom>
          <a:gradFill rotWithShape="1">
            <a:gsLst>
              <a:gs pos="0">
                <a:srgbClr val="008000"/>
              </a:gs>
              <a:gs pos="50000">
                <a:schemeClr val="bg1"/>
              </a:gs>
              <a:gs pos="100000">
                <a:srgbClr val="008000"/>
              </a:gs>
            </a:gsLst>
            <a:lin ang="0" scaled="1"/>
          </a:gra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srgbClr val="000000"/>
              </a:solidFill>
              <a:latin typeface="Comic Sans MS" pitchFamily="66" charset="0"/>
              <a:ea typeface="+mn-ea"/>
              <a:cs typeface="+mn-cs"/>
            </a:endParaRPr>
          </a:p>
        </p:txBody>
      </p:sp>
      <p:grpSp>
        <p:nvGrpSpPr>
          <p:cNvPr id="209975" name="Group 1185"/>
          <p:cNvGrpSpPr>
            <a:grpSpLocks/>
          </p:cNvGrpSpPr>
          <p:nvPr/>
        </p:nvGrpSpPr>
        <p:grpSpPr bwMode="auto">
          <a:xfrm>
            <a:off x="5338763" y="2667000"/>
            <a:ext cx="830262" cy="455613"/>
            <a:chOff x="4650" y="1129"/>
            <a:chExt cx="246" cy="95"/>
          </a:xfrm>
        </p:grpSpPr>
        <p:sp>
          <p:nvSpPr>
            <p:cNvPr id="210079" name="Oval 407"/>
            <p:cNvSpPr>
              <a:spLocks noChangeArrowheads="1"/>
            </p:cNvSpPr>
            <p:nvPr/>
          </p:nvSpPr>
          <p:spPr bwMode="auto">
            <a:xfrm>
              <a:off x="4651" y="1171"/>
              <a:ext cx="244" cy="53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 i="0" dirty="0">
                <a:solidFill>
                  <a:srgbClr val="000000"/>
                </a:solidFill>
                <a:latin typeface="Times New Roman" charset="0"/>
                <a:cs typeface="Arial" charset="0"/>
              </a:endParaRPr>
            </a:p>
          </p:txBody>
        </p:sp>
        <p:sp>
          <p:nvSpPr>
            <p:cNvPr id="210080" name="Rectangle 410"/>
            <p:cNvSpPr>
              <a:spLocks noChangeArrowheads="1"/>
            </p:cNvSpPr>
            <p:nvPr/>
          </p:nvSpPr>
          <p:spPr bwMode="auto">
            <a:xfrm>
              <a:off x="4651" y="1165"/>
              <a:ext cx="245" cy="33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i="0" dirty="0">
                <a:solidFill>
                  <a:srgbClr val="000000"/>
                </a:solidFill>
                <a:latin typeface="Times New Roman" charset="0"/>
                <a:cs typeface="Arial" charset="0"/>
              </a:endParaRPr>
            </a:p>
          </p:txBody>
        </p:sp>
        <p:sp>
          <p:nvSpPr>
            <p:cNvPr id="210081" name="Oval 411"/>
            <p:cNvSpPr>
              <a:spLocks noChangeArrowheads="1"/>
            </p:cNvSpPr>
            <p:nvPr/>
          </p:nvSpPr>
          <p:spPr bwMode="auto">
            <a:xfrm>
              <a:off x="4650" y="1129"/>
              <a:ext cx="244" cy="62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 i="0" dirty="0">
                <a:solidFill>
                  <a:srgbClr val="000000"/>
                </a:solidFill>
                <a:latin typeface="Times New Roman" charset="0"/>
                <a:cs typeface="Arial" charset="0"/>
              </a:endParaRPr>
            </a:p>
          </p:txBody>
        </p:sp>
        <p:grpSp>
          <p:nvGrpSpPr>
            <p:cNvPr id="210082" name="Group 1189"/>
            <p:cNvGrpSpPr>
              <a:grpSpLocks/>
            </p:cNvGrpSpPr>
            <p:nvPr/>
          </p:nvGrpSpPr>
          <p:grpSpPr bwMode="auto">
            <a:xfrm>
              <a:off x="4699" y="1145"/>
              <a:ext cx="138" cy="29"/>
              <a:chOff x="2468" y="1332"/>
              <a:chExt cx="310" cy="60"/>
            </a:xfrm>
          </p:grpSpPr>
          <p:sp>
            <p:nvSpPr>
              <p:cNvPr id="210085" name="Freeform 1190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0086" name="Freeform 1191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87204" name="Line 1192"/>
            <p:cNvSpPr>
              <a:spLocks noChangeShapeType="1"/>
            </p:cNvSpPr>
            <p:nvPr/>
          </p:nvSpPr>
          <p:spPr bwMode="auto">
            <a:xfrm>
              <a:off x="4651" y="1158"/>
              <a:ext cx="0" cy="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87205" name="Line 1193"/>
            <p:cNvSpPr>
              <a:spLocks noChangeShapeType="1"/>
            </p:cNvSpPr>
            <p:nvPr/>
          </p:nvSpPr>
          <p:spPr bwMode="auto">
            <a:xfrm>
              <a:off x="4894" y="1160"/>
              <a:ext cx="0" cy="4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grpSp>
        <p:nvGrpSpPr>
          <p:cNvPr id="209976" name="Group 1185"/>
          <p:cNvGrpSpPr>
            <a:grpSpLocks/>
          </p:cNvGrpSpPr>
          <p:nvPr/>
        </p:nvGrpSpPr>
        <p:grpSpPr bwMode="auto">
          <a:xfrm>
            <a:off x="6729413" y="2401888"/>
            <a:ext cx="808037" cy="425450"/>
            <a:chOff x="4650" y="1129"/>
            <a:chExt cx="246" cy="95"/>
          </a:xfrm>
        </p:grpSpPr>
        <p:sp>
          <p:nvSpPr>
            <p:cNvPr id="210071" name="Oval 407"/>
            <p:cNvSpPr>
              <a:spLocks noChangeArrowheads="1"/>
            </p:cNvSpPr>
            <p:nvPr/>
          </p:nvSpPr>
          <p:spPr bwMode="auto">
            <a:xfrm>
              <a:off x="4651" y="1171"/>
              <a:ext cx="244" cy="53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 i="0" dirty="0">
                <a:solidFill>
                  <a:srgbClr val="000000"/>
                </a:solidFill>
                <a:latin typeface="Times New Roman" charset="0"/>
                <a:cs typeface="Arial" charset="0"/>
              </a:endParaRPr>
            </a:p>
          </p:txBody>
        </p:sp>
        <p:sp>
          <p:nvSpPr>
            <p:cNvPr id="210072" name="Rectangle 410"/>
            <p:cNvSpPr>
              <a:spLocks noChangeArrowheads="1"/>
            </p:cNvSpPr>
            <p:nvPr/>
          </p:nvSpPr>
          <p:spPr bwMode="auto">
            <a:xfrm>
              <a:off x="4651" y="1165"/>
              <a:ext cx="245" cy="33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i="0" dirty="0">
                <a:solidFill>
                  <a:srgbClr val="000000"/>
                </a:solidFill>
                <a:latin typeface="Times New Roman" charset="0"/>
                <a:cs typeface="Arial" charset="0"/>
              </a:endParaRPr>
            </a:p>
          </p:txBody>
        </p:sp>
        <p:sp>
          <p:nvSpPr>
            <p:cNvPr id="210073" name="Oval 411"/>
            <p:cNvSpPr>
              <a:spLocks noChangeArrowheads="1"/>
            </p:cNvSpPr>
            <p:nvPr/>
          </p:nvSpPr>
          <p:spPr bwMode="auto">
            <a:xfrm>
              <a:off x="4650" y="1129"/>
              <a:ext cx="244" cy="62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 i="0" dirty="0">
                <a:solidFill>
                  <a:srgbClr val="000000"/>
                </a:solidFill>
                <a:latin typeface="Times New Roman" charset="0"/>
                <a:cs typeface="Arial" charset="0"/>
              </a:endParaRPr>
            </a:p>
          </p:txBody>
        </p:sp>
        <p:grpSp>
          <p:nvGrpSpPr>
            <p:cNvPr id="210074" name="Group 1189"/>
            <p:cNvGrpSpPr>
              <a:grpSpLocks/>
            </p:cNvGrpSpPr>
            <p:nvPr/>
          </p:nvGrpSpPr>
          <p:grpSpPr bwMode="auto">
            <a:xfrm>
              <a:off x="4699" y="1145"/>
              <a:ext cx="138" cy="29"/>
              <a:chOff x="2468" y="1332"/>
              <a:chExt cx="310" cy="60"/>
            </a:xfrm>
          </p:grpSpPr>
          <p:sp>
            <p:nvSpPr>
              <p:cNvPr id="210077" name="Freeform 1190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0078" name="Freeform 1191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87196" name="Line 1192"/>
            <p:cNvSpPr>
              <a:spLocks noChangeShapeType="1"/>
            </p:cNvSpPr>
            <p:nvPr/>
          </p:nvSpPr>
          <p:spPr bwMode="auto">
            <a:xfrm>
              <a:off x="4651" y="1158"/>
              <a:ext cx="0" cy="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87197" name="Line 1193"/>
            <p:cNvSpPr>
              <a:spLocks noChangeShapeType="1"/>
            </p:cNvSpPr>
            <p:nvPr/>
          </p:nvSpPr>
          <p:spPr bwMode="auto">
            <a:xfrm>
              <a:off x="4894" y="1160"/>
              <a:ext cx="0" cy="4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grpSp>
        <p:nvGrpSpPr>
          <p:cNvPr id="209977" name="Group 1185"/>
          <p:cNvGrpSpPr>
            <a:grpSpLocks/>
          </p:cNvGrpSpPr>
          <p:nvPr/>
        </p:nvGrpSpPr>
        <p:grpSpPr bwMode="auto">
          <a:xfrm>
            <a:off x="7343775" y="3338513"/>
            <a:ext cx="892175" cy="390525"/>
            <a:chOff x="4650" y="1129"/>
            <a:chExt cx="246" cy="95"/>
          </a:xfrm>
        </p:grpSpPr>
        <p:sp>
          <p:nvSpPr>
            <p:cNvPr id="210063" name="Oval 407"/>
            <p:cNvSpPr>
              <a:spLocks noChangeArrowheads="1"/>
            </p:cNvSpPr>
            <p:nvPr/>
          </p:nvSpPr>
          <p:spPr bwMode="auto">
            <a:xfrm>
              <a:off x="4651" y="1171"/>
              <a:ext cx="244" cy="53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 i="0" dirty="0">
                <a:solidFill>
                  <a:srgbClr val="000000"/>
                </a:solidFill>
                <a:latin typeface="Times New Roman" charset="0"/>
                <a:cs typeface="Arial" charset="0"/>
              </a:endParaRPr>
            </a:p>
          </p:txBody>
        </p:sp>
        <p:sp>
          <p:nvSpPr>
            <p:cNvPr id="210064" name="Rectangle 410"/>
            <p:cNvSpPr>
              <a:spLocks noChangeArrowheads="1"/>
            </p:cNvSpPr>
            <p:nvPr/>
          </p:nvSpPr>
          <p:spPr bwMode="auto">
            <a:xfrm>
              <a:off x="4651" y="1165"/>
              <a:ext cx="245" cy="33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i="0" dirty="0">
                <a:solidFill>
                  <a:srgbClr val="000000"/>
                </a:solidFill>
                <a:latin typeface="Times New Roman" charset="0"/>
                <a:cs typeface="Arial" charset="0"/>
              </a:endParaRPr>
            </a:p>
          </p:txBody>
        </p:sp>
        <p:sp>
          <p:nvSpPr>
            <p:cNvPr id="210065" name="Oval 411"/>
            <p:cNvSpPr>
              <a:spLocks noChangeArrowheads="1"/>
            </p:cNvSpPr>
            <p:nvPr/>
          </p:nvSpPr>
          <p:spPr bwMode="auto">
            <a:xfrm>
              <a:off x="4650" y="1129"/>
              <a:ext cx="244" cy="62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 i="0" dirty="0">
                <a:solidFill>
                  <a:srgbClr val="000000"/>
                </a:solidFill>
                <a:latin typeface="Times New Roman" charset="0"/>
                <a:cs typeface="Arial" charset="0"/>
              </a:endParaRPr>
            </a:p>
          </p:txBody>
        </p:sp>
        <p:grpSp>
          <p:nvGrpSpPr>
            <p:cNvPr id="210066" name="Group 1189"/>
            <p:cNvGrpSpPr>
              <a:grpSpLocks/>
            </p:cNvGrpSpPr>
            <p:nvPr/>
          </p:nvGrpSpPr>
          <p:grpSpPr bwMode="auto">
            <a:xfrm>
              <a:off x="4699" y="1145"/>
              <a:ext cx="138" cy="29"/>
              <a:chOff x="2468" y="1332"/>
              <a:chExt cx="310" cy="60"/>
            </a:xfrm>
          </p:grpSpPr>
          <p:sp>
            <p:nvSpPr>
              <p:cNvPr id="210069" name="Freeform 1190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0070" name="Freeform 1191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87188" name="Line 1192"/>
            <p:cNvSpPr>
              <a:spLocks noChangeShapeType="1"/>
            </p:cNvSpPr>
            <p:nvPr/>
          </p:nvSpPr>
          <p:spPr bwMode="auto">
            <a:xfrm>
              <a:off x="4651" y="1158"/>
              <a:ext cx="0" cy="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87189" name="Line 1193"/>
            <p:cNvSpPr>
              <a:spLocks noChangeShapeType="1"/>
            </p:cNvSpPr>
            <p:nvPr/>
          </p:nvSpPr>
          <p:spPr bwMode="auto">
            <a:xfrm>
              <a:off x="4894" y="1160"/>
              <a:ext cx="0" cy="4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grpSp>
        <p:nvGrpSpPr>
          <p:cNvPr id="209978" name="Group 1185"/>
          <p:cNvGrpSpPr>
            <a:grpSpLocks/>
          </p:cNvGrpSpPr>
          <p:nvPr/>
        </p:nvGrpSpPr>
        <p:grpSpPr bwMode="auto">
          <a:xfrm>
            <a:off x="5754688" y="4344988"/>
            <a:ext cx="808037" cy="425450"/>
            <a:chOff x="4650" y="1129"/>
            <a:chExt cx="246" cy="95"/>
          </a:xfrm>
        </p:grpSpPr>
        <p:sp>
          <p:nvSpPr>
            <p:cNvPr id="210055" name="Oval 407"/>
            <p:cNvSpPr>
              <a:spLocks noChangeArrowheads="1"/>
            </p:cNvSpPr>
            <p:nvPr/>
          </p:nvSpPr>
          <p:spPr bwMode="auto">
            <a:xfrm>
              <a:off x="4651" y="1171"/>
              <a:ext cx="244" cy="53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 i="0" dirty="0">
                <a:solidFill>
                  <a:srgbClr val="000000"/>
                </a:solidFill>
                <a:latin typeface="Times New Roman" charset="0"/>
                <a:cs typeface="Arial" charset="0"/>
              </a:endParaRPr>
            </a:p>
          </p:txBody>
        </p:sp>
        <p:sp>
          <p:nvSpPr>
            <p:cNvPr id="210056" name="Rectangle 410"/>
            <p:cNvSpPr>
              <a:spLocks noChangeArrowheads="1"/>
            </p:cNvSpPr>
            <p:nvPr/>
          </p:nvSpPr>
          <p:spPr bwMode="auto">
            <a:xfrm>
              <a:off x="4651" y="1165"/>
              <a:ext cx="245" cy="33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i="0" dirty="0">
                <a:solidFill>
                  <a:srgbClr val="000000"/>
                </a:solidFill>
                <a:latin typeface="Times New Roman" charset="0"/>
                <a:cs typeface="Arial" charset="0"/>
              </a:endParaRPr>
            </a:p>
          </p:txBody>
        </p:sp>
        <p:sp>
          <p:nvSpPr>
            <p:cNvPr id="210057" name="Oval 411"/>
            <p:cNvSpPr>
              <a:spLocks noChangeArrowheads="1"/>
            </p:cNvSpPr>
            <p:nvPr/>
          </p:nvSpPr>
          <p:spPr bwMode="auto">
            <a:xfrm>
              <a:off x="4650" y="1129"/>
              <a:ext cx="244" cy="62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 i="0" dirty="0">
                <a:solidFill>
                  <a:srgbClr val="000000"/>
                </a:solidFill>
                <a:latin typeface="Times New Roman" charset="0"/>
                <a:cs typeface="Arial" charset="0"/>
              </a:endParaRPr>
            </a:p>
          </p:txBody>
        </p:sp>
        <p:grpSp>
          <p:nvGrpSpPr>
            <p:cNvPr id="210058" name="Group 1189"/>
            <p:cNvGrpSpPr>
              <a:grpSpLocks/>
            </p:cNvGrpSpPr>
            <p:nvPr/>
          </p:nvGrpSpPr>
          <p:grpSpPr bwMode="auto">
            <a:xfrm>
              <a:off x="4699" y="1145"/>
              <a:ext cx="138" cy="29"/>
              <a:chOff x="2468" y="1332"/>
              <a:chExt cx="310" cy="60"/>
            </a:xfrm>
          </p:grpSpPr>
          <p:sp>
            <p:nvSpPr>
              <p:cNvPr id="210061" name="Freeform 1190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0062" name="Freeform 1191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87180" name="Line 1192"/>
            <p:cNvSpPr>
              <a:spLocks noChangeShapeType="1"/>
            </p:cNvSpPr>
            <p:nvPr/>
          </p:nvSpPr>
          <p:spPr bwMode="auto">
            <a:xfrm>
              <a:off x="4651" y="1158"/>
              <a:ext cx="0" cy="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87181" name="Line 1193"/>
            <p:cNvSpPr>
              <a:spLocks noChangeShapeType="1"/>
            </p:cNvSpPr>
            <p:nvPr/>
          </p:nvSpPr>
          <p:spPr bwMode="auto">
            <a:xfrm>
              <a:off x="4894" y="1160"/>
              <a:ext cx="0" cy="4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grpSp>
        <p:nvGrpSpPr>
          <p:cNvPr id="209979" name="Group 1185"/>
          <p:cNvGrpSpPr>
            <a:grpSpLocks/>
          </p:cNvGrpSpPr>
          <p:nvPr/>
        </p:nvGrpSpPr>
        <p:grpSpPr bwMode="auto">
          <a:xfrm>
            <a:off x="4013200" y="4710113"/>
            <a:ext cx="808038" cy="425450"/>
            <a:chOff x="4650" y="1129"/>
            <a:chExt cx="246" cy="95"/>
          </a:xfrm>
        </p:grpSpPr>
        <p:sp>
          <p:nvSpPr>
            <p:cNvPr id="210047" name="Oval 407"/>
            <p:cNvSpPr>
              <a:spLocks noChangeArrowheads="1"/>
            </p:cNvSpPr>
            <p:nvPr/>
          </p:nvSpPr>
          <p:spPr bwMode="auto">
            <a:xfrm>
              <a:off x="4651" y="1171"/>
              <a:ext cx="244" cy="53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 i="0" dirty="0">
                <a:solidFill>
                  <a:srgbClr val="000000"/>
                </a:solidFill>
                <a:latin typeface="Times New Roman" charset="0"/>
                <a:cs typeface="Arial" charset="0"/>
              </a:endParaRPr>
            </a:p>
          </p:txBody>
        </p:sp>
        <p:sp>
          <p:nvSpPr>
            <p:cNvPr id="210048" name="Rectangle 410"/>
            <p:cNvSpPr>
              <a:spLocks noChangeArrowheads="1"/>
            </p:cNvSpPr>
            <p:nvPr/>
          </p:nvSpPr>
          <p:spPr bwMode="auto">
            <a:xfrm>
              <a:off x="4651" y="1165"/>
              <a:ext cx="245" cy="33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i="0" dirty="0">
                <a:solidFill>
                  <a:srgbClr val="000000"/>
                </a:solidFill>
                <a:latin typeface="Times New Roman" charset="0"/>
                <a:cs typeface="Arial" charset="0"/>
              </a:endParaRPr>
            </a:p>
          </p:txBody>
        </p:sp>
        <p:sp>
          <p:nvSpPr>
            <p:cNvPr id="210049" name="Oval 411"/>
            <p:cNvSpPr>
              <a:spLocks noChangeArrowheads="1"/>
            </p:cNvSpPr>
            <p:nvPr/>
          </p:nvSpPr>
          <p:spPr bwMode="auto">
            <a:xfrm>
              <a:off x="4650" y="1129"/>
              <a:ext cx="244" cy="62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 i="0" dirty="0">
                <a:solidFill>
                  <a:srgbClr val="000000"/>
                </a:solidFill>
                <a:latin typeface="Times New Roman" charset="0"/>
                <a:cs typeface="Arial" charset="0"/>
              </a:endParaRPr>
            </a:p>
          </p:txBody>
        </p:sp>
        <p:grpSp>
          <p:nvGrpSpPr>
            <p:cNvPr id="210050" name="Group 1189"/>
            <p:cNvGrpSpPr>
              <a:grpSpLocks/>
            </p:cNvGrpSpPr>
            <p:nvPr/>
          </p:nvGrpSpPr>
          <p:grpSpPr bwMode="auto">
            <a:xfrm>
              <a:off x="4699" y="1145"/>
              <a:ext cx="138" cy="29"/>
              <a:chOff x="2468" y="1332"/>
              <a:chExt cx="310" cy="60"/>
            </a:xfrm>
          </p:grpSpPr>
          <p:sp>
            <p:nvSpPr>
              <p:cNvPr id="210053" name="Freeform 1190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0054" name="Freeform 1191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87172" name="Line 1192"/>
            <p:cNvSpPr>
              <a:spLocks noChangeShapeType="1"/>
            </p:cNvSpPr>
            <p:nvPr/>
          </p:nvSpPr>
          <p:spPr bwMode="auto">
            <a:xfrm>
              <a:off x="4651" y="1158"/>
              <a:ext cx="0" cy="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87173" name="Line 1193"/>
            <p:cNvSpPr>
              <a:spLocks noChangeShapeType="1"/>
            </p:cNvSpPr>
            <p:nvPr/>
          </p:nvSpPr>
          <p:spPr bwMode="auto">
            <a:xfrm>
              <a:off x="4894" y="1160"/>
              <a:ext cx="0" cy="4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grpSp>
        <p:nvGrpSpPr>
          <p:cNvPr id="209980" name="Group 248"/>
          <p:cNvGrpSpPr>
            <a:grpSpLocks/>
          </p:cNvGrpSpPr>
          <p:nvPr/>
        </p:nvGrpSpPr>
        <p:grpSpPr bwMode="auto">
          <a:xfrm>
            <a:off x="7218363" y="1558925"/>
            <a:ext cx="358775" cy="623888"/>
            <a:chOff x="4140" y="429"/>
            <a:chExt cx="1425" cy="2396"/>
          </a:xfrm>
        </p:grpSpPr>
        <p:sp>
          <p:nvSpPr>
            <p:cNvPr id="210015" name="Freeform 14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1 w 354"/>
                <a:gd name="T1" fmla="*/ 0 h 2742"/>
                <a:gd name="T2" fmla="*/ 116 w 354"/>
                <a:gd name="T3" fmla="*/ 137 h 2742"/>
                <a:gd name="T4" fmla="*/ 114 w 354"/>
                <a:gd name="T5" fmla="*/ 1057 h 2742"/>
                <a:gd name="T6" fmla="*/ 0 w 354"/>
                <a:gd name="T7" fmla="*/ 1105 h 2742"/>
                <a:gd name="T8" fmla="*/ 21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7137" name="Rectangle 149"/>
            <p:cNvSpPr>
              <a:spLocks noChangeArrowheads="1"/>
            </p:cNvSpPr>
            <p:nvPr/>
          </p:nvSpPr>
          <p:spPr bwMode="auto">
            <a:xfrm>
              <a:off x="4203" y="429"/>
              <a:ext cx="1053" cy="2286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210017" name="Freeform 15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0 w 211"/>
                <a:gd name="T3" fmla="*/ 88 h 2537"/>
                <a:gd name="T4" fmla="*/ 2 w 211"/>
                <a:gd name="T5" fmla="*/ 1007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0018" name="Freeform 15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2 h 226"/>
                <a:gd name="T4" fmla="*/ 108 w 328"/>
                <a:gd name="T5" fmla="*/ 92 h 226"/>
                <a:gd name="T6" fmla="*/ 0 w 328"/>
                <a:gd name="T7" fmla="*/ 4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7140" name="Rectangle 152"/>
            <p:cNvSpPr>
              <a:spLocks noChangeArrowheads="1"/>
            </p:cNvSpPr>
            <p:nvPr/>
          </p:nvSpPr>
          <p:spPr bwMode="auto">
            <a:xfrm>
              <a:off x="4209" y="691"/>
              <a:ext cx="599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grpSp>
          <p:nvGrpSpPr>
            <p:cNvPr id="210020" name="Group 15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87166" name="AutoShape 154"/>
              <p:cNvSpPr>
                <a:spLocks noChangeArrowheads="1"/>
              </p:cNvSpPr>
              <p:nvPr/>
            </p:nvSpPr>
            <p:spPr bwMode="auto">
              <a:xfrm>
                <a:off x="617" y="2567"/>
                <a:ext cx="724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7167" name="AutoShape 155"/>
              <p:cNvSpPr>
                <a:spLocks noChangeArrowheads="1"/>
              </p:cNvSpPr>
              <p:nvPr/>
            </p:nvSpPr>
            <p:spPr bwMode="auto">
              <a:xfrm>
                <a:off x="633" y="2584"/>
                <a:ext cx="692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87142" name="Rectangle 156"/>
            <p:cNvSpPr>
              <a:spLocks noChangeArrowheads="1"/>
            </p:cNvSpPr>
            <p:nvPr/>
          </p:nvSpPr>
          <p:spPr bwMode="auto">
            <a:xfrm>
              <a:off x="4222" y="1020"/>
              <a:ext cx="599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grpSp>
          <p:nvGrpSpPr>
            <p:cNvPr id="210022" name="Group 15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87164" name="AutoShape 158"/>
              <p:cNvSpPr>
                <a:spLocks noChangeArrowheads="1"/>
              </p:cNvSpPr>
              <p:nvPr/>
            </p:nvSpPr>
            <p:spPr bwMode="auto">
              <a:xfrm>
                <a:off x="612" y="2570"/>
                <a:ext cx="724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7165" name="AutoShape 159"/>
              <p:cNvSpPr>
                <a:spLocks noChangeArrowheads="1"/>
              </p:cNvSpPr>
              <p:nvPr/>
            </p:nvSpPr>
            <p:spPr bwMode="auto">
              <a:xfrm>
                <a:off x="628" y="2589"/>
                <a:ext cx="692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87144" name="Rectangle 160"/>
            <p:cNvSpPr>
              <a:spLocks noChangeArrowheads="1"/>
            </p:cNvSpPr>
            <p:nvPr/>
          </p:nvSpPr>
          <p:spPr bwMode="auto">
            <a:xfrm>
              <a:off x="4216" y="1356"/>
              <a:ext cx="599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87145" name="Rectangle 161"/>
            <p:cNvSpPr>
              <a:spLocks noChangeArrowheads="1"/>
            </p:cNvSpPr>
            <p:nvPr/>
          </p:nvSpPr>
          <p:spPr bwMode="auto">
            <a:xfrm>
              <a:off x="4228" y="1654"/>
              <a:ext cx="593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grpSp>
          <p:nvGrpSpPr>
            <p:cNvPr id="210025" name="Group 16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87162" name="AutoShape 163"/>
              <p:cNvSpPr>
                <a:spLocks noChangeArrowheads="1"/>
              </p:cNvSpPr>
              <p:nvPr/>
            </p:nvSpPr>
            <p:spPr bwMode="auto">
              <a:xfrm>
                <a:off x="611" y="2576"/>
                <a:ext cx="730" cy="12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7163" name="AutoShape 164"/>
              <p:cNvSpPr>
                <a:spLocks noChangeArrowheads="1"/>
              </p:cNvSpPr>
              <p:nvPr/>
            </p:nvSpPr>
            <p:spPr bwMode="auto">
              <a:xfrm>
                <a:off x="627" y="2588"/>
                <a:ext cx="699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210026" name="Freeform 165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1 h 226"/>
                <a:gd name="T4" fmla="*/ 108 w 328"/>
                <a:gd name="T5" fmla="*/ 90 h 226"/>
                <a:gd name="T6" fmla="*/ 0 w 328"/>
                <a:gd name="T7" fmla="*/ 3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210027" name="Group 16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87160" name="AutoShape 167"/>
              <p:cNvSpPr>
                <a:spLocks noChangeArrowheads="1"/>
              </p:cNvSpPr>
              <p:nvPr/>
            </p:nvSpPr>
            <p:spPr bwMode="auto">
              <a:xfrm>
                <a:off x="614" y="2566"/>
                <a:ext cx="723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7161" name="AutoShape 168"/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1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87149" name="Rectangle 169"/>
            <p:cNvSpPr>
              <a:spLocks noChangeArrowheads="1"/>
            </p:cNvSpPr>
            <p:nvPr/>
          </p:nvSpPr>
          <p:spPr bwMode="auto">
            <a:xfrm>
              <a:off x="5250" y="429"/>
              <a:ext cx="69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210029" name="Freeform 17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96 w 296"/>
                <a:gd name="T3" fmla="*/ 57 h 256"/>
                <a:gd name="T4" fmla="*/ 98 w 296"/>
                <a:gd name="T5" fmla="*/ 102 h 256"/>
                <a:gd name="T6" fmla="*/ 0 w 296"/>
                <a:gd name="T7" fmla="*/ 39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0030" name="Freeform 17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01 w 304"/>
                <a:gd name="T3" fmla="*/ 66 h 288"/>
                <a:gd name="T4" fmla="*/ 95 w 304"/>
                <a:gd name="T5" fmla="*/ 116 h 288"/>
                <a:gd name="T6" fmla="*/ 2 w 304"/>
                <a:gd name="T7" fmla="*/ 5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7152" name="Oval 172"/>
            <p:cNvSpPr>
              <a:spLocks noChangeArrowheads="1"/>
            </p:cNvSpPr>
            <p:nvPr/>
          </p:nvSpPr>
          <p:spPr bwMode="auto">
            <a:xfrm>
              <a:off x="5515" y="2612"/>
              <a:ext cx="50" cy="98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210032" name="Freeform 17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43 h 240"/>
                <a:gd name="T2" fmla="*/ 2 w 306"/>
                <a:gd name="T3" fmla="*/ 97 h 240"/>
                <a:gd name="T4" fmla="*/ 101 w 306"/>
                <a:gd name="T5" fmla="*/ 44 h 240"/>
                <a:gd name="T6" fmla="*/ 98 w 306"/>
                <a:gd name="T7" fmla="*/ 0 h 240"/>
                <a:gd name="T8" fmla="*/ 0 w 306"/>
                <a:gd name="T9" fmla="*/ 4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7154" name="AutoShape 174"/>
            <p:cNvSpPr>
              <a:spLocks noChangeArrowheads="1"/>
            </p:cNvSpPr>
            <p:nvPr/>
          </p:nvSpPr>
          <p:spPr bwMode="auto">
            <a:xfrm>
              <a:off x="4140" y="2679"/>
              <a:ext cx="1198" cy="146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87155" name="AutoShape 175"/>
            <p:cNvSpPr>
              <a:spLocks noChangeArrowheads="1"/>
            </p:cNvSpPr>
            <p:nvPr/>
          </p:nvSpPr>
          <p:spPr bwMode="auto">
            <a:xfrm>
              <a:off x="4203" y="2709"/>
              <a:ext cx="1072" cy="8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87156" name="Oval 176"/>
            <p:cNvSpPr>
              <a:spLocks noChangeArrowheads="1"/>
            </p:cNvSpPr>
            <p:nvPr/>
          </p:nvSpPr>
          <p:spPr bwMode="auto">
            <a:xfrm>
              <a:off x="4310" y="2386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87157" name="Oval 177"/>
            <p:cNvSpPr>
              <a:spLocks noChangeArrowheads="1"/>
            </p:cNvSpPr>
            <p:nvPr/>
          </p:nvSpPr>
          <p:spPr bwMode="auto">
            <a:xfrm>
              <a:off x="4487" y="2386"/>
              <a:ext cx="158" cy="1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dirty="0">
                <a:solidFill>
                  <a:srgbClr val="FF0000"/>
                </a:solidFill>
                <a:cs typeface="+mn-cs"/>
              </a:endParaRPr>
            </a:p>
          </p:txBody>
        </p:sp>
        <p:sp>
          <p:nvSpPr>
            <p:cNvPr id="87158" name="Oval 178"/>
            <p:cNvSpPr>
              <a:spLocks noChangeArrowheads="1"/>
            </p:cNvSpPr>
            <p:nvPr/>
          </p:nvSpPr>
          <p:spPr bwMode="auto">
            <a:xfrm>
              <a:off x="4663" y="2380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87159" name="Rectangle 179"/>
            <p:cNvSpPr>
              <a:spLocks noChangeArrowheads="1"/>
            </p:cNvSpPr>
            <p:nvPr/>
          </p:nvSpPr>
          <p:spPr bwMode="auto">
            <a:xfrm>
              <a:off x="5061" y="1837"/>
              <a:ext cx="88" cy="756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</p:grpSp>
      <p:grpSp>
        <p:nvGrpSpPr>
          <p:cNvPr id="209981" name="Group 248"/>
          <p:cNvGrpSpPr>
            <a:grpSpLocks/>
          </p:cNvGrpSpPr>
          <p:nvPr/>
        </p:nvGrpSpPr>
        <p:grpSpPr bwMode="auto">
          <a:xfrm>
            <a:off x="2876550" y="4454525"/>
            <a:ext cx="358775" cy="623888"/>
            <a:chOff x="4140" y="429"/>
            <a:chExt cx="1425" cy="2396"/>
          </a:xfrm>
        </p:grpSpPr>
        <p:sp>
          <p:nvSpPr>
            <p:cNvPr id="209983" name="Freeform 14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1 w 354"/>
                <a:gd name="T1" fmla="*/ 0 h 2742"/>
                <a:gd name="T2" fmla="*/ 116 w 354"/>
                <a:gd name="T3" fmla="*/ 137 h 2742"/>
                <a:gd name="T4" fmla="*/ 114 w 354"/>
                <a:gd name="T5" fmla="*/ 1057 h 2742"/>
                <a:gd name="T6" fmla="*/ 0 w 354"/>
                <a:gd name="T7" fmla="*/ 1105 h 2742"/>
                <a:gd name="T8" fmla="*/ 21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7105" name="Rectangle 149"/>
            <p:cNvSpPr>
              <a:spLocks noChangeArrowheads="1"/>
            </p:cNvSpPr>
            <p:nvPr/>
          </p:nvSpPr>
          <p:spPr bwMode="auto">
            <a:xfrm>
              <a:off x="4203" y="429"/>
              <a:ext cx="1053" cy="2286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209985" name="Freeform 15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0 w 211"/>
                <a:gd name="T3" fmla="*/ 88 h 2537"/>
                <a:gd name="T4" fmla="*/ 2 w 211"/>
                <a:gd name="T5" fmla="*/ 1007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9986" name="Freeform 15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2 h 226"/>
                <a:gd name="T4" fmla="*/ 108 w 328"/>
                <a:gd name="T5" fmla="*/ 92 h 226"/>
                <a:gd name="T6" fmla="*/ 0 w 328"/>
                <a:gd name="T7" fmla="*/ 4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7108" name="Rectangle 152"/>
            <p:cNvSpPr>
              <a:spLocks noChangeArrowheads="1"/>
            </p:cNvSpPr>
            <p:nvPr/>
          </p:nvSpPr>
          <p:spPr bwMode="auto">
            <a:xfrm>
              <a:off x="4209" y="691"/>
              <a:ext cx="599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grpSp>
          <p:nvGrpSpPr>
            <p:cNvPr id="209988" name="Group 15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87134" name="AutoShape 154"/>
              <p:cNvSpPr>
                <a:spLocks noChangeArrowheads="1"/>
              </p:cNvSpPr>
              <p:nvPr/>
            </p:nvSpPr>
            <p:spPr bwMode="auto">
              <a:xfrm>
                <a:off x="617" y="2567"/>
                <a:ext cx="724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7135" name="AutoShape 155"/>
              <p:cNvSpPr>
                <a:spLocks noChangeArrowheads="1"/>
              </p:cNvSpPr>
              <p:nvPr/>
            </p:nvSpPr>
            <p:spPr bwMode="auto">
              <a:xfrm>
                <a:off x="633" y="2584"/>
                <a:ext cx="692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87110" name="Rectangle 156"/>
            <p:cNvSpPr>
              <a:spLocks noChangeArrowheads="1"/>
            </p:cNvSpPr>
            <p:nvPr/>
          </p:nvSpPr>
          <p:spPr bwMode="auto">
            <a:xfrm>
              <a:off x="4222" y="1020"/>
              <a:ext cx="599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grpSp>
          <p:nvGrpSpPr>
            <p:cNvPr id="209990" name="Group 15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87132" name="AutoShape 158"/>
              <p:cNvSpPr>
                <a:spLocks noChangeArrowheads="1"/>
              </p:cNvSpPr>
              <p:nvPr/>
            </p:nvSpPr>
            <p:spPr bwMode="auto">
              <a:xfrm>
                <a:off x="612" y="2570"/>
                <a:ext cx="724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7133" name="AutoShape 159"/>
              <p:cNvSpPr>
                <a:spLocks noChangeArrowheads="1"/>
              </p:cNvSpPr>
              <p:nvPr/>
            </p:nvSpPr>
            <p:spPr bwMode="auto">
              <a:xfrm>
                <a:off x="628" y="2589"/>
                <a:ext cx="692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87112" name="Rectangle 160"/>
            <p:cNvSpPr>
              <a:spLocks noChangeArrowheads="1"/>
            </p:cNvSpPr>
            <p:nvPr/>
          </p:nvSpPr>
          <p:spPr bwMode="auto">
            <a:xfrm>
              <a:off x="4216" y="1356"/>
              <a:ext cx="599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87113" name="Rectangle 161"/>
            <p:cNvSpPr>
              <a:spLocks noChangeArrowheads="1"/>
            </p:cNvSpPr>
            <p:nvPr/>
          </p:nvSpPr>
          <p:spPr bwMode="auto">
            <a:xfrm>
              <a:off x="4228" y="1654"/>
              <a:ext cx="593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grpSp>
          <p:nvGrpSpPr>
            <p:cNvPr id="209993" name="Group 16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87130" name="AutoShape 163"/>
              <p:cNvSpPr>
                <a:spLocks noChangeArrowheads="1"/>
              </p:cNvSpPr>
              <p:nvPr/>
            </p:nvSpPr>
            <p:spPr bwMode="auto">
              <a:xfrm>
                <a:off x="611" y="2576"/>
                <a:ext cx="730" cy="12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7131" name="AutoShape 164"/>
              <p:cNvSpPr>
                <a:spLocks noChangeArrowheads="1"/>
              </p:cNvSpPr>
              <p:nvPr/>
            </p:nvSpPr>
            <p:spPr bwMode="auto">
              <a:xfrm>
                <a:off x="627" y="2588"/>
                <a:ext cx="699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209994" name="Freeform 165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1 h 226"/>
                <a:gd name="T4" fmla="*/ 108 w 328"/>
                <a:gd name="T5" fmla="*/ 90 h 226"/>
                <a:gd name="T6" fmla="*/ 0 w 328"/>
                <a:gd name="T7" fmla="*/ 3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209995" name="Group 16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87128" name="AutoShape 167"/>
              <p:cNvSpPr>
                <a:spLocks noChangeArrowheads="1"/>
              </p:cNvSpPr>
              <p:nvPr/>
            </p:nvSpPr>
            <p:spPr bwMode="auto">
              <a:xfrm>
                <a:off x="614" y="2566"/>
                <a:ext cx="723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7129" name="AutoShape 168"/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1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87117" name="Rectangle 169"/>
            <p:cNvSpPr>
              <a:spLocks noChangeArrowheads="1"/>
            </p:cNvSpPr>
            <p:nvPr/>
          </p:nvSpPr>
          <p:spPr bwMode="auto">
            <a:xfrm>
              <a:off x="5250" y="429"/>
              <a:ext cx="69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209997" name="Freeform 17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96 w 296"/>
                <a:gd name="T3" fmla="*/ 57 h 256"/>
                <a:gd name="T4" fmla="*/ 98 w 296"/>
                <a:gd name="T5" fmla="*/ 102 h 256"/>
                <a:gd name="T6" fmla="*/ 0 w 296"/>
                <a:gd name="T7" fmla="*/ 39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9998" name="Freeform 17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01 w 304"/>
                <a:gd name="T3" fmla="*/ 66 h 288"/>
                <a:gd name="T4" fmla="*/ 95 w 304"/>
                <a:gd name="T5" fmla="*/ 116 h 288"/>
                <a:gd name="T6" fmla="*/ 2 w 304"/>
                <a:gd name="T7" fmla="*/ 5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7120" name="Oval 172"/>
            <p:cNvSpPr>
              <a:spLocks noChangeArrowheads="1"/>
            </p:cNvSpPr>
            <p:nvPr/>
          </p:nvSpPr>
          <p:spPr bwMode="auto">
            <a:xfrm>
              <a:off x="5515" y="2612"/>
              <a:ext cx="50" cy="98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210000" name="Freeform 17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43 h 240"/>
                <a:gd name="T2" fmla="*/ 2 w 306"/>
                <a:gd name="T3" fmla="*/ 97 h 240"/>
                <a:gd name="T4" fmla="*/ 101 w 306"/>
                <a:gd name="T5" fmla="*/ 44 h 240"/>
                <a:gd name="T6" fmla="*/ 98 w 306"/>
                <a:gd name="T7" fmla="*/ 0 h 240"/>
                <a:gd name="T8" fmla="*/ 0 w 306"/>
                <a:gd name="T9" fmla="*/ 4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7122" name="AutoShape 174"/>
            <p:cNvSpPr>
              <a:spLocks noChangeArrowheads="1"/>
            </p:cNvSpPr>
            <p:nvPr/>
          </p:nvSpPr>
          <p:spPr bwMode="auto">
            <a:xfrm>
              <a:off x="4140" y="2679"/>
              <a:ext cx="1198" cy="146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87123" name="AutoShape 175"/>
            <p:cNvSpPr>
              <a:spLocks noChangeArrowheads="1"/>
            </p:cNvSpPr>
            <p:nvPr/>
          </p:nvSpPr>
          <p:spPr bwMode="auto">
            <a:xfrm>
              <a:off x="4203" y="2709"/>
              <a:ext cx="1072" cy="8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87124" name="Oval 176"/>
            <p:cNvSpPr>
              <a:spLocks noChangeArrowheads="1"/>
            </p:cNvSpPr>
            <p:nvPr/>
          </p:nvSpPr>
          <p:spPr bwMode="auto">
            <a:xfrm>
              <a:off x="4310" y="2386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87125" name="Oval 177"/>
            <p:cNvSpPr>
              <a:spLocks noChangeArrowheads="1"/>
            </p:cNvSpPr>
            <p:nvPr/>
          </p:nvSpPr>
          <p:spPr bwMode="auto">
            <a:xfrm>
              <a:off x="4487" y="2386"/>
              <a:ext cx="158" cy="1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dirty="0">
                <a:solidFill>
                  <a:srgbClr val="FF0000"/>
                </a:solidFill>
                <a:cs typeface="+mn-cs"/>
              </a:endParaRPr>
            </a:p>
          </p:txBody>
        </p:sp>
        <p:sp>
          <p:nvSpPr>
            <p:cNvPr id="87126" name="Oval 178"/>
            <p:cNvSpPr>
              <a:spLocks noChangeArrowheads="1"/>
            </p:cNvSpPr>
            <p:nvPr/>
          </p:nvSpPr>
          <p:spPr bwMode="auto">
            <a:xfrm>
              <a:off x="4663" y="2380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87127" name="Rectangle 179"/>
            <p:cNvSpPr>
              <a:spLocks noChangeArrowheads="1"/>
            </p:cNvSpPr>
            <p:nvPr/>
          </p:nvSpPr>
          <p:spPr bwMode="auto">
            <a:xfrm>
              <a:off x="5061" y="1837"/>
              <a:ext cx="88" cy="756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</p:grpSp>
      <p:pic>
        <p:nvPicPr>
          <p:cNvPr id="209982" name="Picture 22" descr="underline_base"/>
          <p:cNvPicPr>
            <a:picLocks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746125"/>
            <a:ext cx="45704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4</a:t>
            </a:fld>
            <a:endParaRPr lang="en-US" sz="1200" dirty="0">
              <a:latin typeface="Tahoma" charset="0"/>
            </a:endParaRPr>
          </a:p>
        </p:txBody>
      </p:sp>
      <p:sp>
        <p:nvSpPr>
          <p:cNvPr id="29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009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99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699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9796" grpId="0"/>
      <p:bldP spid="69978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0945" name="Group 156"/>
          <p:cNvGrpSpPr>
            <a:grpSpLocks/>
          </p:cNvGrpSpPr>
          <p:nvPr/>
        </p:nvGrpSpPr>
        <p:grpSpPr bwMode="auto">
          <a:xfrm>
            <a:off x="773113" y="1273175"/>
            <a:ext cx="3554412" cy="3067050"/>
            <a:chOff x="773113" y="1273175"/>
            <a:chExt cx="3554412" cy="3066395"/>
          </a:xfrm>
        </p:grpSpPr>
        <p:sp>
          <p:nvSpPr>
            <p:cNvPr id="211062" name="Freeform 3"/>
            <p:cNvSpPr>
              <a:spLocks/>
            </p:cNvSpPr>
            <p:nvPr/>
          </p:nvSpPr>
          <p:spPr bwMode="auto">
            <a:xfrm>
              <a:off x="773113" y="1273175"/>
              <a:ext cx="3554412" cy="2754313"/>
            </a:xfrm>
            <a:custGeom>
              <a:avLst/>
              <a:gdLst>
                <a:gd name="T0" fmla="*/ 2147483647 w 2406"/>
                <a:gd name="T1" fmla="*/ 2147483647 h 958"/>
                <a:gd name="T2" fmla="*/ 2147483647 w 2406"/>
                <a:gd name="T3" fmla="*/ 2147483647 h 958"/>
                <a:gd name="T4" fmla="*/ 2147483647 w 2406"/>
                <a:gd name="T5" fmla="*/ 2147483647 h 958"/>
                <a:gd name="T6" fmla="*/ 2147483647 w 2406"/>
                <a:gd name="T7" fmla="*/ 2147483647 h 958"/>
                <a:gd name="T8" fmla="*/ 2147483647 w 2406"/>
                <a:gd name="T9" fmla="*/ 2147483647 h 958"/>
                <a:gd name="T10" fmla="*/ 2147483647 w 2406"/>
                <a:gd name="T11" fmla="*/ 2147483647 h 958"/>
                <a:gd name="T12" fmla="*/ 2147483647 w 2406"/>
                <a:gd name="T13" fmla="*/ 2147483647 h 958"/>
                <a:gd name="T14" fmla="*/ 2147483647 w 2406"/>
                <a:gd name="T15" fmla="*/ 2147483647 h 958"/>
                <a:gd name="T16" fmla="*/ 2147483647 w 2406"/>
                <a:gd name="T17" fmla="*/ 2147483647 h 958"/>
                <a:gd name="T18" fmla="*/ 2147483647 w 2406"/>
                <a:gd name="T19" fmla="*/ 2147483647 h 958"/>
                <a:gd name="T20" fmla="*/ 2147483647 w 2406"/>
                <a:gd name="T21" fmla="*/ 2147483647 h 958"/>
                <a:gd name="T22" fmla="*/ 2147483647 w 2406"/>
                <a:gd name="T23" fmla="*/ 2147483647 h 958"/>
                <a:gd name="T24" fmla="*/ 2147483647 w 2406"/>
                <a:gd name="T25" fmla="*/ 2147483647 h 95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406"/>
                <a:gd name="T40" fmla="*/ 0 h 958"/>
                <a:gd name="T41" fmla="*/ 2406 w 2406"/>
                <a:gd name="T42" fmla="*/ 958 h 95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406" h="958">
                  <a:moveTo>
                    <a:pt x="2192" y="274"/>
                  </a:moveTo>
                  <a:cubicBezTo>
                    <a:pt x="1978" y="94"/>
                    <a:pt x="1990" y="122"/>
                    <a:pt x="1857" y="77"/>
                  </a:cubicBezTo>
                  <a:cubicBezTo>
                    <a:pt x="1724" y="32"/>
                    <a:pt x="1584" y="0"/>
                    <a:pt x="1393" y="7"/>
                  </a:cubicBezTo>
                  <a:cubicBezTo>
                    <a:pt x="1202" y="14"/>
                    <a:pt x="898" y="84"/>
                    <a:pt x="713" y="122"/>
                  </a:cubicBezTo>
                  <a:cubicBezTo>
                    <a:pt x="528" y="160"/>
                    <a:pt x="395" y="168"/>
                    <a:pt x="280" y="234"/>
                  </a:cubicBezTo>
                  <a:cubicBezTo>
                    <a:pt x="166" y="301"/>
                    <a:pt x="52" y="432"/>
                    <a:pt x="26" y="522"/>
                  </a:cubicBezTo>
                  <a:cubicBezTo>
                    <a:pt x="0" y="612"/>
                    <a:pt x="81" y="711"/>
                    <a:pt x="122" y="773"/>
                  </a:cubicBezTo>
                  <a:cubicBezTo>
                    <a:pt x="163" y="835"/>
                    <a:pt x="99" y="877"/>
                    <a:pt x="273" y="894"/>
                  </a:cubicBezTo>
                  <a:cubicBezTo>
                    <a:pt x="447" y="911"/>
                    <a:pt x="938" y="866"/>
                    <a:pt x="1169" y="876"/>
                  </a:cubicBezTo>
                  <a:cubicBezTo>
                    <a:pt x="1400" y="886"/>
                    <a:pt x="1499" y="950"/>
                    <a:pt x="1659" y="954"/>
                  </a:cubicBezTo>
                  <a:cubicBezTo>
                    <a:pt x="1819" y="958"/>
                    <a:pt x="2014" y="958"/>
                    <a:pt x="2129" y="897"/>
                  </a:cubicBezTo>
                  <a:cubicBezTo>
                    <a:pt x="2244" y="836"/>
                    <a:pt x="2327" y="856"/>
                    <a:pt x="2350" y="591"/>
                  </a:cubicBezTo>
                  <a:cubicBezTo>
                    <a:pt x="2373" y="326"/>
                    <a:pt x="2406" y="454"/>
                    <a:pt x="2192" y="274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1063" name="Line 36"/>
            <p:cNvSpPr>
              <a:spLocks noChangeShapeType="1"/>
            </p:cNvSpPr>
            <p:nvPr/>
          </p:nvSpPr>
          <p:spPr bwMode="auto">
            <a:xfrm flipV="1">
              <a:off x="3775075" y="2344738"/>
              <a:ext cx="155575" cy="1428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1064" name="Line 43"/>
            <p:cNvSpPr>
              <a:spLocks noChangeShapeType="1"/>
            </p:cNvSpPr>
            <p:nvPr/>
          </p:nvSpPr>
          <p:spPr bwMode="auto">
            <a:xfrm flipV="1">
              <a:off x="2665413" y="2517775"/>
              <a:ext cx="6953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1065" name="Line 44"/>
            <p:cNvSpPr>
              <a:spLocks noChangeShapeType="1"/>
            </p:cNvSpPr>
            <p:nvPr/>
          </p:nvSpPr>
          <p:spPr bwMode="auto">
            <a:xfrm flipV="1">
              <a:off x="3924300" y="2201863"/>
              <a:ext cx="138113" cy="1428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1066" name="Line 48"/>
            <p:cNvSpPr>
              <a:spLocks noChangeShapeType="1"/>
            </p:cNvSpPr>
            <p:nvPr/>
          </p:nvSpPr>
          <p:spPr bwMode="auto">
            <a:xfrm flipV="1">
              <a:off x="3279775" y="2736850"/>
              <a:ext cx="512763" cy="6127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8188" name="Text Box 240"/>
            <p:cNvSpPr txBox="1">
              <a:spLocks noChangeArrowheads="1"/>
            </p:cNvSpPr>
            <p:nvPr/>
          </p:nvSpPr>
          <p:spPr bwMode="auto">
            <a:xfrm>
              <a:off x="2562225" y="3815807"/>
              <a:ext cx="1211263" cy="5237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router</a:t>
              </a:r>
            </a:p>
            <a:p>
              <a:pPr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(runs DHCP)</a:t>
              </a:r>
            </a:p>
          </p:txBody>
        </p:sp>
        <p:grpSp>
          <p:nvGrpSpPr>
            <p:cNvPr id="211068" name="Group 356"/>
            <p:cNvGrpSpPr>
              <a:grpSpLocks/>
            </p:cNvGrpSpPr>
            <p:nvPr/>
          </p:nvGrpSpPr>
          <p:grpSpPr bwMode="auto">
            <a:xfrm>
              <a:off x="1653422" y="1982680"/>
              <a:ext cx="843032" cy="814871"/>
              <a:chOff x="313" y="1497"/>
              <a:chExt cx="1152" cy="1014"/>
            </a:xfrm>
          </p:grpSpPr>
          <p:pic>
            <p:nvPicPr>
              <p:cNvPr id="211120" name="Picture 354" descr="laptop_stylized_small"/>
              <p:cNvPicPr>
                <a:picLocks noChangeAspect="1" noChangeArrowheads="1"/>
              </p:cNvPicPr>
              <p:nvPr/>
            </p:nvPicPr>
            <p:blipFill>
              <a:blip r:embed="rId2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3" y="1727"/>
                <a:ext cx="1152" cy="7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1121" name="Picture 355" descr="antenna_stylized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4" y="1497"/>
                <a:ext cx="1113" cy="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88190" name="Picture 3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36925" y="2423867"/>
              <a:ext cx="879475" cy="3491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sp>
          <p:nvSpPr>
            <p:cNvPr id="166" name="Rectangle 43"/>
            <p:cNvSpPr>
              <a:spLocks noChangeArrowheads="1"/>
            </p:cNvSpPr>
            <p:nvPr/>
          </p:nvSpPr>
          <p:spPr bwMode="auto">
            <a:xfrm rot="16200000" flipH="1">
              <a:off x="3589349" y="3549138"/>
              <a:ext cx="104753" cy="244475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167" name="Rectangle 43"/>
            <p:cNvSpPr>
              <a:spLocks noChangeArrowheads="1"/>
            </p:cNvSpPr>
            <p:nvPr/>
          </p:nvSpPr>
          <p:spPr bwMode="auto">
            <a:xfrm rot="2460490">
              <a:off x="3206750" y="3274585"/>
              <a:ext cx="82550" cy="247597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168" name="Rectangle 43"/>
            <p:cNvSpPr>
              <a:spLocks noChangeArrowheads="1"/>
            </p:cNvSpPr>
            <p:nvPr/>
          </p:nvSpPr>
          <p:spPr bwMode="auto">
            <a:xfrm rot="16200000">
              <a:off x="2499531" y="2388124"/>
              <a:ext cx="111101" cy="296863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Comic Sans MS" pitchFamily="66" charset="0"/>
                <a:ea typeface="+mn-ea"/>
                <a:cs typeface="+mn-cs"/>
              </a:endParaRPr>
            </a:p>
          </p:txBody>
        </p:sp>
        <p:grpSp>
          <p:nvGrpSpPr>
            <p:cNvPr id="211073" name="Group 248"/>
            <p:cNvGrpSpPr>
              <a:grpSpLocks/>
            </p:cNvGrpSpPr>
            <p:nvPr/>
          </p:nvGrpSpPr>
          <p:grpSpPr bwMode="auto">
            <a:xfrm>
              <a:off x="2597285" y="3210128"/>
              <a:ext cx="332569" cy="581078"/>
              <a:chOff x="4140" y="429"/>
              <a:chExt cx="1425" cy="2396"/>
            </a:xfrm>
          </p:grpSpPr>
          <p:sp>
            <p:nvSpPr>
              <p:cNvPr id="211088" name="Freeform 148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1 w 354"/>
                  <a:gd name="T1" fmla="*/ 0 h 2742"/>
                  <a:gd name="T2" fmla="*/ 116 w 354"/>
                  <a:gd name="T3" fmla="*/ 137 h 2742"/>
                  <a:gd name="T4" fmla="*/ 114 w 354"/>
                  <a:gd name="T5" fmla="*/ 1057 h 2742"/>
                  <a:gd name="T6" fmla="*/ 0 w 354"/>
                  <a:gd name="T7" fmla="*/ 1105 h 2742"/>
                  <a:gd name="T8" fmla="*/ 21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8210" name="Rectangle 149"/>
              <p:cNvSpPr>
                <a:spLocks noChangeArrowheads="1"/>
              </p:cNvSpPr>
              <p:nvPr/>
            </p:nvSpPr>
            <p:spPr bwMode="auto">
              <a:xfrm>
                <a:off x="4207" y="426"/>
                <a:ext cx="1048" cy="2291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211090" name="Freeform 150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70 w 211"/>
                  <a:gd name="T3" fmla="*/ 88 h 2537"/>
                  <a:gd name="T4" fmla="*/ 2 w 211"/>
                  <a:gd name="T5" fmla="*/ 1007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1091" name="Freeform 151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09 w 328"/>
                  <a:gd name="T3" fmla="*/ 52 h 226"/>
                  <a:gd name="T4" fmla="*/ 108 w 328"/>
                  <a:gd name="T5" fmla="*/ 92 h 226"/>
                  <a:gd name="T6" fmla="*/ 0 w 328"/>
                  <a:gd name="T7" fmla="*/ 41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8213" name="Rectangle 152"/>
              <p:cNvSpPr>
                <a:spLocks noChangeArrowheads="1"/>
              </p:cNvSpPr>
              <p:nvPr/>
            </p:nvSpPr>
            <p:spPr bwMode="auto">
              <a:xfrm>
                <a:off x="4214" y="688"/>
                <a:ext cx="592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1093" name="Group 153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88239" name="AutoShape 154"/>
                <p:cNvSpPr>
                  <a:spLocks noChangeArrowheads="1"/>
                </p:cNvSpPr>
                <p:nvPr/>
              </p:nvSpPr>
              <p:spPr bwMode="auto">
                <a:xfrm>
                  <a:off x="617" y="2569"/>
                  <a:ext cx="721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8240" name="AutoShape 155"/>
                <p:cNvSpPr>
                  <a:spLocks noChangeArrowheads="1"/>
                </p:cNvSpPr>
                <p:nvPr/>
              </p:nvSpPr>
              <p:spPr bwMode="auto">
                <a:xfrm>
                  <a:off x="634" y="2587"/>
                  <a:ext cx="688" cy="10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88215" name="Rectangle 156"/>
              <p:cNvSpPr>
                <a:spLocks noChangeArrowheads="1"/>
              </p:cNvSpPr>
              <p:nvPr/>
            </p:nvSpPr>
            <p:spPr bwMode="auto">
              <a:xfrm>
                <a:off x="4221" y="1015"/>
                <a:ext cx="599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1095" name="Group 157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88237" name="AutoShape 158"/>
                <p:cNvSpPr>
                  <a:spLocks noChangeArrowheads="1"/>
                </p:cNvSpPr>
                <p:nvPr/>
              </p:nvSpPr>
              <p:spPr bwMode="auto">
                <a:xfrm>
                  <a:off x="611" y="2570"/>
                  <a:ext cx="730" cy="136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8238" name="AutoShape 159"/>
                <p:cNvSpPr>
                  <a:spLocks noChangeArrowheads="1"/>
                </p:cNvSpPr>
                <p:nvPr/>
              </p:nvSpPr>
              <p:spPr bwMode="auto">
                <a:xfrm>
                  <a:off x="628" y="2583"/>
                  <a:ext cx="696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88217" name="Rectangle 160"/>
              <p:cNvSpPr>
                <a:spLocks noChangeArrowheads="1"/>
              </p:cNvSpPr>
              <p:nvPr/>
            </p:nvSpPr>
            <p:spPr bwMode="auto">
              <a:xfrm>
                <a:off x="4214" y="1356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8218" name="Rectangle 161"/>
              <p:cNvSpPr>
                <a:spLocks noChangeArrowheads="1"/>
              </p:cNvSpPr>
              <p:nvPr/>
            </p:nvSpPr>
            <p:spPr bwMode="auto">
              <a:xfrm>
                <a:off x="4228" y="1657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1098" name="Group 162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88235" name="AutoShape 163"/>
                <p:cNvSpPr>
                  <a:spLocks noChangeArrowheads="1"/>
                </p:cNvSpPr>
                <p:nvPr/>
              </p:nvSpPr>
              <p:spPr bwMode="auto">
                <a:xfrm>
                  <a:off x="618" y="2571"/>
                  <a:ext cx="720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8236" name="AutoShape 164"/>
                <p:cNvSpPr>
                  <a:spLocks noChangeArrowheads="1"/>
                </p:cNvSpPr>
                <p:nvPr/>
              </p:nvSpPr>
              <p:spPr bwMode="auto">
                <a:xfrm>
                  <a:off x="635" y="2589"/>
                  <a:ext cx="686" cy="102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211099" name="Freeform 165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09 w 328"/>
                  <a:gd name="T3" fmla="*/ 51 h 226"/>
                  <a:gd name="T4" fmla="*/ 108 w 328"/>
                  <a:gd name="T5" fmla="*/ 90 h 226"/>
                  <a:gd name="T6" fmla="*/ 0 w 328"/>
                  <a:gd name="T7" fmla="*/ 39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211100" name="Group 166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88233" name="AutoShape 167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29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8234" name="AutoShape 168"/>
                <p:cNvSpPr>
                  <a:spLocks noChangeArrowheads="1"/>
                </p:cNvSpPr>
                <p:nvPr/>
              </p:nvSpPr>
              <p:spPr bwMode="auto">
                <a:xfrm>
                  <a:off x="630" y="2584"/>
                  <a:ext cx="695" cy="105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88222" name="Rectangle 169"/>
              <p:cNvSpPr>
                <a:spLocks noChangeArrowheads="1"/>
              </p:cNvSpPr>
              <p:nvPr/>
            </p:nvSpPr>
            <p:spPr bwMode="auto">
              <a:xfrm>
                <a:off x="5255" y="426"/>
                <a:ext cx="68" cy="2297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211102" name="Freeform 170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96 w 296"/>
                  <a:gd name="T3" fmla="*/ 57 h 256"/>
                  <a:gd name="T4" fmla="*/ 98 w 296"/>
                  <a:gd name="T5" fmla="*/ 102 h 256"/>
                  <a:gd name="T6" fmla="*/ 0 w 296"/>
                  <a:gd name="T7" fmla="*/ 39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1103" name="Freeform 171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01 w 304"/>
                  <a:gd name="T3" fmla="*/ 66 h 288"/>
                  <a:gd name="T4" fmla="*/ 95 w 304"/>
                  <a:gd name="T5" fmla="*/ 116 h 288"/>
                  <a:gd name="T6" fmla="*/ 2 w 304"/>
                  <a:gd name="T7" fmla="*/ 50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8225" name="Oval 172"/>
              <p:cNvSpPr>
                <a:spLocks noChangeArrowheads="1"/>
              </p:cNvSpPr>
              <p:nvPr/>
            </p:nvSpPr>
            <p:spPr bwMode="auto">
              <a:xfrm>
                <a:off x="5520" y="2612"/>
                <a:ext cx="48" cy="98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211105" name="Freeform 173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43 h 240"/>
                  <a:gd name="T2" fmla="*/ 2 w 306"/>
                  <a:gd name="T3" fmla="*/ 97 h 240"/>
                  <a:gd name="T4" fmla="*/ 101 w 306"/>
                  <a:gd name="T5" fmla="*/ 44 h 240"/>
                  <a:gd name="T6" fmla="*/ 98 w 306"/>
                  <a:gd name="T7" fmla="*/ 0 h 240"/>
                  <a:gd name="T8" fmla="*/ 0 w 306"/>
                  <a:gd name="T9" fmla="*/ 43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8227" name="AutoShape 174"/>
              <p:cNvSpPr>
                <a:spLocks noChangeArrowheads="1"/>
              </p:cNvSpPr>
              <p:nvPr/>
            </p:nvSpPr>
            <p:spPr bwMode="auto">
              <a:xfrm>
                <a:off x="4139" y="2678"/>
                <a:ext cx="1204" cy="170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8228" name="AutoShape 175"/>
              <p:cNvSpPr>
                <a:spLocks noChangeArrowheads="1"/>
              </p:cNvSpPr>
              <p:nvPr/>
            </p:nvSpPr>
            <p:spPr bwMode="auto">
              <a:xfrm>
                <a:off x="4207" y="2717"/>
                <a:ext cx="1068" cy="8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8229" name="Oval 176"/>
              <p:cNvSpPr>
                <a:spLocks noChangeArrowheads="1"/>
              </p:cNvSpPr>
              <p:nvPr/>
            </p:nvSpPr>
            <p:spPr bwMode="auto">
              <a:xfrm>
                <a:off x="4309" y="2383"/>
                <a:ext cx="156" cy="14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8230" name="Oval 177"/>
              <p:cNvSpPr>
                <a:spLocks noChangeArrowheads="1"/>
              </p:cNvSpPr>
              <p:nvPr/>
            </p:nvSpPr>
            <p:spPr bwMode="auto">
              <a:xfrm>
                <a:off x="4486" y="2383"/>
                <a:ext cx="163" cy="144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en-US" dirty="0">
                  <a:solidFill>
                    <a:srgbClr val="FF0000"/>
                  </a:solidFill>
                  <a:cs typeface="+mn-cs"/>
                </a:endParaRPr>
              </a:p>
            </p:txBody>
          </p:sp>
          <p:sp>
            <p:nvSpPr>
              <p:cNvPr id="88231" name="Oval 178"/>
              <p:cNvSpPr>
                <a:spLocks noChangeArrowheads="1"/>
              </p:cNvSpPr>
              <p:nvPr/>
            </p:nvSpPr>
            <p:spPr bwMode="auto">
              <a:xfrm>
                <a:off x="4663" y="2383"/>
                <a:ext cx="156" cy="14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8232" name="Rectangle 179"/>
              <p:cNvSpPr>
                <a:spLocks noChangeArrowheads="1"/>
              </p:cNvSpPr>
              <p:nvPr/>
            </p:nvSpPr>
            <p:spPr bwMode="auto">
              <a:xfrm>
                <a:off x="5065" y="1834"/>
                <a:ext cx="82" cy="772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grpSp>
          <p:nvGrpSpPr>
            <p:cNvPr id="211074" name="Group 48"/>
            <p:cNvGrpSpPr>
              <a:grpSpLocks/>
            </p:cNvGrpSpPr>
            <p:nvPr/>
          </p:nvGrpSpPr>
          <p:grpSpPr bwMode="auto">
            <a:xfrm>
              <a:off x="2795471" y="3465563"/>
              <a:ext cx="735669" cy="376863"/>
              <a:chOff x="3600" y="219"/>
              <a:chExt cx="360" cy="175"/>
            </a:xfrm>
          </p:grpSpPr>
          <p:sp>
            <p:nvSpPr>
              <p:cNvPr id="88196" name="Oval 49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8197" name="Line 50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88198" name="Line 51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88199" name="Rectangle 52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3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 i="0" dirty="0">
                  <a:solidFill>
                    <a:srgbClr val="000000"/>
                  </a:solidFill>
                  <a:latin typeface="Times New Roman" charset="0"/>
                  <a:cs typeface="+mn-cs"/>
                </a:endParaRPr>
              </a:p>
            </p:txBody>
          </p:sp>
          <p:sp>
            <p:nvSpPr>
              <p:cNvPr id="88200" name="Oval 53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1080" name="Group 54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88206" name="Line 5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88207" name="Line 5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88208" name="Line 5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</p:grpSp>
          <p:grpSp>
            <p:nvGrpSpPr>
              <p:cNvPr id="211081" name="Group 58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88203" name="Line 5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88204" name="Line 6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88205" name="Line 61"/>
                <p:cNvSpPr>
                  <a:spLocks noChangeShapeType="1"/>
                </p:cNvSpPr>
                <p:nvPr/>
              </p:nvSpPr>
              <p:spPr bwMode="auto">
                <a:xfrm>
                  <a:off x="2894" y="854"/>
                  <a:ext cx="52" cy="9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</p:grpSp>
        </p:grpSp>
      </p:grpSp>
      <p:sp>
        <p:nvSpPr>
          <p:cNvPr id="88069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9525"/>
            <a:ext cx="8034338" cy="996950"/>
          </a:xfrm>
        </p:spPr>
        <p:txBody>
          <a:bodyPr/>
          <a:lstStyle/>
          <a:p>
            <a:pPr>
              <a:defRPr/>
            </a:pPr>
            <a:r>
              <a:rPr lang="en-US" sz="3200" dirty="0">
                <a:latin typeface="Gill Sans MT" charset="0"/>
                <a:cs typeface="+mj-cs"/>
              </a:rPr>
              <a:t>A day in the life… connecting to the Internet</a:t>
            </a:r>
          </a:p>
        </p:txBody>
      </p:sp>
      <p:sp>
        <p:nvSpPr>
          <p:cNvPr id="701629" name="Rectangle 189"/>
          <p:cNvSpPr>
            <a:spLocks noGrp="1" noChangeArrowheads="1"/>
          </p:cNvSpPr>
          <p:nvPr>
            <p:ph type="body" idx="1"/>
          </p:nvPr>
        </p:nvSpPr>
        <p:spPr>
          <a:xfrm>
            <a:off x="5037138" y="1128713"/>
            <a:ext cx="3732212" cy="1262062"/>
          </a:xfrm>
        </p:spPr>
        <p:txBody>
          <a:bodyPr/>
          <a:lstStyle/>
          <a:p>
            <a:pPr marL="231775" indent="-231775">
              <a:defRPr/>
            </a:pPr>
            <a:r>
              <a:rPr lang="en-US" sz="2200" dirty="0">
                <a:latin typeface="Gill Sans MT" charset="0"/>
                <a:cs typeface="+mn-cs"/>
              </a:rPr>
              <a:t>connecting laptop needs to get its own IP address, addr of first-hop router, addr of DNS server: use </a:t>
            </a:r>
            <a:r>
              <a:rPr lang="en-US" sz="2200" i="1" dirty="0">
                <a:solidFill>
                  <a:srgbClr val="C00000"/>
                </a:solidFill>
                <a:latin typeface="Gill Sans MT" charset="0"/>
                <a:cs typeface="+mn-cs"/>
              </a:rPr>
              <a:t>DHCP</a:t>
            </a:r>
          </a:p>
        </p:txBody>
      </p:sp>
      <p:sp>
        <p:nvSpPr>
          <p:cNvPr id="701661" name="AutoShape 221"/>
          <p:cNvSpPr>
            <a:spLocks noChangeArrowheads="1"/>
          </p:cNvSpPr>
          <p:nvPr/>
        </p:nvSpPr>
        <p:spPr bwMode="auto">
          <a:xfrm>
            <a:off x="830263" y="2266950"/>
            <a:ext cx="976312" cy="485775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grpSp>
        <p:nvGrpSpPr>
          <p:cNvPr id="701690" name="Group 250"/>
          <p:cNvGrpSpPr>
            <a:grpSpLocks/>
          </p:cNvGrpSpPr>
          <p:nvPr/>
        </p:nvGrpSpPr>
        <p:grpSpPr bwMode="auto">
          <a:xfrm>
            <a:off x="1195388" y="1081088"/>
            <a:ext cx="976312" cy="1460500"/>
            <a:chOff x="651" y="681"/>
            <a:chExt cx="615" cy="920"/>
          </a:xfrm>
        </p:grpSpPr>
        <p:sp>
          <p:nvSpPr>
            <p:cNvPr id="211054" name="Freeform 249"/>
            <p:cNvSpPr>
              <a:spLocks/>
            </p:cNvSpPr>
            <p:nvPr/>
          </p:nvSpPr>
          <p:spPr bwMode="auto">
            <a:xfrm>
              <a:off x="662" y="698"/>
              <a:ext cx="604" cy="903"/>
            </a:xfrm>
            <a:custGeom>
              <a:avLst/>
              <a:gdLst>
                <a:gd name="T0" fmla="*/ 496 w 604"/>
                <a:gd name="T1" fmla="*/ 0 h 903"/>
                <a:gd name="T2" fmla="*/ 604 w 604"/>
                <a:gd name="T3" fmla="*/ 903 h 903"/>
                <a:gd name="T4" fmla="*/ 0 w 604"/>
                <a:gd name="T5" fmla="*/ 788 h 903"/>
                <a:gd name="T6" fmla="*/ 456 w 604"/>
                <a:gd name="T7" fmla="*/ 750 h 903"/>
                <a:gd name="T8" fmla="*/ 496 w 604"/>
                <a:gd name="T9" fmla="*/ 0 h 9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04" h="903">
                  <a:moveTo>
                    <a:pt x="496" y="0"/>
                  </a:moveTo>
                  <a:lnTo>
                    <a:pt x="604" y="903"/>
                  </a:lnTo>
                  <a:lnTo>
                    <a:pt x="0" y="788"/>
                  </a:lnTo>
                  <a:lnTo>
                    <a:pt x="456" y="750"/>
                  </a:lnTo>
                  <a:lnTo>
                    <a:pt x="49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grpSp>
          <p:nvGrpSpPr>
            <p:cNvPr id="211055" name="Group 248"/>
            <p:cNvGrpSpPr>
              <a:grpSpLocks/>
            </p:cNvGrpSpPr>
            <p:nvPr/>
          </p:nvGrpSpPr>
          <p:grpSpPr bwMode="auto">
            <a:xfrm>
              <a:off x="651" y="681"/>
              <a:ext cx="501" cy="828"/>
              <a:chOff x="569" y="2954"/>
              <a:chExt cx="501" cy="828"/>
            </a:xfrm>
          </p:grpSpPr>
          <p:sp>
            <p:nvSpPr>
              <p:cNvPr id="88177" name="Rectangle 242"/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8178" name="Text Box 241"/>
              <p:cNvSpPr txBox="1">
                <a:spLocks noChangeArrowheads="1"/>
              </p:cNvSpPr>
              <p:nvPr/>
            </p:nvSpPr>
            <p:spPr bwMode="auto">
              <a:xfrm>
                <a:off x="593" y="2954"/>
                <a:ext cx="477" cy="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DHCP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UDP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IP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Eth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Phy</a:t>
                </a:r>
              </a:p>
            </p:txBody>
          </p:sp>
          <p:sp>
            <p:nvSpPr>
              <p:cNvPr id="88179" name="Line 243"/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88180" name="Line 244"/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88181" name="Line 245"/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88182" name="Line 246"/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</p:grpSp>
      <p:grpSp>
        <p:nvGrpSpPr>
          <p:cNvPr id="701693" name="Group 253"/>
          <p:cNvGrpSpPr>
            <a:grpSpLocks/>
          </p:cNvGrpSpPr>
          <p:nvPr/>
        </p:nvGrpSpPr>
        <p:grpSpPr bwMode="auto">
          <a:xfrm>
            <a:off x="520700" y="1162050"/>
            <a:ext cx="544513" cy="244475"/>
            <a:chOff x="844" y="3337"/>
            <a:chExt cx="343" cy="154"/>
          </a:xfrm>
        </p:grpSpPr>
        <p:sp>
          <p:nvSpPr>
            <p:cNvPr id="88173" name="Rectangle 251"/>
            <p:cNvSpPr>
              <a:spLocks noChangeArrowheads="1"/>
            </p:cNvSpPr>
            <p:nvPr/>
          </p:nvSpPr>
          <p:spPr bwMode="auto">
            <a:xfrm>
              <a:off x="889" y="3370"/>
              <a:ext cx="245" cy="8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88174" name="Text Box 252"/>
            <p:cNvSpPr txBox="1">
              <a:spLocks noChangeArrowheads="1"/>
            </p:cNvSpPr>
            <p:nvPr/>
          </p:nvSpPr>
          <p:spPr bwMode="auto">
            <a:xfrm>
              <a:off x="844" y="3337"/>
              <a:ext cx="343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000" i="0" dirty="0" smtClean="0">
                  <a:solidFill>
                    <a:srgbClr val="FFFFFF"/>
                  </a:solidFill>
                  <a:latin typeface="Arial" charset="0"/>
                  <a:cs typeface="+mn-cs"/>
                </a:rPr>
                <a:t>DHCP</a:t>
              </a:r>
            </a:p>
          </p:txBody>
        </p:sp>
      </p:grpSp>
      <p:grpSp>
        <p:nvGrpSpPr>
          <p:cNvPr id="701739" name="Group 299"/>
          <p:cNvGrpSpPr>
            <a:grpSpLocks/>
          </p:cNvGrpSpPr>
          <p:nvPr/>
        </p:nvGrpSpPr>
        <p:grpSpPr bwMode="auto">
          <a:xfrm>
            <a:off x="66675" y="1181100"/>
            <a:ext cx="1081088" cy="1166813"/>
            <a:chOff x="42" y="744"/>
            <a:chExt cx="681" cy="735"/>
          </a:xfrm>
        </p:grpSpPr>
        <p:grpSp>
          <p:nvGrpSpPr>
            <p:cNvPr id="211020" name="Group 296"/>
            <p:cNvGrpSpPr>
              <a:grpSpLocks/>
            </p:cNvGrpSpPr>
            <p:nvPr/>
          </p:nvGrpSpPr>
          <p:grpSpPr bwMode="auto">
            <a:xfrm>
              <a:off x="42" y="886"/>
              <a:ext cx="681" cy="468"/>
              <a:chOff x="42" y="886"/>
              <a:chExt cx="681" cy="468"/>
            </a:xfrm>
          </p:grpSpPr>
          <p:grpSp>
            <p:nvGrpSpPr>
              <p:cNvPr id="211022" name="Group 295"/>
              <p:cNvGrpSpPr>
                <a:grpSpLocks/>
              </p:cNvGrpSpPr>
              <p:nvPr/>
            </p:nvGrpSpPr>
            <p:grpSpPr bwMode="auto">
              <a:xfrm>
                <a:off x="278" y="886"/>
                <a:ext cx="397" cy="154"/>
                <a:chOff x="740" y="3209"/>
                <a:chExt cx="397" cy="154"/>
              </a:xfrm>
            </p:grpSpPr>
            <p:grpSp>
              <p:nvGrpSpPr>
                <p:cNvPr id="211047" name="Group 254"/>
                <p:cNvGrpSpPr>
                  <a:grpSpLocks/>
                </p:cNvGrpSpPr>
                <p:nvPr/>
              </p:nvGrpSpPr>
              <p:grpSpPr bwMode="auto">
                <a:xfrm>
                  <a:off x="794" y="3209"/>
                  <a:ext cx="343" cy="154"/>
                  <a:chOff x="844" y="3337"/>
                  <a:chExt cx="343" cy="154"/>
                </a:xfrm>
              </p:grpSpPr>
              <p:sp>
                <p:nvSpPr>
                  <p:cNvPr id="88171" name="Rectangle 255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88172" name="Text Box 25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 smtClean="0">
                        <a:solidFill>
                          <a:srgbClr val="FFFFFF"/>
                        </a:solidFill>
                        <a:latin typeface="Arial" charset="0"/>
                        <a:cs typeface="+mn-cs"/>
                      </a:rPr>
                      <a:t>DHCP</a:t>
                    </a:r>
                  </a:p>
                </p:txBody>
              </p:sp>
            </p:grpSp>
            <p:sp>
              <p:nvSpPr>
                <p:cNvPr id="88169" name="Rectangle 266"/>
                <p:cNvSpPr>
                  <a:spLocks noChangeArrowheads="1"/>
                </p:cNvSpPr>
                <p:nvPr/>
              </p:nvSpPr>
              <p:spPr bwMode="auto">
                <a:xfrm>
                  <a:off x="750" y="3244"/>
                  <a:ext cx="88" cy="8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8170" name="Rectangle 267"/>
                <p:cNvSpPr>
                  <a:spLocks noChangeArrowheads="1"/>
                </p:cNvSpPr>
                <p:nvPr/>
              </p:nvSpPr>
              <p:spPr bwMode="auto">
                <a:xfrm>
                  <a:off x="740" y="3238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grpSp>
            <p:nvGrpSpPr>
              <p:cNvPr id="211023" name="Group 274"/>
              <p:cNvGrpSpPr>
                <a:grpSpLocks/>
              </p:cNvGrpSpPr>
              <p:nvPr/>
            </p:nvGrpSpPr>
            <p:grpSpPr bwMode="auto">
              <a:xfrm>
                <a:off x="278" y="1034"/>
                <a:ext cx="397" cy="154"/>
                <a:chOff x="836" y="3305"/>
                <a:chExt cx="397" cy="154"/>
              </a:xfrm>
            </p:grpSpPr>
            <p:grpSp>
              <p:nvGrpSpPr>
                <p:cNvPr id="211041" name="Group 268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43" cy="154"/>
                  <a:chOff x="844" y="3337"/>
                  <a:chExt cx="343" cy="154"/>
                </a:xfrm>
              </p:grpSpPr>
              <p:sp>
                <p:nvSpPr>
                  <p:cNvPr id="88166" name="Rectangle 269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88167" name="Text Box 27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 smtClean="0">
                        <a:solidFill>
                          <a:srgbClr val="FFFFFF"/>
                        </a:solidFill>
                        <a:latin typeface="Arial" charset="0"/>
                        <a:cs typeface="+mn-cs"/>
                      </a:rPr>
                      <a:t>DHCP</a:t>
                    </a:r>
                  </a:p>
                </p:txBody>
              </p:sp>
            </p:grpSp>
            <p:grpSp>
              <p:nvGrpSpPr>
                <p:cNvPr id="211042" name="Group 273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88164" name="Rectangle 271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88165" name="Rectangle 272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</p:grpSp>
          </p:grpSp>
          <p:grpSp>
            <p:nvGrpSpPr>
              <p:cNvPr id="211024" name="Group 293"/>
              <p:cNvGrpSpPr>
                <a:grpSpLocks/>
              </p:cNvGrpSpPr>
              <p:nvPr/>
            </p:nvGrpSpPr>
            <p:grpSpPr bwMode="auto">
              <a:xfrm>
                <a:off x="165" y="1054"/>
                <a:ext cx="480" cy="112"/>
                <a:chOff x="627" y="3377"/>
                <a:chExt cx="480" cy="112"/>
              </a:xfrm>
            </p:grpSpPr>
            <p:sp>
              <p:nvSpPr>
                <p:cNvPr id="88160" name="Rectangle 276"/>
                <p:cNvSpPr>
                  <a:spLocks noChangeArrowheads="1"/>
                </p:cNvSpPr>
                <p:nvPr/>
              </p:nvSpPr>
              <p:spPr bwMode="auto">
                <a:xfrm>
                  <a:off x="636" y="3388"/>
                  <a:ext cx="96" cy="93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8161" name="Rectangle 277"/>
                <p:cNvSpPr>
                  <a:spLocks noChangeArrowheads="1"/>
                </p:cNvSpPr>
                <p:nvPr/>
              </p:nvSpPr>
              <p:spPr bwMode="auto">
                <a:xfrm>
                  <a:off x="627" y="3377"/>
                  <a:ext cx="480" cy="112"/>
                </a:xfrm>
                <a:prstGeom prst="rect">
                  <a:avLst/>
                </a:prstGeom>
                <a:noFill/>
                <a:ln w="9525">
                  <a:solidFill>
                    <a:schemeClr val="accent2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grpSp>
            <p:nvGrpSpPr>
              <p:cNvPr id="211025" name="Group 294"/>
              <p:cNvGrpSpPr>
                <a:grpSpLocks/>
              </p:cNvGrpSpPr>
              <p:nvPr/>
            </p:nvGrpSpPr>
            <p:grpSpPr bwMode="auto">
              <a:xfrm>
                <a:off x="42" y="1200"/>
                <a:ext cx="681" cy="154"/>
                <a:chOff x="504" y="3523"/>
                <a:chExt cx="681" cy="154"/>
              </a:xfrm>
            </p:grpSpPr>
            <p:grpSp>
              <p:nvGrpSpPr>
                <p:cNvPr id="211026" name="Group 287"/>
                <p:cNvGrpSpPr>
                  <a:grpSpLocks/>
                </p:cNvGrpSpPr>
                <p:nvPr/>
              </p:nvGrpSpPr>
              <p:grpSpPr bwMode="auto">
                <a:xfrm>
                  <a:off x="623" y="3523"/>
                  <a:ext cx="510" cy="154"/>
                  <a:chOff x="723" y="3453"/>
                  <a:chExt cx="510" cy="154"/>
                </a:xfrm>
              </p:grpSpPr>
              <p:grpSp>
                <p:nvGrpSpPr>
                  <p:cNvPr id="211030" name="Group 278"/>
                  <p:cNvGrpSpPr>
                    <a:grpSpLocks/>
                  </p:cNvGrpSpPr>
                  <p:nvPr/>
                </p:nvGrpSpPr>
                <p:grpSpPr bwMode="auto">
                  <a:xfrm>
                    <a:off x="836" y="3453"/>
                    <a:ext cx="397" cy="154"/>
                    <a:chOff x="836" y="3305"/>
                    <a:chExt cx="397" cy="154"/>
                  </a:xfrm>
                </p:grpSpPr>
                <p:grpSp>
                  <p:nvGrpSpPr>
                    <p:cNvPr id="211033" name="Group 27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90" y="3305"/>
                      <a:ext cx="343" cy="154"/>
                      <a:chOff x="844" y="3337"/>
                      <a:chExt cx="343" cy="154"/>
                    </a:xfrm>
                  </p:grpSpPr>
                  <p:sp>
                    <p:nvSpPr>
                      <p:cNvPr id="88158" name="Rectangle 28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89" y="3370"/>
                        <a:ext cx="245" cy="86"/>
                      </a:xfrm>
                      <a:prstGeom prst="rect">
                        <a:avLst/>
                      </a:prstGeom>
                      <a:solidFill>
                        <a:srgbClr val="FF0000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solidFill>
                            <a:srgbClr val="000000"/>
                          </a:solidFill>
                          <a:cs typeface="+mn-cs"/>
                        </a:endParaRPr>
                      </a:p>
                    </p:txBody>
                  </p:sp>
                  <p:sp>
                    <p:nvSpPr>
                      <p:cNvPr id="88159" name="Text Box 281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844" y="3337"/>
                        <a:ext cx="343" cy="1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>
                        <a:spAutoFit/>
                      </a:bodyPr>
                      <a:lstStyle>
                        <a:lvl1pPr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1pPr>
                        <a:lvl2pPr marL="742950" indent="-28575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2pPr>
                        <a:lvl3pPr marL="11430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3pPr>
                        <a:lvl4pPr marL="16002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4pPr>
                        <a:lvl5pPr marL="20574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9pPr>
                      </a:lstStyle>
                      <a:p>
                        <a:pPr>
                          <a:defRPr/>
                        </a:pPr>
                        <a:r>
                          <a:rPr lang="en-US" sz="1000" i="0" dirty="0" smtClean="0">
                            <a:solidFill>
                              <a:srgbClr val="FFFFFF"/>
                            </a:solidFill>
                            <a:latin typeface="Arial" charset="0"/>
                            <a:cs typeface="+mn-cs"/>
                          </a:rPr>
                          <a:t>DHCP</a:t>
                        </a:r>
                      </a:p>
                    </p:txBody>
                  </p:sp>
                </p:grpSp>
                <p:grpSp>
                  <p:nvGrpSpPr>
                    <p:cNvPr id="211034" name="Group 28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36" y="3334"/>
                      <a:ext cx="354" cy="94"/>
                      <a:chOff x="836" y="3334"/>
                      <a:chExt cx="354" cy="94"/>
                    </a:xfrm>
                  </p:grpSpPr>
                  <p:sp>
                    <p:nvSpPr>
                      <p:cNvPr id="88156" name="Rectangle 28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46" y="3340"/>
                        <a:ext cx="88" cy="8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solidFill>
                            <a:srgbClr val="000000"/>
                          </a:solidFill>
                          <a:cs typeface="+mn-cs"/>
                        </a:endParaRPr>
                      </a:p>
                    </p:txBody>
                  </p:sp>
                  <p:sp>
                    <p:nvSpPr>
                      <p:cNvPr id="88157" name="Rectangle 28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36" y="3334"/>
                        <a:ext cx="354" cy="94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solidFill>
                            <a:srgbClr val="000000"/>
                          </a:solidFill>
                          <a:cs typeface="+mn-cs"/>
                        </a:endParaRPr>
                      </a:p>
                    </p:txBody>
                  </p:sp>
                </p:grpSp>
              </p:grpSp>
              <p:sp>
                <p:nvSpPr>
                  <p:cNvPr id="88152" name="Rectangle 285"/>
                  <p:cNvSpPr>
                    <a:spLocks noChangeArrowheads="1"/>
                  </p:cNvSpPr>
                  <p:nvPr/>
                </p:nvSpPr>
                <p:spPr bwMode="auto">
                  <a:xfrm>
                    <a:off x="732" y="3484"/>
                    <a:ext cx="96" cy="93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88153" name="Rectangle 286"/>
                  <p:cNvSpPr>
                    <a:spLocks noChangeArrowheads="1"/>
                  </p:cNvSpPr>
                  <p:nvPr/>
                </p:nvSpPr>
                <p:spPr bwMode="auto">
                  <a:xfrm>
                    <a:off x="723" y="3473"/>
                    <a:ext cx="480" cy="112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2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</p:grpSp>
            <p:sp>
              <p:nvSpPr>
                <p:cNvPr id="88148" name="Rectangle 288"/>
                <p:cNvSpPr>
                  <a:spLocks noChangeArrowheads="1"/>
                </p:cNvSpPr>
                <p:nvPr/>
              </p:nvSpPr>
              <p:spPr bwMode="auto">
                <a:xfrm>
                  <a:off x="517" y="3545"/>
                  <a:ext cx="94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8149" name="Rectangle 290"/>
                <p:cNvSpPr>
                  <a:spLocks noChangeArrowheads="1"/>
                </p:cNvSpPr>
                <p:nvPr/>
              </p:nvSpPr>
              <p:spPr bwMode="auto">
                <a:xfrm>
                  <a:off x="1115" y="3544"/>
                  <a:ext cx="60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8150" name="Rectangle 291"/>
                <p:cNvSpPr>
                  <a:spLocks noChangeArrowheads="1"/>
                </p:cNvSpPr>
                <p:nvPr/>
              </p:nvSpPr>
              <p:spPr bwMode="auto">
                <a:xfrm>
                  <a:off x="504" y="3529"/>
                  <a:ext cx="681" cy="138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</p:grpSp>
        <p:sp>
          <p:nvSpPr>
            <p:cNvPr id="88142" name="AutoShape 297"/>
            <p:cNvSpPr>
              <a:spLocks noChangeArrowheads="1"/>
            </p:cNvSpPr>
            <p:nvPr/>
          </p:nvSpPr>
          <p:spPr bwMode="auto">
            <a:xfrm>
              <a:off x="384" y="744"/>
              <a:ext cx="240" cy="735"/>
            </a:xfrm>
            <a:prstGeom prst="downArrow">
              <a:avLst>
                <a:gd name="adj1" fmla="val 54167"/>
                <a:gd name="adj2" fmla="val 49170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</p:grpSp>
      <p:grpSp>
        <p:nvGrpSpPr>
          <p:cNvPr id="701758" name="Group 318"/>
          <p:cNvGrpSpPr>
            <a:grpSpLocks/>
          </p:cNvGrpSpPr>
          <p:nvPr/>
        </p:nvGrpSpPr>
        <p:grpSpPr bwMode="auto">
          <a:xfrm>
            <a:off x="650875" y="2389188"/>
            <a:ext cx="1081088" cy="244475"/>
            <a:chOff x="504" y="3523"/>
            <a:chExt cx="681" cy="154"/>
          </a:xfrm>
        </p:grpSpPr>
        <p:grpSp>
          <p:nvGrpSpPr>
            <p:cNvPr id="211007" name="Group 319"/>
            <p:cNvGrpSpPr>
              <a:grpSpLocks/>
            </p:cNvGrpSpPr>
            <p:nvPr/>
          </p:nvGrpSpPr>
          <p:grpSpPr bwMode="auto">
            <a:xfrm>
              <a:off x="623" y="3523"/>
              <a:ext cx="510" cy="154"/>
              <a:chOff x="723" y="3453"/>
              <a:chExt cx="510" cy="154"/>
            </a:xfrm>
          </p:grpSpPr>
          <p:grpSp>
            <p:nvGrpSpPr>
              <p:cNvPr id="211011" name="Group 320"/>
              <p:cNvGrpSpPr>
                <a:grpSpLocks/>
              </p:cNvGrpSpPr>
              <p:nvPr/>
            </p:nvGrpSpPr>
            <p:grpSpPr bwMode="auto">
              <a:xfrm>
                <a:off x="836" y="3453"/>
                <a:ext cx="397" cy="154"/>
                <a:chOff x="836" y="3305"/>
                <a:chExt cx="397" cy="154"/>
              </a:xfrm>
            </p:grpSpPr>
            <p:grpSp>
              <p:nvGrpSpPr>
                <p:cNvPr id="211014" name="Group 321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43" cy="154"/>
                  <a:chOff x="844" y="3337"/>
                  <a:chExt cx="343" cy="154"/>
                </a:xfrm>
              </p:grpSpPr>
              <p:sp>
                <p:nvSpPr>
                  <p:cNvPr id="88139" name="Rectangle 322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88140" name="Text Box 3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 smtClean="0">
                        <a:solidFill>
                          <a:srgbClr val="FFFFFF"/>
                        </a:solidFill>
                        <a:latin typeface="Arial" charset="0"/>
                        <a:cs typeface="+mn-cs"/>
                      </a:rPr>
                      <a:t>DHCP</a:t>
                    </a:r>
                  </a:p>
                </p:txBody>
              </p:sp>
            </p:grpSp>
            <p:grpSp>
              <p:nvGrpSpPr>
                <p:cNvPr id="211015" name="Group 324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88137" name="Rectangle 325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88138" name="Rectangle 326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</p:grpSp>
          </p:grpSp>
          <p:sp>
            <p:nvSpPr>
              <p:cNvPr id="88133" name="Rectangle 327"/>
              <p:cNvSpPr>
                <a:spLocks noChangeArrowheads="1"/>
              </p:cNvSpPr>
              <p:nvPr/>
            </p:nvSpPr>
            <p:spPr bwMode="auto">
              <a:xfrm>
                <a:off x="732" y="3484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8134" name="Rectangle 328"/>
              <p:cNvSpPr>
                <a:spLocks noChangeArrowheads="1"/>
              </p:cNvSpPr>
              <p:nvPr/>
            </p:nvSpPr>
            <p:spPr bwMode="auto">
              <a:xfrm>
                <a:off x="723" y="3473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88129" name="Rectangle 329"/>
            <p:cNvSpPr>
              <a:spLocks noChangeArrowheads="1"/>
            </p:cNvSpPr>
            <p:nvPr/>
          </p:nvSpPr>
          <p:spPr bwMode="auto">
            <a:xfrm>
              <a:off x="517" y="3545"/>
              <a:ext cx="94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88130" name="Rectangle 330"/>
            <p:cNvSpPr>
              <a:spLocks noChangeArrowheads="1"/>
            </p:cNvSpPr>
            <p:nvPr/>
          </p:nvSpPr>
          <p:spPr bwMode="auto">
            <a:xfrm>
              <a:off x="1115" y="3544"/>
              <a:ext cx="60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88131" name="Rectangle 331"/>
            <p:cNvSpPr>
              <a:spLocks noChangeArrowheads="1"/>
            </p:cNvSpPr>
            <p:nvPr/>
          </p:nvSpPr>
          <p:spPr bwMode="auto">
            <a:xfrm>
              <a:off x="504" y="3529"/>
              <a:ext cx="681" cy="1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</p:grpSp>
      <p:grpSp>
        <p:nvGrpSpPr>
          <p:cNvPr id="701782" name="Group 342"/>
          <p:cNvGrpSpPr>
            <a:grpSpLocks/>
          </p:cNvGrpSpPr>
          <p:nvPr/>
        </p:nvGrpSpPr>
        <p:grpSpPr bwMode="auto">
          <a:xfrm>
            <a:off x="1477963" y="3081338"/>
            <a:ext cx="1316037" cy="1314450"/>
            <a:chOff x="931" y="1941"/>
            <a:chExt cx="829" cy="828"/>
          </a:xfrm>
        </p:grpSpPr>
        <p:sp>
          <p:nvSpPr>
            <p:cNvPr id="210999" name="Freeform 334"/>
            <p:cNvSpPr>
              <a:spLocks/>
            </p:cNvSpPr>
            <p:nvPr/>
          </p:nvSpPr>
          <p:spPr bwMode="auto">
            <a:xfrm>
              <a:off x="1424" y="1965"/>
              <a:ext cx="336" cy="801"/>
            </a:xfrm>
            <a:custGeom>
              <a:avLst/>
              <a:gdLst>
                <a:gd name="T0" fmla="*/ 1 w 551"/>
                <a:gd name="T1" fmla="*/ 0 h 801"/>
                <a:gd name="T2" fmla="*/ 28 w 551"/>
                <a:gd name="T3" fmla="*/ 402 h 801"/>
                <a:gd name="T4" fmla="*/ 1 w 551"/>
                <a:gd name="T5" fmla="*/ 801 h 801"/>
                <a:gd name="T6" fmla="*/ 1 w 551"/>
                <a:gd name="T7" fmla="*/ 535 h 801"/>
                <a:gd name="T8" fmla="*/ 0 w 551"/>
                <a:gd name="T9" fmla="*/ 371 h 801"/>
                <a:gd name="T10" fmla="*/ 1 w 551"/>
                <a:gd name="T11" fmla="*/ 0 h 8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1" h="801">
                  <a:moveTo>
                    <a:pt x="14" y="0"/>
                  </a:moveTo>
                  <a:lnTo>
                    <a:pt x="551" y="402"/>
                  </a:lnTo>
                  <a:lnTo>
                    <a:pt x="6" y="801"/>
                  </a:lnTo>
                  <a:lnTo>
                    <a:pt x="13" y="535"/>
                  </a:lnTo>
                  <a:lnTo>
                    <a:pt x="0" y="371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grpSp>
          <p:nvGrpSpPr>
            <p:cNvPr id="211000" name="Group 335"/>
            <p:cNvGrpSpPr>
              <a:grpSpLocks/>
            </p:cNvGrpSpPr>
            <p:nvPr/>
          </p:nvGrpSpPr>
          <p:grpSpPr bwMode="auto">
            <a:xfrm>
              <a:off x="931" y="1941"/>
              <a:ext cx="501" cy="828"/>
              <a:chOff x="569" y="2954"/>
              <a:chExt cx="501" cy="828"/>
            </a:xfrm>
          </p:grpSpPr>
          <p:sp>
            <p:nvSpPr>
              <p:cNvPr id="88122" name="Rectangle 336"/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8123" name="Text Box 337"/>
              <p:cNvSpPr txBox="1">
                <a:spLocks noChangeArrowheads="1"/>
              </p:cNvSpPr>
              <p:nvPr/>
            </p:nvSpPr>
            <p:spPr bwMode="auto">
              <a:xfrm>
                <a:off x="593" y="2954"/>
                <a:ext cx="477" cy="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DHCP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UDP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IP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Eth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Phy</a:t>
                </a:r>
              </a:p>
            </p:txBody>
          </p:sp>
          <p:sp>
            <p:nvSpPr>
              <p:cNvPr id="88124" name="Line 338"/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88125" name="Line 339"/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88126" name="Line 340"/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88127" name="Line 341"/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</p:grpSp>
      <p:grpSp>
        <p:nvGrpSpPr>
          <p:cNvPr id="701882" name="Group 442"/>
          <p:cNvGrpSpPr>
            <a:grpSpLocks/>
          </p:cNvGrpSpPr>
          <p:nvPr/>
        </p:nvGrpSpPr>
        <p:grpSpPr bwMode="auto">
          <a:xfrm>
            <a:off x="339725" y="2981325"/>
            <a:ext cx="1081088" cy="1217613"/>
            <a:chOff x="1404" y="3105"/>
            <a:chExt cx="681" cy="767"/>
          </a:xfrm>
        </p:grpSpPr>
        <p:grpSp>
          <p:nvGrpSpPr>
            <p:cNvPr id="210964" name="Group 344"/>
            <p:cNvGrpSpPr>
              <a:grpSpLocks/>
            </p:cNvGrpSpPr>
            <p:nvPr/>
          </p:nvGrpSpPr>
          <p:grpSpPr bwMode="auto">
            <a:xfrm>
              <a:off x="1404" y="3355"/>
              <a:ext cx="681" cy="468"/>
              <a:chOff x="42" y="886"/>
              <a:chExt cx="681" cy="468"/>
            </a:xfrm>
          </p:grpSpPr>
          <p:grpSp>
            <p:nvGrpSpPr>
              <p:cNvPr id="210969" name="Group 345"/>
              <p:cNvGrpSpPr>
                <a:grpSpLocks/>
              </p:cNvGrpSpPr>
              <p:nvPr/>
            </p:nvGrpSpPr>
            <p:grpSpPr bwMode="auto">
              <a:xfrm>
                <a:off x="278" y="886"/>
                <a:ext cx="397" cy="154"/>
                <a:chOff x="740" y="3209"/>
                <a:chExt cx="397" cy="154"/>
              </a:xfrm>
            </p:grpSpPr>
            <p:grpSp>
              <p:nvGrpSpPr>
                <p:cNvPr id="210994" name="Group 346"/>
                <p:cNvGrpSpPr>
                  <a:grpSpLocks/>
                </p:cNvGrpSpPr>
                <p:nvPr/>
              </p:nvGrpSpPr>
              <p:grpSpPr bwMode="auto">
                <a:xfrm>
                  <a:off x="794" y="3209"/>
                  <a:ext cx="343" cy="154"/>
                  <a:chOff x="844" y="3337"/>
                  <a:chExt cx="343" cy="154"/>
                </a:xfrm>
              </p:grpSpPr>
              <p:sp>
                <p:nvSpPr>
                  <p:cNvPr id="88118" name="Rectangle 347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88119" name="Text Box 34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 smtClean="0">
                        <a:solidFill>
                          <a:srgbClr val="FFFFFF"/>
                        </a:solidFill>
                        <a:latin typeface="Arial" charset="0"/>
                        <a:cs typeface="+mn-cs"/>
                      </a:rPr>
                      <a:t>DHCP</a:t>
                    </a:r>
                  </a:p>
                </p:txBody>
              </p:sp>
            </p:grpSp>
            <p:sp>
              <p:nvSpPr>
                <p:cNvPr id="88116" name="Rectangle 349"/>
                <p:cNvSpPr>
                  <a:spLocks noChangeArrowheads="1"/>
                </p:cNvSpPr>
                <p:nvPr/>
              </p:nvSpPr>
              <p:spPr bwMode="auto">
                <a:xfrm>
                  <a:off x="750" y="3244"/>
                  <a:ext cx="88" cy="8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8117" name="Rectangle 350"/>
                <p:cNvSpPr>
                  <a:spLocks noChangeArrowheads="1"/>
                </p:cNvSpPr>
                <p:nvPr/>
              </p:nvSpPr>
              <p:spPr bwMode="auto">
                <a:xfrm>
                  <a:off x="740" y="3238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grpSp>
            <p:nvGrpSpPr>
              <p:cNvPr id="210970" name="Group 351"/>
              <p:cNvGrpSpPr>
                <a:grpSpLocks/>
              </p:cNvGrpSpPr>
              <p:nvPr/>
            </p:nvGrpSpPr>
            <p:grpSpPr bwMode="auto">
              <a:xfrm>
                <a:off x="278" y="1034"/>
                <a:ext cx="397" cy="154"/>
                <a:chOff x="836" y="3305"/>
                <a:chExt cx="397" cy="154"/>
              </a:xfrm>
            </p:grpSpPr>
            <p:grpSp>
              <p:nvGrpSpPr>
                <p:cNvPr id="210988" name="Group 352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43" cy="154"/>
                  <a:chOff x="844" y="3337"/>
                  <a:chExt cx="343" cy="154"/>
                </a:xfrm>
              </p:grpSpPr>
              <p:sp>
                <p:nvSpPr>
                  <p:cNvPr id="88113" name="Rectangle 353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88114" name="Text Box 35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 smtClean="0">
                        <a:solidFill>
                          <a:srgbClr val="FFFFFF"/>
                        </a:solidFill>
                        <a:latin typeface="Arial" charset="0"/>
                        <a:cs typeface="+mn-cs"/>
                      </a:rPr>
                      <a:t>DHCP</a:t>
                    </a:r>
                  </a:p>
                </p:txBody>
              </p:sp>
            </p:grpSp>
            <p:grpSp>
              <p:nvGrpSpPr>
                <p:cNvPr id="210989" name="Group 355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88111" name="Rectangle 356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88112" name="Rectangle 357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</p:grpSp>
          </p:grpSp>
          <p:grpSp>
            <p:nvGrpSpPr>
              <p:cNvPr id="210971" name="Group 358"/>
              <p:cNvGrpSpPr>
                <a:grpSpLocks/>
              </p:cNvGrpSpPr>
              <p:nvPr/>
            </p:nvGrpSpPr>
            <p:grpSpPr bwMode="auto">
              <a:xfrm>
                <a:off x="165" y="1054"/>
                <a:ext cx="480" cy="112"/>
                <a:chOff x="627" y="3377"/>
                <a:chExt cx="480" cy="112"/>
              </a:xfrm>
            </p:grpSpPr>
            <p:sp>
              <p:nvSpPr>
                <p:cNvPr id="88107" name="Rectangle 359"/>
                <p:cNvSpPr>
                  <a:spLocks noChangeArrowheads="1"/>
                </p:cNvSpPr>
                <p:nvPr/>
              </p:nvSpPr>
              <p:spPr bwMode="auto">
                <a:xfrm>
                  <a:off x="636" y="3388"/>
                  <a:ext cx="96" cy="93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8108" name="Rectangle 360"/>
                <p:cNvSpPr>
                  <a:spLocks noChangeArrowheads="1"/>
                </p:cNvSpPr>
                <p:nvPr/>
              </p:nvSpPr>
              <p:spPr bwMode="auto">
                <a:xfrm>
                  <a:off x="627" y="3377"/>
                  <a:ext cx="480" cy="112"/>
                </a:xfrm>
                <a:prstGeom prst="rect">
                  <a:avLst/>
                </a:prstGeom>
                <a:noFill/>
                <a:ln w="9525">
                  <a:solidFill>
                    <a:schemeClr val="accent2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grpSp>
            <p:nvGrpSpPr>
              <p:cNvPr id="210972" name="Group 361"/>
              <p:cNvGrpSpPr>
                <a:grpSpLocks/>
              </p:cNvGrpSpPr>
              <p:nvPr/>
            </p:nvGrpSpPr>
            <p:grpSpPr bwMode="auto">
              <a:xfrm>
                <a:off x="42" y="1200"/>
                <a:ext cx="681" cy="154"/>
                <a:chOff x="504" y="3523"/>
                <a:chExt cx="681" cy="154"/>
              </a:xfrm>
            </p:grpSpPr>
            <p:grpSp>
              <p:nvGrpSpPr>
                <p:cNvPr id="210973" name="Group 362"/>
                <p:cNvGrpSpPr>
                  <a:grpSpLocks/>
                </p:cNvGrpSpPr>
                <p:nvPr/>
              </p:nvGrpSpPr>
              <p:grpSpPr bwMode="auto">
                <a:xfrm>
                  <a:off x="623" y="3523"/>
                  <a:ext cx="510" cy="154"/>
                  <a:chOff x="723" y="3453"/>
                  <a:chExt cx="510" cy="154"/>
                </a:xfrm>
              </p:grpSpPr>
              <p:grpSp>
                <p:nvGrpSpPr>
                  <p:cNvPr id="210977" name="Group 363"/>
                  <p:cNvGrpSpPr>
                    <a:grpSpLocks/>
                  </p:cNvGrpSpPr>
                  <p:nvPr/>
                </p:nvGrpSpPr>
                <p:grpSpPr bwMode="auto">
                  <a:xfrm>
                    <a:off x="836" y="3453"/>
                    <a:ext cx="397" cy="154"/>
                    <a:chOff x="836" y="3305"/>
                    <a:chExt cx="397" cy="154"/>
                  </a:xfrm>
                </p:grpSpPr>
                <p:grpSp>
                  <p:nvGrpSpPr>
                    <p:cNvPr id="210980" name="Group 36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90" y="3305"/>
                      <a:ext cx="343" cy="154"/>
                      <a:chOff x="844" y="3337"/>
                      <a:chExt cx="343" cy="154"/>
                    </a:xfrm>
                  </p:grpSpPr>
                  <p:sp>
                    <p:nvSpPr>
                      <p:cNvPr id="88105" name="Rectangle 36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89" y="3370"/>
                        <a:ext cx="245" cy="86"/>
                      </a:xfrm>
                      <a:prstGeom prst="rect">
                        <a:avLst/>
                      </a:prstGeom>
                      <a:solidFill>
                        <a:srgbClr val="FF0000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solidFill>
                            <a:srgbClr val="000000"/>
                          </a:solidFill>
                          <a:cs typeface="+mn-cs"/>
                        </a:endParaRPr>
                      </a:p>
                    </p:txBody>
                  </p:sp>
                  <p:sp>
                    <p:nvSpPr>
                      <p:cNvPr id="88106" name="Text Box 366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844" y="3337"/>
                        <a:ext cx="343" cy="1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>
                        <a:spAutoFit/>
                      </a:bodyPr>
                      <a:lstStyle>
                        <a:lvl1pPr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1pPr>
                        <a:lvl2pPr marL="742950" indent="-28575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2pPr>
                        <a:lvl3pPr marL="11430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3pPr>
                        <a:lvl4pPr marL="16002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4pPr>
                        <a:lvl5pPr marL="20574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9pPr>
                      </a:lstStyle>
                      <a:p>
                        <a:pPr>
                          <a:defRPr/>
                        </a:pPr>
                        <a:r>
                          <a:rPr lang="en-US" sz="1000" i="0" dirty="0" smtClean="0">
                            <a:solidFill>
                              <a:srgbClr val="FFFFFF"/>
                            </a:solidFill>
                            <a:latin typeface="Arial" charset="0"/>
                            <a:cs typeface="+mn-cs"/>
                          </a:rPr>
                          <a:t>DHCP</a:t>
                        </a:r>
                      </a:p>
                    </p:txBody>
                  </p:sp>
                </p:grpSp>
                <p:grpSp>
                  <p:nvGrpSpPr>
                    <p:cNvPr id="210981" name="Group 36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36" y="3334"/>
                      <a:ext cx="354" cy="94"/>
                      <a:chOff x="836" y="3334"/>
                      <a:chExt cx="354" cy="94"/>
                    </a:xfrm>
                  </p:grpSpPr>
                  <p:sp>
                    <p:nvSpPr>
                      <p:cNvPr id="88103" name="Rectangle 36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46" y="3340"/>
                        <a:ext cx="88" cy="8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solidFill>
                            <a:srgbClr val="000000"/>
                          </a:solidFill>
                          <a:cs typeface="+mn-cs"/>
                        </a:endParaRPr>
                      </a:p>
                    </p:txBody>
                  </p:sp>
                  <p:sp>
                    <p:nvSpPr>
                      <p:cNvPr id="88104" name="Rectangle 36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36" y="3334"/>
                        <a:ext cx="354" cy="94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solidFill>
                            <a:srgbClr val="000000"/>
                          </a:solidFill>
                          <a:cs typeface="+mn-cs"/>
                        </a:endParaRPr>
                      </a:p>
                    </p:txBody>
                  </p:sp>
                </p:grpSp>
              </p:grpSp>
              <p:sp>
                <p:nvSpPr>
                  <p:cNvPr id="88099" name="Rectangle 370"/>
                  <p:cNvSpPr>
                    <a:spLocks noChangeArrowheads="1"/>
                  </p:cNvSpPr>
                  <p:nvPr/>
                </p:nvSpPr>
                <p:spPr bwMode="auto">
                  <a:xfrm>
                    <a:off x="732" y="3484"/>
                    <a:ext cx="96" cy="93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88100" name="Rectangle 371"/>
                  <p:cNvSpPr>
                    <a:spLocks noChangeArrowheads="1"/>
                  </p:cNvSpPr>
                  <p:nvPr/>
                </p:nvSpPr>
                <p:spPr bwMode="auto">
                  <a:xfrm>
                    <a:off x="723" y="3473"/>
                    <a:ext cx="480" cy="112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2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</p:grpSp>
            <p:sp>
              <p:nvSpPr>
                <p:cNvPr id="88095" name="Rectangle 372"/>
                <p:cNvSpPr>
                  <a:spLocks noChangeArrowheads="1"/>
                </p:cNvSpPr>
                <p:nvPr/>
              </p:nvSpPr>
              <p:spPr bwMode="auto">
                <a:xfrm>
                  <a:off x="517" y="3545"/>
                  <a:ext cx="94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8096" name="Rectangle 373"/>
                <p:cNvSpPr>
                  <a:spLocks noChangeArrowheads="1"/>
                </p:cNvSpPr>
                <p:nvPr/>
              </p:nvSpPr>
              <p:spPr bwMode="auto">
                <a:xfrm>
                  <a:off x="1115" y="3544"/>
                  <a:ext cx="60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8097" name="Rectangle 374"/>
                <p:cNvSpPr>
                  <a:spLocks noChangeArrowheads="1"/>
                </p:cNvSpPr>
                <p:nvPr/>
              </p:nvSpPr>
              <p:spPr bwMode="auto">
                <a:xfrm>
                  <a:off x="504" y="3529"/>
                  <a:ext cx="681" cy="138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</p:grpSp>
        <p:sp>
          <p:nvSpPr>
            <p:cNvPr id="88086" name="AutoShape 375"/>
            <p:cNvSpPr>
              <a:spLocks noChangeArrowheads="1"/>
            </p:cNvSpPr>
            <p:nvPr/>
          </p:nvSpPr>
          <p:spPr bwMode="auto">
            <a:xfrm rot="10800000">
              <a:off x="1727" y="3105"/>
              <a:ext cx="240" cy="767"/>
            </a:xfrm>
            <a:prstGeom prst="downArrow">
              <a:avLst>
                <a:gd name="adj1" fmla="val 54167"/>
                <a:gd name="adj2" fmla="val 51311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grpSp>
          <p:nvGrpSpPr>
            <p:cNvPr id="210966" name="Group 379"/>
            <p:cNvGrpSpPr>
              <a:grpSpLocks/>
            </p:cNvGrpSpPr>
            <p:nvPr/>
          </p:nvGrpSpPr>
          <p:grpSpPr bwMode="auto">
            <a:xfrm>
              <a:off x="1695" y="3227"/>
              <a:ext cx="343" cy="154"/>
              <a:chOff x="844" y="3337"/>
              <a:chExt cx="343" cy="154"/>
            </a:xfrm>
          </p:grpSpPr>
          <p:sp>
            <p:nvSpPr>
              <p:cNvPr id="88088" name="Rectangle 380"/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8089" name="Text Box 381"/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343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rgbClr val="FFFFFF"/>
                    </a:solidFill>
                    <a:latin typeface="Arial" charset="0"/>
                    <a:cs typeface="+mn-cs"/>
                  </a:rPr>
                  <a:t>DHCP</a:t>
                </a:r>
              </a:p>
            </p:txBody>
          </p:sp>
        </p:grpSp>
      </p:grpSp>
      <p:grpSp>
        <p:nvGrpSpPr>
          <p:cNvPr id="701916" name="Group 476"/>
          <p:cNvGrpSpPr>
            <a:grpSpLocks/>
          </p:cNvGrpSpPr>
          <p:nvPr/>
        </p:nvGrpSpPr>
        <p:grpSpPr bwMode="auto">
          <a:xfrm>
            <a:off x="803275" y="3178175"/>
            <a:ext cx="544513" cy="244475"/>
            <a:chOff x="844" y="3337"/>
            <a:chExt cx="343" cy="154"/>
          </a:xfrm>
        </p:grpSpPr>
        <p:sp>
          <p:nvSpPr>
            <p:cNvPr id="88083" name="Rectangle 477"/>
            <p:cNvSpPr>
              <a:spLocks noChangeArrowheads="1"/>
            </p:cNvSpPr>
            <p:nvPr/>
          </p:nvSpPr>
          <p:spPr bwMode="auto">
            <a:xfrm>
              <a:off x="889" y="3370"/>
              <a:ext cx="245" cy="8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88084" name="Text Box 478"/>
            <p:cNvSpPr txBox="1">
              <a:spLocks noChangeArrowheads="1"/>
            </p:cNvSpPr>
            <p:nvPr/>
          </p:nvSpPr>
          <p:spPr bwMode="auto">
            <a:xfrm>
              <a:off x="844" y="3337"/>
              <a:ext cx="343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000" i="0" dirty="0" smtClean="0">
                  <a:solidFill>
                    <a:srgbClr val="FFFFFF"/>
                  </a:solidFill>
                  <a:latin typeface="Arial" charset="0"/>
                  <a:cs typeface="+mn-cs"/>
                </a:rPr>
                <a:t>DHCP</a:t>
              </a:r>
            </a:p>
          </p:txBody>
        </p:sp>
      </p:grpSp>
      <p:sp>
        <p:nvSpPr>
          <p:cNvPr id="701919" name="Rectangle 479"/>
          <p:cNvSpPr>
            <a:spLocks noChangeArrowheads="1"/>
          </p:cNvSpPr>
          <p:nvPr/>
        </p:nvSpPr>
        <p:spPr bwMode="auto">
          <a:xfrm>
            <a:off x="5037138" y="2568575"/>
            <a:ext cx="3892550" cy="1306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31775" indent="-231775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200" i="0" dirty="0">
                <a:solidFill>
                  <a:srgbClr val="000000"/>
                </a:solidFill>
                <a:latin typeface="Gill Sans MT" charset="0"/>
                <a:cs typeface="+mn-cs"/>
              </a:rPr>
              <a:t>DHCP request </a:t>
            </a:r>
            <a:r>
              <a:rPr lang="en-US" sz="2200" dirty="0">
                <a:solidFill>
                  <a:srgbClr val="3333CC"/>
                </a:solidFill>
                <a:latin typeface="Gill Sans MT" charset="0"/>
                <a:cs typeface="+mn-cs"/>
              </a:rPr>
              <a:t>encapsulated</a:t>
            </a:r>
            <a:r>
              <a:rPr lang="en-US" sz="2200" i="0" dirty="0">
                <a:solidFill>
                  <a:srgbClr val="3333CC"/>
                </a:solidFill>
                <a:latin typeface="Gill Sans MT" charset="0"/>
                <a:cs typeface="+mn-cs"/>
              </a:rPr>
              <a:t> </a:t>
            </a:r>
            <a:r>
              <a:rPr lang="en-US" sz="2200" i="0" dirty="0">
                <a:solidFill>
                  <a:srgbClr val="000000"/>
                </a:solidFill>
                <a:latin typeface="Gill Sans MT" charset="0"/>
                <a:cs typeface="+mn-cs"/>
              </a:rPr>
              <a:t>in </a:t>
            </a:r>
            <a:r>
              <a:rPr lang="en-US" sz="2200" dirty="0">
                <a:solidFill>
                  <a:srgbClr val="C00000"/>
                </a:solidFill>
                <a:latin typeface="Gill Sans MT" charset="0"/>
                <a:cs typeface="+mn-cs"/>
              </a:rPr>
              <a:t>UDP</a:t>
            </a:r>
            <a:r>
              <a:rPr lang="en-US" sz="2200" i="0" dirty="0">
                <a:solidFill>
                  <a:srgbClr val="000000"/>
                </a:solidFill>
                <a:latin typeface="Gill Sans MT" charset="0"/>
                <a:cs typeface="+mn-cs"/>
              </a:rPr>
              <a:t>, encapsulated in </a:t>
            </a:r>
            <a:r>
              <a:rPr lang="en-US" sz="2200" dirty="0">
                <a:solidFill>
                  <a:srgbClr val="C00000"/>
                </a:solidFill>
                <a:latin typeface="Gill Sans MT" charset="0"/>
                <a:cs typeface="+mn-cs"/>
              </a:rPr>
              <a:t>IP</a:t>
            </a:r>
            <a:r>
              <a:rPr lang="en-US" sz="2200" i="0" dirty="0">
                <a:solidFill>
                  <a:srgbClr val="000000"/>
                </a:solidFill>
                <a:latin typeface="Gill Sans MT" charset="0"/>
                <a:cs typeface="+mn-cs"/>
              </a:rPr>
              <a:t>, encapsulated in </a:t>
            </a:r>
            <a:r>
              <a:rPr lang="en-US" sz="2200" dirty="0">
                <a:solidFill>
                  <a:srgbClr val="C00000"/>
                </a:solidFill>
                <a:latin typeface="Gill Sans MT" charset="0"/>
                <a:cs typeface="+mn-cs"/>
              </a:rPr>
              <a:t>802.3</a:t>
            </a:r>
            <a:r>
              <a:rPr lang="en-US" sz="2200" i="0" dirty="0">
                <a:solidFill>
                  <a:srgbClr val="C00000"/>
                </a:solidFill>
                <a:latin typeface="Gill Sans MT" charset="0"/>
                <a:cs typeface="+mn-cs"/>
              </a:rPr>
              <a:t> </a:t>
            </a:r>
            <a:r>
              <a:rPr lang="en-US" sz="2200" i="0" dirty="0">
                <a:solidFill>
                  <a:srgbClr val="000000"/>
                </a:solidFill>
                <a:latin typeface="Gill Sans MT" charset="0"/>
                <a:cs typeface="+mn-cs"/>
              </a:rPr>
              <a:t>Ethernet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  <a:defRPr/>
            </a:pPr>
            <a:endParaRPr lang="en-US" sz="2200" i="0" dirty="0">
              <a:solidFill>
                <a:srgbClr val="000000"/>
              </a:solidFill>
              <a:latin typeface="Gill Sans MT" charset="0"/>
              <a:cs typeface="+mn-cs"/>
            </a:endParaRPr>
          </a:p>
        </p:txBody>
      </p:sp>
      <p:sp>
        <p:nvSpPr>
          <p:cNvPr id="701920" name="Rectangle 480"/>
          <p:cNvSpPr>
            <a:spLocks noChangeArrowheads="1"/>
          </p:cNvSpPr>
          <p:nvPr/>
        </p:nvSpPr>
        <p:spPr bwMode="auto">
          <a:xfrm>
            <a:off x="5035550" y="3979863"/>
            <a:ext cx="3924300" cy="1563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31775" indent="-231775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200" i="0" dirty="0">
                <a:solidFill>
                  <a:srgbClr val="000000"/>
                </a:solidFill>
                <a:latin typeface="Gill Sans MT" charset="0"/>
                <a:cs typeface="+mn-cs"/>
              </a:rPr>
              <a:t>Ethernet frame </a:t>
            </a:r>
            <a:r>
              <a:rPr lang="en-US" sz="2200" dirty="0">
                <a:solidFill>
                  <a:srgbClr val="000099"/>
                </a:solidFill>
                <a:latin typeface="Gill Sans MT" charset="0"/>
                <a:cs typeface="+mn-cs"/>
              </a:rPr>
              <a:t>broadcast</a:t>
            </a:r>
            <a:r>
              <a:rPr lang="en-US" sz="2200" i="0" dirty="0">
                <a:solidFill>
                  <a:srgbClr val="000000"/>
                </a:solidFill>
                <a:latin typeface="Gill Sans MT" charset="0"/>
                <a:cs typeface="+mn-cs"/>
              </a:rPr>
              <a:t> (dest: FFFFFFFFFFFF) on LAN, received at router running </a:t>
            </a:r>
            <a:r>
              <a:rPr lang="en-US" sz="2200" dirty="0">
                <a:solidFill>
                  <a:srgbClr val="C00000"/>
                </a:solidFill>
                <a:latin typeface="Gill Sans MT" charset="0"/>
                <a:cs typeface="+mn-cs"/>
              </a:rPr>
              <a:t>DHCP</a:t>
            </a:r>
            <a:r>
              <a:rPr lang="en-US" sz="2200" i="0" dirty="0">
                <a:solidFill>
                  <a:srgbClr val="C00000"/>
                </a:solidFill>
                <a:latin typeface="Gill Sans MT" charset="0"/>
                <a:cs typeface="+mn-cs"/>
              </a:rPr>
              <a:t> </a:t>
            </a:r>
            <a:r>
              <a:rPr lang="en-US" sz="2200" i="0" dirty="0">
                <a:solidFill>
                  <a:srgbClr val="000000"/>
                </a:solidFill>
                <a:latin typeface="Gill Sans MT" charset="0"/>
                <a:cs typeface="+mn-cs"/>
              </a:rPr>
              <a:t>server</a:t>
            </a:r>
          </a:p>
        </p:txBody>
      </p:sp>
      <p:sp>
        <p:nvSpPr>
          <p:cNvPr id="701921" name="Rectangle 481"/>
          <p:cNvSpPr>
            <a:spLocks noChangeArrowheads="1"/>
          </p:cNvSpPr>
          <p:nvPr/>
        </p:nvSpPr>
        <p:spPr bwMode="auto">
          <a:xfrm>
            <a:off x="5033963" y="5316538"/>
            <a:ext cx="3802062" cy="129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31775" indent="-231775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200" i="0" dirty="0">
                <a:solidFill>
                  <a:srgbClr val="000000"/>
                </a:solidFill>
                <a:latin typeface="Gill Sans MT" charset="0"/>
                <a:cs typeface="+mn-cs"/>
              </a:rPr>
              <a:t>Ethernet </a:t>
            </a:r>
            <a:r>
              <a:rPr lang="en-US" sz="2200" dirty="0">
                <a:solidFill>
                  <a:srgbClr val="000099"/>
                </a:solidFill>
                <a:latin typeface="Gill Sans MT" charset="0"/>
                <a:cs typeface="+mn-cs"/>
              </a:rPr>
              <a:t>demuxed</a:t>
            </a:r>
            <a:r>
              <a:rPr lang="en-US" sz="2200" i="0" dirty="0">
                <a:solidFill>
                  <a:srgbClr val="000000"/>
                </a:solidFill>
                <a:latin typeface="Gill Sans MT" charset="0"/>
                <a:cs typeface="+mn-cs"/>
              </a:rPr>
              <a:t> to IP demuxed, UDP demuxed to DHCP </a:t>
            </a:r>
          </a:p>
        </p:txBody>
      </p:sp>
      <p:pic>
        <p:nvPicPr>
          <p:cNvPr id="210961" name="Picture 15" descr="underline_base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0" y="671513"/>
            <a:ext cx="77692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5</a:t>
            </a:fld>
            <a:endParaRPr lang="en-US" sz="1200" dirty="0">
              <a:latin typeface="Tahoma" charset="0"/>
            </a:endParaRPr>
          </a:p>
        </p:txBody>
      </p:sp>
      <p:sp>
        <p:nvSpPr>
          <p:cNvPr id="180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7579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01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" dur="500"/>
                                        <p:tgtEl>
                                          <p:spTgt spid="7016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1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01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701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701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1.81144E-6 L 0.26823 -0.00139 L 0.10833 0.27287 L -0.01806 0.27125 " pathEditMode="relative" rAng="0" ptsTypes="AAAA">
                                      <p:cBhvr>
                                        <p:cTn id="43" dur="2000" fill="hold"/>
                                        <p:tgtEl>
                                          <p:spTgt spid="7017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135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701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1000"/>
                                        <p:tgtEl>
                                          <p:spTgt spid="701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7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1629" grpId="0" build="p"/>
      <p:bldP spid="701661" grpId="0" animBg="1"/>
      <p:bldP spid="701661" grpId="1" animBg="1"/>
      <p:bldP spid="701919" grpId="0"/>
      <p:bldP spid="701920" grpId="0"/>
      <p:bldP spid="7019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1969" name="Group 152"/>
          <p:cNvGrpSpPr>
            <a:grpSpLocks/>
          </p:cNvGrpSpPr>
          <p:nvPr/>
        </p:nvGrpSpPr>
        <p:grpSpPr bwMode="auto">
          <a:xfrm>
            <a:off x="773113" y="1273175"/>
            <a:ext cx="3554412" cy="3067050"/>
            <a:chOff x="773113" y="1273175"/>
            <a:chExt cx="3554412" cy="3066395"/>
          </a:xfrm>
        </p:grpSpPr>
        <p:sp>
          <p:nvSpPr>
            <p:cNvPr id="212082" name="Freeform 3"/>
            <p:cNvSpPr>
              <a:spLocks/>
            </p:cNvSpPr>
            <p:nvPr/>
          </p:nvSpPr>
          <p:spPr bwMode="auto">
            <a:xfrm>
              <a:off x="773113" y="1273175"/>
              <a:ext cx="3554412" cy="2754313"/>
            </a:xfrm>
            <a:custGeom>
              <a:avLst/>
              <a:gdLst>
                <a:gd name="T0" fmla="*/ 2147483647 w 2406"/>
                <a:gd name="T1" fmla="*/ 2147483647 h 958"/>
                <a:gd name="T2" fmla="*/ 2147483647 w 2406"/>
                <a:gd name="T3" fmla="*/ 2147483647 h 958"/>
                <a:gd name="T4" fmla="*/ 2147483647 w 2406"/>
                <a:gd name="T5" fmla="*/ 2147483647 h 958"/>
                <a:gd name="T6" fmla="*/ 2147483647 w 2406"/>
                <a:gd name="T7" fmla="*/ 2147483647 h 958"/>
                <a:gd name="T8" fmla="*/ 2147483647 w 2406"/>
                <a:gd name="T9" fmla="*/ 2147483647 h 958"/>
                <a:gd name="T10" fmla="*/ 2147483647 w 2406"/>
                <a:gd name="T11" fmla="*/ 2147483647 h 958"/>
                <a:gd name="T12" fmla="*/ 2147483647 w 2406"/>
                <a:gd name="T13" fmla="*/ 2147483647 h 958"/>
                <a:gd name="T14" fmla="*/ 2147483647 w 2406"/>
                <a:gd name="T15" fmla="*/ 2147483647 h 958"/>
                <a:gd name="T16" fmla="*/ 2147483647 w 2406"/>
                <a:gd name="T17" fmla="*/ 2147483647 h 958"/>
                <a:gd name="T18" fmla="*/ 2147483647 w 2406"/>
                <a:gd name="T19" fmla="*/ 2147483647 h 958"/>
                <a:gd name="T20" fmla="*/ 2147483647 w 2406"/>
                <a:gd name="T21" fmla="*/ 2147483647 h 958"/>
                <a:gd name="T22" fmla="*/ 2147483647 w 2406"/>
                <a:gd name="T23" fmla="*/ 2147483647 h 958"/>
                <a:gd name="T24" fmla="*/ 2147483647 w 2406"/>
                <a:gd name="T25" fmla="*/ 2147483647 h 95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406"/>
                <a:gd name="T40" fmla="*/ 0 h 958"/>
                <a:gd name="T41" fmla="*/ 2406 w 2406"/>
                <a:gd name="T42" fmla="*/ 958 h 95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406" h="958">
                  <a:moveTo>
                    <a:pt x="2192" y="274"/>
                  </a:moveTo>
                  <a:cubicBezTo>
                    <a:pt x="1978" y="94"/>
                    <a:pt x="1990" y="122"/>
                    <a:pt x="1857" y="77"/>
                  </a:cubicBezTo>
                  <a:cubicBezTo>
                    <a:pt x="1724" y="32"/>
                    <a:pt x="1584" y="0"/>
                    <a:pt x="1393" y="7"/>
                  </a:cubicBezTo>
                  <a:cubicBezTo>
                    <a:pt x="1202" y="14"/>
                    <a:pt x="898" y="84"/>
                    <a:pt x="713" y="122"/>
                  </a:cubicBezTo>
                  <a:cubicBezTo>
                    <a:pt x="528" y="160"/>
                    <a:pt x="395" y="168"/>
                    <a:pt x="280" y="234"/>
                  </a:cubicBezTo>
                  <a:cubicBezTo>
                    <a:pt x="166" y="301"/>
                    <a:pt x="52" y="432"/>
                    <a:pt x="26" y="522"/>
                  </a:cubicBezTo>
                  <a:cubicBezTo>
                    <a:pt x="0" y="612"/>
                    <a:pt x="81" y="711"/>
                    <a:pt x="122" y="773"/>
                  </a:cubicBezTo>
                  <a:cubicBezTo>
                    <a:pt x="163" y="835"/>
                    <a:pt x="99" y="877"/>
                    <a:pt x="273" y="894"/>
                  </a:cubicBezTo>
                  <a:cubicBezTo>
                    <a:pt x="447" y="911"/>
                    <a:pt x="938" y="866"/>
                    <a:pt x="1169" y="876"/>
                  </a:cubicBezTo>
                  <a:cubicBezTo>
                    <a:pt x="1400" y="886"/>
                    <a:pt x="1499" y="950"/>
                    <a:pt x="1659" y="954"/>
                  </a:cubicBezTo>
                  <a:cubicBezTo>
                    <a:pt x="1819" y="958"/>
                    <a:pt x="2014" y="958"/>
                    <a:pt x="2129" y="897"/>
                  </a:cubicBezTo>
                  <a:cubicBezTo>
                    <a:pt x="2244" y="836"/>
                    <a:pt x="2327" y="856"/>
                    <a:pt x="2350" y="591"/>
                  </a:cubicBezTo>
                  <a:cubicBezTo>
                    <a:pt x="2373" y="326"/>
                    <a:pt x="2406" y="454"/>
                    <a:pt x="2192" y="274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2083" name="Line 36"/>
            <p:cNvSpPr>
              <a:spLocks noChangeShapeType="1"/>
            </p:cNvSpPr>
            <p:nvPr/>
          </p:nvSpPr>
          <p:spPr bwMode="auto">
            <a:xfrm flipV="1">
              <a:off x="3775075" y="2344738"/>
              <a:ext cx="155575" cy="1428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2084" name="Line 43"/>
            <p:cNvSpPr>
              <a:spLocks noChangeShapeType="1"/>
            </p:cNvSpPr>
            <p:nvPr/>
          </p:nvSpPr>
          <p:spPr bwMode="auto">
            <a:xfrm flipV="1">
              <a:off x="2665413" y="2517775"/>
              <a:ext cx="6953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2085" name="Line 44"/>
            <p:cNvSpPr>
              <a:spLocks noChangeShapeType="1"/>
            </p:cNvSpPr>
            <p:nvPr/>
          </p:nvSpPr>
          <p:spPr bwMode="auto">
            <a:xfrm flipV="1">
              <a:off x="3924300" y="2201863"/>
              <a:ext cx="138113" cy="1428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2086" name="Line 48"/>
            <p:cNvSpPr>
              <a:spLocks noChangeShapeType="1"/>
            </p:cNvSpPr>
            <p:nvPr/>
          </p:nvSpPr>
          <p:spPr bwMode="auto">
            <a:xfrm flipV="1">
              <a:off x="3279775" y="2736850"/>
              <a:ext cx="512763" cy="6127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9208" name="Text Box 240"/>
            <p:cNvSpPr txBox="1">
              <a:spLocks noChangeArrowheads="1"/>
            </p:cNvSpPr>
            <p:nvPr/>
          </p:nvSpPr>
          <p:spPr bwMode="auto">
            <a:xfrm>
              <a:off x="2562225" y="3815807"/>
              <a:ext cx="1211263" cy="5237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router</a:t>
              </a:r>
            </a:p>
            <a:p>
              <a:pPr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(runs DHCP)</a:t>
              </a:r>
            </a:p>
          </p:txBody>
        </p:sp>
        <p:grpSp>
          <p:nvGrpSpPr>
            <p:cNvPr id="212088" name="Group 356"/>
            <p:cNvGrpSpPr>
              <a:grpSpLocks/>
            </p:cNvGrpSpPr>
            <p:nvPr/>
          </p:nvGrpSpPr>
          <p:grpSpPr bwMode="auto">
            <a:xfrm>
              <a:off x="1653422" y="1982680"/>
              <a:ext cx="843032" cy="814871"/>
              <a:chOff x="313" y="1497"/>
              <a:chExt cx="1152" cy="1014"/>
            </a:xfrm>
          </p:grpSpPr>
          <p:pic>
            <p:nvPicPr>
              <p:cNvPr id="212140" name="Picture 354" descr="laptop_stylized_small"/>
              <p:cNvPicPr>
                <a:picLocks noChangeAspect="1" noChangeArrowheads="1"/>
              </p:cNvPicPr>
              <p:nvPr/>
            </p:nvPicPr>
            <p:blipFill>
              <a:blip r:embed="rId2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3" y="1727"/>
                <a:ext cx="1152" cy="7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2141" name="Picture 355" descr="antenna_stylized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4" y="1497"/>
                <a:ext cx="1113" cy="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89210" name="Picture 3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36925" y="2423867"/>
              <a:ext cx="879475" cy="3491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sp>
          <p:nvSpPr>
            <p:cNvPr id="162" name="Rectangle 43"/>
            <p:cNvSpPr>
              <a:spLocks noChangeArrowheads="1"/>
            </p:cNvSpPr>
            <p:nvPr/>
          </p:nvSpPr>
          <p:spPr bwMode="auto">
            <a:xfrm rot="16200000" flipH="1">
              <a:off x="3589349" y="3549138"/>
              <a:ext cx="104753" cy="244475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163" name="Rectangle 43"/>
            <p:cNvSpPr>
              <a:spLocks noChangeArrowheads="1"/>
            </p:cNvSpPr>
            <p:nvPr/>
          </p:nvSpPr>
          <p:spPr bwMode="auto">
            <a:xfrm rot="2460490">
              <a:off x="3206750" y="3274585"/>
              <a:ext cx="82550" cy="247597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164" name="Rectangle 43"/>
            <p:cNvSpPr>
              <a:spLocks noChangeArrowheads="1"/>
            </p:cNvSpPr>
            <p:nvPr/>
          </p:nvSpPr>
          <p:spPr bwMode="auto">
            <a:xfrm rot="16200000">
              <a:off x="2499531" y="2388124"/>
              <a:ext cx="111101" cy="296863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Comic Sans MS" pitchFamily="66" charset="0"/>
                <a:ea typeface="+mn-ea"/>
                <a:cs typeface="+mn-cs"/>
              </a:endParaRPr>
            </a:p>
          </p:txBody>
        </p:sp>
        <p:grpSp>
          <p:nvGrpSpPr>
            <p:cNvPr id="212093" name="Group 248"/>
            <p:cNvGrpSpPr>
              <a:grpSpLocks/>
            </p:cNvGrpSpPr>
            <p:nvPr/>
          </p:nvGrpSpPr>
          <p:grpSpPr bwMode="auto">
            <a:xfrm>
              <a:off x="2597285" y="3210128"/>
              <a:ext cx="332569" cy="581078"/>
              <a:chOff x="4140" y="429"/>
              <a:chExt cx="1425" cy="2396"/>
            </a:xfrm>
          </p:grpSpPr>
          <p:sp>
            <p:nvSpPr>
              <p:cNvPr id="212108" name="Freeform 148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1 w 354"/>
                  <a:gd name="T1" fmla="*/ 0 h 2742"/>
                  <a:gd name="T2" fmla="*/ 116 w 354"/>
                  <a:gd name="T3" fmla="*/ 137 h 2742"/>
                  <a:gd name="T4" fmla="*/ 114 w 354"/>
                  <a:gd name="T5" fmla="*/ 1057 h 2742"/>
                  <a:gd name="T6" fmla="*/ 0 w 354"/>
                  <a:gd name="T7" fmla="*/ 1105 h 2742"/>
                  <a:gd name="T8" fmla="*/ 21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9230" name="Rectangle 149"/>
              <p:cNvSpPr>
                <a:spLocks noChangeArrowheads="1"/>
              </p:cNvSpPr>
              <p:nvPr/>
            </p:nvSpPr>
            <p:spPr bwMode="auto">
              <a:xfrm>
                <a:off x="4207" y="426"/>
                <a:ext cx="1048" cy="2291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212110" name="Freeform 150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70 w 211"/>
                  <a:gd name="T3" fmla="*/ 88 h 2537"/>
                  <a:gd name="T4" fmla="*/ 2 w 211"/>
                  <a:gd name="T5" fmla="*/ 1007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2111" name="Freeform 151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09 w 328"/>
                  <a:gd name="T3" fmla="*/ 52 h 226"/>
                  <a:gd name="T4" fmla="*/ 108 w 328"/>
                  <a:gd name="T5" fmla="*/ 92 h 226"/>
                  <a:gd name="T6" fmla="*/ 0 w 328"/>
                  <a:gd name="T7" fmla="*/ 41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9233" name="Rectangle 152"/>
              <p:cNvSpPr>
                <a:spLocks noChangeArrowheads="1"/>
              </p:cNvSpPr>
              <p:nvPr/>
            </p:nvSpPr>
            <p:spPr bwMode="auto">
              <a:xfrm>
                <a:off x="4214" y="688"/>
                <a:ext cx="592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2113" name="Group 153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89259" name="AutoShape 154"/>
                <p:cNvSpPr>
                  <a:spLocks noChangeArrowheads="1"/>
                </p:cNvSpPr>
                <p:nvPr/>
              </p:nvSpPr>
              <p:spPr bwMode="auto">
                <a:xfrm>
                  <a:off x="617" y="2569"/>
                  <a:ext cx="721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9260" name="AutoShape 155"/>
                <p:cNvSpPr>
                  <a:spLocks noChangeArrowheads="1"/>
                </p:cNvSpPr>
                <p:nvPr/>
              </p:nvSpPr>
              <p:spPr bwMode="auto">
                <a:xfrm>
                  <a:off x="634" y="2587"/>
                  <a:ext cx="688" cy="10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89235" name="Rectangle 156"/>
              <p:cNvSpPr>
                <a:spLocks noChangeArrowheads="1"/>
              </p:cNvSpPr>
              <p:nvPr/>
            </p:nvSpPr>
            <p:spPr bwMode="auto">
              <a:xfrm>
                <a:off x="4221" y="1015"/>
                <a:ext cx="599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2115" name="Group 157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89257" name="AutoShape 158"/>
                <p:cNvSpPr>
                  <a:spLocks noChangeArrowheads="1"/>
                </p:cNvSpPr>
                <p:nvPr/>
              </p:nvSpPr>
              <p:spPr bwMode="auto">
                <a:xfrm>
                  <a:off x="611" y="2570"/>
                  <a:ext cx="730" cy="136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9258" name="AutoShape 159"/>
                <p:cNvSpPr>
                  <a:spLocks noChangeArrowheads="1"/>
                </p:cNvSpPr>
                <p:nvPr/>
              </p:nvSpPr>
              <p:spPr bwMode="auto">
                <a:xfrm>
                  <a:off x="628" y="2583"/>
                  <a:ext cx="696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89237" name="Rectangle 160"/>
              <p:cNvSpPr>
                <a:spLocks noChangeArrowheads="1"/>
              </p:cNvSpPr>
              <p:nvPr/>
            </p:nvSpPr>
            <p:spPr bwMode="auto">
              <a:xfrm>
                <a:off x="4214" y="1356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9238" name="Rectangle 161"/>
              <p:cNvSpPr>
                <a:spLocks noChangeArrowheads="1"/>
              </p:cNvSpPr>
              <p:nvPr/>
            </p:nvSpPr>
            <p:spPr bwMode="auto">
              <a:xfrm>
                <a:off x="4228" y="1657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2118" name="Group 162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89255" name="AutoShape 163"/>
                <p:cNvSpPr>
                  <a:spLocks noChangeArrowheads="1"/>
                </p:cNvSpPr>
                <p:nvPr/>
              </p:nvSpPr>
              <p:spPr bwMode="auto">
                <a:xfrm>
                  <a:off x="618" y="2571"/>
                  <a:ext cx="720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9256" name="AutoShape 164"/>
                <p:cNvSpPr>
                  <a:spLocks noChangeArrowheads="1"/>
                </p:cNvSpPr>
                <p:nvPr/>
              </p:nvSpPr>
              <p:spPr bwMode="auto">
                <a:xfrm>
                  <a:off x="635" y="2589"/>
                  <a:ext cx="686" cy="102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212119" name="Freeform 165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09 w 328"/>
                  <a:gd name="T3" fmla="*/ 51 h 226"/>
                  <a:gd name="T4" fmla="*/ 108 w 328"/>
                  <a:gd name="T5" fmla="*/ 90 h 226"/>
                  <a:gd name="T6" fmla="*/ 0 w 328"/>
                  <a:gd name="T7" fmla="*/ 39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212120" name="Group 166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89253" name="AutoShape 167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29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9254" name="AutoShape 168"/>
                <p:cNvSpPr>
                  <a:spLocks noChangeArrowheads="1"/>
                </p:cNvSpPr>
                <p:nvPr/>
              </p:nvSpPr>
              <p:spPr bwMode="auto">
                <a:xfrm>
                  <a:off x="630" y="2584"/>
                  <a:ext cx="695" cy="105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89242" name="Rectangle 169"/>
              <p:cNvSpPr>
                <a:spLocks noChangeArrowheads="1"/>
              </p:cNvSpPr>
              <p:nvPr/>
            </p:nvSpPr>
            <p:spPr bwMode="auto">
              <a:xfrm>
                <a:off x="5255" y="426"/>
                <a:ext cx="68" cy="2297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212122" name="Freeform 170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96 w 296"/>
                  <a:gd name="T3" fmla="*/ 57 h 256"/>
                  <a:gd name="T4" fmla="*/ 98 w 296"/>
                  <a:gd name="T5" fmla="*/ 102 h 256"/>
                  <a:gd name="T6" fmla="*/ 0 w 296"/>
                  <a:gd name="T7" fmla="*/ 39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2123" name="Freeform 171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01 w 304"/>
                  <a:gd name="T3" fmla="*/ 66 h 288"/>
                  <a:gd name="T4" fmla="*/ 95 w 304"/>
                  <a:gd name="T5" fmla="*/ 116 h 288"/>
                  <a:gd name="T6" fmla="*/ 2 w 304"/>
                  <a:gd name="T7" fmla="*/ 50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9245" name="Oval 172"/>
              <p:cNvSpPr>
                <a:spLocks noChangeArrowheads="1"/>
              </p:cNvSpPr>
              <p:nvPr/>
            </p:nvSpPr>
            <p:spPr bwMode="auto">
              <a:xfrm>
                <a:off x="5520" y="2612"/>
                <a:ext cx="48" cy="98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212125" name="Freeform 173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43 h 240"/>
                  <a:gd name="T2" fmla="*/ 2 w 306"/>
                  <a:gd name="T3" fmla="*/ 97 h 240"/>
                  <a:gd name="T4" fmla="*/ 101 w 306"/>
                  <a:gd name="T5" fmla="*/ 44 h 240"/>
                  <a:gd name="T6" fmla="*/ 98 w 306"/>
                  <a:gd name="T7" fmla="*/ 0 h 240"/>
                  <a:gd name="T8" fmla="*/ 0 w 306"/>
                  <a:gd name="T9" fmla="*/ 43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9247" name="AutoShape 174"/>
              <p:cNvSpPr>
                <a:spLocks noChangeArrowheads="1"/>
              </p:cNvSpPr>
              <p:nvPr/>
            </p:nvSpPr>
            <p:spPr bwMode="auto">
              <a:xfrm>
                <a:off x="4139" y="2678"/>
                <a:ext cx="1204" cy="170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9248" name="AutoShape 175"/>
              <p:cNvSpPr>
                <a:spLocks noChangeArrowheads="1"/>
              </p:cNvSpPr>
              <p:nvPr/>
            </p:nvSpPr>
            <p:spPr bwMode="auto">
              <a:xfrm>
                <a:off x="4207" y="2717"/>
                <a:ext cx="1068" cy="8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9249" name="Oval 176"/>
              <p:cNvSpPr>
                <a:spLocks noChangeArrowheads="1"/>
              </p:cNvSpPr>
              <p:nvPr/>
            </p:nvSpPr>
            <p:spPr bwMode="auto">
              <a:xfrm>
                <a:off x="4309" y="2383"/>
                <a:ext cx="156" cy="14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9250" name="Oval 177"/>
              <p:cNvSpPr>
                <a:spLocks noChangeArrowheads="1"/>
              </p:cNvSpPr>
              <p:nvPr/>
            </p:nvSpPr>
            <p:spPr bwMode="auto">
              <a:xfrm>
                <a:off x="4486" y="2383"/>
                <a:ext cx="163" cy="144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en-US" dirty="0">
                  <a:solidFill>
                    <a:srgbClr val="FF0000"/>
                  </a:solidFill>
                  <a:cs typeface="+mn-cs"/>
                </a:endParaRPr>
              </a:p>
            </p:txBody>
          </p:sp>
          <p:sp>
            <p:nvSpPr>
              <p:cNvPr id="89251" name="Oval 178"/>
              <p:cNvSpPr>
                <a:spLocks noChangeArrowheads="1"/>
              </p:cNvSpPr>
              <p:nvPr/>
            </p:nvSpPr>
            <p:spPr bwMode="auto">
              <a:xfrm>
                <a:off x="4663" y="2383"/>
                <a:ext cx="156" cy="14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9252" name="Rectangle 179"/>
              <p:cNvSpPr>
                <a:spLocks noChangeArrowheads="1"/>
              </p:cNvSpPr>
              <p:nvPr/>
            </p:nvSpPr>
            <p:spPr bwMode="auto">
              <a:xfrm>
                <a:off x="5065" y="1834"/>
                <a:ext cx="82" cy="772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grpSp>
          <p:nvGrpSpPr>
            <p:cNvPr id="212094" name="Group 48"/>
            <p:cNvGrpSpPr>
              <a:grpSpLocks/>
            </p:cNvGrpSpPr>
            <p:nvPr/>
          </p:nvGrpSpPr>
          <p:grpSpPr bwMode="auto">
            <a:xfrm>
              <a:off x="2795471" y="3465563"/>
              <a:ext cx="735669" cy="376863"/>
              <a:chOff x="3600" y="219"/>
              <a:chExt cx="360" cy="175"/>
            </a:xfrm>
          </p:grpSpPr>
          <p:sp>
            <p:nvSpPr>
              <p:cNvPr id="89216" name="Oval 49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9217" name="Line 50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89218" name="Line 51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89219" name="Rectangle 52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3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 i="0" dirty="0">
                  <a:solidFill>
                    <a:srgbClr val="000000"/>
                  </a:solidFill>
                  <a:latin typeface="Times New Roman" charset="0"/>
                  <a:cs typeface="+mn-cs"/>
                </a:endParaRPr>
              </a:p>
            </p:txBody>
          </p:sp>
          <p:sp>
            <p:nvSpPr>
              <p:cNvPr id="89220" name="Oval 53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2100" name="Group 54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89226" name="Line 5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89227" name="Line 5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89228" name="Line 5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</p:grpSp>
          <p:grpSp>
            <p:nvGrpSpPr>
              <p:cNvPr id="212101" name="Group 58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89223" name="Line 5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89224" name="Line 6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89225" name="Line 61"/>
                <p:cNvSpPr>
                  <a:spLocks noChangeShapeType="1"/>
                </p:cNvSpPr>
                <p:nvPr/>
              </p:nvSpPr>
              <p:spPr bwMode="auto">
                <a:xfrm>
                  <a:off x="2894" y="854"/>
                  <a:ext cx="52" cy="9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</p:grpSp>
        </p:grpSp>
      </p:grpSp>
      <p:sp>
        <p:nvSpPr>
          <p:cNvPr id="70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37138" y="1158875"/>
            <a:ext cx="3430587" cy="1573213"/>
          </a:xfrm>
        </p:spPr>
        <p:txBody>
          <a:bodyPr/>
          <a:lstStyle/>
          <a:p>
            <a:pPr marL="231775" indent="-231775">
              <a:lnSpc>
                <a:spcPct val="80000"/>
              </a:lnSpc>
              <a:defRPr/>
            </a:pPr>
            <a:r>
              <a:rPr lang="en-US" sz="2000" dirty="0">
                <a:latin typeface="Gill Sans MT" charset="0"/>
                <a:cs typeface="+mn-cs"/>
              </a:rPr>
              <a:t>DHCP server formulates </a:t>
            </a:r>
            <a:r>
              <a:rPr lang="en-US" sz="2000" i="1" dirty="0">
                <a:solidFill>
                  <a:srgbClr val="C00000"/>
                </a:solidFill>
                <a:latin typeface="Gill Sans MT" charset="0"/>
                <a:cs typeface="+mn-cs"/>
              </a:rPr>
              <a:t>DHCP ACK</a:t>
            </a:r>
            <a:r>
              <a:rPr lang="en-US" sz="2000" dirty="0">
                <a:solidFill>
                  <a:srgbClr val="C00000"/>
                </a:solidFill>
                <a:latin typeface="Gill Sans MT" charset="0"/>
                <a:cs typeface="+mn-cs"/>
              </a:rPr>
              <a:t> </a:t>
            </a:r>
            <a:r>
              <a:rPr lang="en-US" sz="2000" dirty="0">
                <a:latin typeface="Gill Sans MT" charset="0"/>
                <a:cs typeface="+mn-cs"/>
              </a:rPr>
              <a:t>containing client</a:t>
            </a:r>
            <a:r>
              <a:rPr lang="ja-JP" altLang="en-US" sz="2000" dirty="0">
                <a:latin typeface="Gill Sans MT" charset="0"/>
                <a:cs typeface="+mn-cs"/>
              </a:rPr>
              <a:t>’</a:t>
            </a:r>
            <a:r>
              <a:rPr lang="en-US" sz="2000" dirty="0">
                <a:latin typeface="Gill Sans MT" charset="0"/>
                <a:cs typeface="+mn-cs"/>
              </a:rPr>
              <a:t>s IP address, IP address of first-hop router for client, name &amp; IP address of DNS server</a:t>
            </a:r>
          </a:p>
          <a:p>
            <a:pPr>
              <a:lnSpc>
                <a:spcPct val="80000"/>
              </a:lnSpc>
              <a:defRPr/>
            </a:pPr>
            <a:endParaRPr lang="en-US" sz="2000" dirty="0">
              <a:latin typeface="Gill Sans MT" charset="0"/>
              <a:cs typeface="+mn-cs"/>
            </a:endParaRPr>
          </a:p>
        </p:txBody>
      </p:sp>
      <p:grpSp>
        <p:nvGrpSpPr>
          <p:cNvPr id="703533" name="Group 45"/>
          <p:cNvGrpSpPr>
            <a:grpSpLocks/>
          </p:cNvGrpSpPr>
          <p:nvPr/>
        </p:nvGrpSpPr>
        <p:grpSpPr bwMode="auto">
          <a:xfrm>
            <a:off x="1195388" y="1081088"/>
            <a:ext cx="976312" cy="1460500"/>
            <a:chOff x="651" y="681"/>
            <a:chExt cx="615" cy="920"/>
          </a:xfrm>
        </p:grpSpPr>
        <p:sp>
          <p:nvSpPr>
            <p:cNvPr id="212074" name="Freeform 46"/>
            <p:cNvSpPr>
              <a:spLocks/>
            </p:cNvSpPr>
            <p:nvPr/>
          </p:nvSpPr>
          <p:spPr bwMode="auto">
            <a:xfrm>
              <a:off x="662" y="698"/>
              <a:ext cx="604" cy="903"/>
            </a:xfrm>
            <a:custGeom>
              <a:avLst/>
              <a:gdLst>
                <a:gd name="T0" fmla="*/ 496 w 604"/>
                <a:gd name="T1" fmla="*/ 0 h 903"/>
                <a:gd name="T2" fmla="*/ 604 w 604"/>
                <a:gd name="T3" fmla="*/ 903 h 903"/>
                <a:gd name="T4" fmla="*/ 0 w 604"/>
                <a:gd name="T5" fmla="*/ 788 h 903"/>
                <a:gd name="T6" fmla="*/ 456 w 604"/>
                <a:gd name="T7" fmla="*/ 750 h 903"/>
                <a:gd name="T8" fmla="*/ 496 w 604"/>
                <a:gd name="T9" fmla="*/ 0 h 9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04" h="903">
                  <a:moveTo>
                    <a:pt x="496" y="0"/>
                  </a:moveTo>
                  <a:lnTo>
                    <a:pt x="604" y="903"/>
                  </a:lnTo>
                  <a:lnTo>
                    <a:pt x="0" y="788"/>
                  </a:lnTo>
                  <a:lnTo>
                    <a:pt x="456" y="750"/>
                  </a:lnTo>
                  <a:lnTo>
                    <a:pt x="49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grpSp>
          <p:nvGrpSpPr>
            <p:cNvPr id="212075" name="Group 47"/>
            <p:cNvGrpSpPr>
              <a:grpSpLocks/>
            </p:cNvGrpSpPr>
            <p:nvPr/>
          </p:nvGrpSpPr>
          <p:grpSpPr bwMode="auto">
            <a:xfrm>
              <a:off x="651" y="681"/>
              <a:ext cx="501" cy="828"/>
              <a:chOff x="569" y="2954"/>
              <a:chExt cx="501" cy="828"/>
            </a:xfrm>
          </p:grpSpPr>
          <p:sp>
            <p:nvSpPr>
              <p:cNvPr id="89197" name="Rectangle 48"/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9198" name="Text Box 49"/>
              <p:cNvSpPr txBox="1">
                <a:spLocks noChangeArrowheads="1"/>
              </p:cNvSpPr>
              <p:nvPr/>
            </p:nvSpPr>
            <p:spPr bwMode="auto">
              <a:xfrm>
                <a:off x="593" y="2954"/>
                <a:ext cx="477" cy="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DHCP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UDP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IP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Eth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Phy</a:t>
                </a:r>
              </a:p>
            </p:txBody>
          </p:sp>
          <p:sp>
            <p:nvSpPr>
              <p:cNvPr id="89199" name="Line 50"/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89200" name="Line 51"/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89201" name="Line 52"/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89202" name="Line 53"/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</p:grpSp>
      <p:grpSp>
        <p:nvGrpSpPr>
          <p:cNvPr id="703545" name="Group 57"/>
          <p:cNvGrpSpPr>
            <a:grpSpLocks/>
          </p:cNvGrpSpPr>
          <p:nvPr/>
        </p:nvGrpSpPr>
        <p:grpSpPr bwMode="auto">
          <a:xfrm>
            <a:off x="352425" y="3152775"/>
            <a:ext cx="1081088" cy="1166813"/>
            <a:chOff x="42" y="744"/>
            <a:chExt cx="681" cy="735"/>
          </a:xfrm>
        </p:grpSpPr>
        <p:grpSp>
          <p:nvGrpSpPr>
            <p:cNvPr id="212042" name="Group 58"/>
            <p:cNvGrpSpPr>
              <a:grpSpLocks/>
            </p:cNvGrpSpPr>
            <p:nvPr/>
          </p:nvGrpSpPr>
          <p:grpSpPr bwMode="auto">
            <a:xfrm>
              <a:off x="42" y="886"/>
              <a:ext cx="681" cy="468"/>
              <a:chOff x="42" y="886"/>
              <a:chExt cx="681" cy="468"/>
            </a:xfrm>
          </p:grpSpPr>
          <p:grpSp>
            <p:nvGrpSpPr>
              <p:cNvPr id="212044" name="Group 59"/>
              <p:cNvGrpSpPr>
                <a:grpSpLocks/>
              </p:cNvGrpSpPr>
              <p:nvPr/>
            </p:nvGrpSpPr>
            <p:grpSpPr bwMode="auto">
              <a:xfrm>
                <a:off x="278" y="886"/>
                <a:ext cx="397" cy="154"/>
                <a:chOff x="740" y="3209"/>
                <a:chExt cx="397" cy="154"/>
              </a:xfrm>
            </p:grpSpPr>
            <p:grpSp>
              <p:nvGrpSpPr>
                <p:cNvPr id="212069" name="Group 60"/>
                <p:cNvGrpSpPr>
                  <a:grpSpLocks/>
                </p:cNvGrpSpPr>
                <p:nvPr/>
              </p:nvGrpSpPr>
              <p:grpSpPr bwMode="auto">
                <a:xfrm>
                  <a:off x="794" y="3209"/>
                  <a:ext cx="343" cy="154"/>
                  <a:chOff x="844" y="3337"/>
                  <a:chExt cx="343" cy="154"/>
                </a:xfrm>
              </p:grpSpPr>
              <p:sp>
                <p:nvSpPr>
                  <p:cNvPr id="89193" name="Rectangle 61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89194" name="Text Box 6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 smtClean="0">
                        <a:solidFill>
                          <a:srgbClr val="FFFFFF"/>
                        </a:solidFill>
                        <a:latin typeface="Arial" charset="0"/>
                        <a:cs typeface="+mn-cs"/>
                      </a:rPr>
                      <a:t>DHCP</a:t>
                    </a:r>
                  </a:p>
                </p:txBody>
              </p:sp>
            </p:grpSp>
            <p:sp>
              <p:nvSpPr>
                <p:cNvPr id="89191" name="Rectangle 63"/>
                <p:cNvSpPr>
                  <a:spLocks noChangeArrowheads="1"/>
                </p:cNvSpPr>
                <p:nvPr/>
              </p:nvSpPr>
              <p:spPr bwMode="auto">
                <a:xfrm>
                  <a:off x="750" y="3244"/>
                  <a:ext cx="88" cy="8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9192" name="Rectangle 64"/>
                <p:cNvSpPr>
                  <a:spLocks noChangeArrowheads="1"/>
                </p:cNvSpPr>
                <p:nvPr/>
              </p:nvSpPr>
              <p:spPr bwMode="auto">
                <a:xfrm>
                  <a:off x="740" y="3238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grpSp>
            <p:nvGrpSpPr>
              <p:cNvPr id="212045" name="Group 65"/>
              <p:cNvGrpSpPr>
                <a:grpSpLocks/>
              </p:cNvGrpSpPr>
              <p:nvPr/>
            </p:nvGrpSpPr>
            <p:grpSpPr bwMode="auto">
              <a:xfrm>
                <a:off x="278" y="1034"/>
                <a:ext cx="397" cy="154"/>
                <a:chOff x="836" y="3305"/>
                <a:chExt cx="397" cy="154"/>
              </a:xfrm>
            </p:grpSpPr>
            <p:grpSp>
              <p:nvGrpSpPr>
                <p:cNvPr id="212063" name="Group 66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43" cy="154"/>
                  <a:chOff x="844" y="3337"/>
                  <a:chExt cx="343" cy="154"/>
                </a:xfrm>
              </p:grpSpPr>
              <p:sp>
                <p:nvSpPr>
                  <p:cNvPr id="89188" name="Rectangle 67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89189" name="Text Box 6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 smtClean="0">
                        <a:solidFill>
                          <a:srgbClr val="FFFFFF"/>
                        </a:solidFill>
                        <a:latin typeface="Arial" charset="0"/>
                        <a:cs typeface="+mn-cs"/>
                      </a:rPr>
                      <a:t>DHCP</a:t>
                    </a:r>
                  </a:p>
                </p:txBody>
              </p:sp>
            </p:grpSp>
            <p:grpSp>
              <p:nvGrpSpPr>
                <p:cNvPr id="212064" name="Group 69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89186" name="Rectangle 70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89187" name="Rectangle 71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</p:grpSp>
          </p:grpSp>
          <p:grpSp>
            <p:nvGrpSpPr>
              <p:cNvPr id="212046" name="Group 72"/>
              <p:cNvGrpSpPr>
                <a:grpSpLocks/>
              </p:cNvGrpSpPr>
              <p:nvPr/>
            </p:nvGrpSpPr>
            <p:grpSpPr bwMode="auto">
              <a:xfrm>
                <a:off x="165" y="1054"/>
                <a:ext cx="480" cy="112"/>
                <a:chOff x="627" y="3377"/>
                <a:chExt cx="480" cy="112"/>
              </a:xfrm>
            </p:grpSpPr>
            <p:sp>
              <p:nvSpPr>
                <p:cNvPr id="89182" name="Rectangle 73"/>
                <p:cNvSpPr>
                  <a:spLocks noChangeArrowheads="1"/>
                </p:cNvSpPr>
                <p:nvPr/>
              </p:nvSpPr>
              <p:spPr bwMode="auto">
                <a:xfrm>
                  <a:off x="636" y="3388"/>
                  <a:ext cx="96" cy="93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9183" name="Rectangle 74"/>
                <p:cNvSpPr>
                  <a:spLocks noChangeArrowheads="1"/>
                </p:cNvSpPr>
                <p:nvPr/>
              </p:nvSpPr>
              <p:spPr bwMode="auto">
                <a:xfrm>
                  <a:off x="627" y="3377"/>
                  <a:ext cx="480" cy="112"/>
                </a:xfrm>
                <a:prstGeom prst="rect">
                  <a:avLst/>
                </a:prstGeom>
                <a:noFill/>
                <a:ln w="9525">
                  <a:solidFill>
                    <a:schemeClr val="accent2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grpSp>
            <p:nvGrpSpPr>
              <p:cNvPr id="212047" name="Group 75"/>
              <p:cNvGrpSpPr>
                <a:grpSpLocks/>
              </p:cNvGrpSpPr>
              <p:nvPr/>
            </p:nvGrpSpPr>
            <p:grpSpPr bwMode="auto">
              <a:xfrm>
                <a:off x="42" y="1200"/>
                <a:ext cx="681" cy="154"/>
                <a:chOff x="504" y="3523"/>
                <a:chExt cx="681" cy="154"/>
              </a:xfrm>
            </p:grpSpPr>
            <p:grpSp>
              <p:nvGrpSpPr>
                <p:cNvPr id="212048" name="Group 76"/>
                <p:cNvGrpSpPr>
                  <a:grpSpLocks/>
                </p:cNvGrpSpPr>
                <p:nvPr/>
              </p:nvGrpSpPr>
              <p:grpSpPr bwMode="auto">
                <a:xfrm>
                  <a:off x="623" y="3523"/>
                  <a:ext cx="510" cy="154"/>
                  <a:chOff x="723" y="3453"/>
                  <a:chExt cx="510" cy="154"/>
                </a:xfrm>
              </p:grpSpPr>
              <p:grpSp>
                <p:nvGrpSpPr>
                  <p:cNvPr id="212052" name="Group 77"/>
                  <p:cNvGrpSpPr>
                    <a:grpSpLocks/>
                  </p:cNvGrpSpPr>
                  <p:nvPr/>
                </p:nvGrpSpPr>
                <p:grpSpPr bwMode="auto">
                  <a:xfrm>
                    <a:off x="836" y="3453"/>
                    <a:ext cx="397" cy="154"/>
                    <a:chOff x="836" y="3305"/>
                    <a:chExt cx="397" cy="154"/>
                  </a:xfrm>
                </p:grpSpPr>
                <p:grpSp>
                  <p:nvGrpSpPr>
                    <p:cNvPr id="212055" name="Group 7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90" y="3305"/>
                      <a:ext cx="343" cy="154"/>
                      <a:chOff x="844" y="3337"/>
                      <a:chExt cx="343" cy="154"/>
                    </a:xfrm>
                  </p:grpSpPr>
                  <p:sp>
                    <p:nvSpPr>
                      <p:cNvPr id="89180" name="Rectangle 7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89" y="3370"/>
                        <a:ext cx="245" cy="86"/>
                      </a:xfrm>
                      <a:prstGeom prst="rect">
                        <a:avLst/>
                      </a:prstGeom>
                      <a:solidFill>
                        <a:srgbClr val="FF0000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solidFill>
                            <a:srgbClr val="000000"/>
                          </a:solidFill>
                          <a:cs typeface="+mn-cs"/>
                        </a:endParaRPr>
                      </a:p>
                    </p:txBody>
                  </p:sp>
                  <p:sp>
                    <p:nvSpPr>
                      <p:cNvPr id="89181" name="Text Box 80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844" y="3337"/>
                        <a:ext cx="343" cy="1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>
                        <a:spAutoFit/>
                      </a:bodyPr>
                      <a:lstStyle>
                        <a:lvl1pPr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1pPr>
                        <a:lvl2pPr marL="742950" indent="-28575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2pPr>
                        <a:lvl3pPr marL="11430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3pPr>
                        <a:lvl4pPr marL="16002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4pPr>
                        <a:lvl5pPr marL="20574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9pPr>
                      </a:lstStyle>
                      <a:p>
                        <a:pPr>
                          <a:defRPr/>
                        </a:pPr>
                        <a:r>
                          <a:rPr lang="en-US" sz="1000" i="0" dirty="0" smtClean="0">
                            <a:solidFill>
                              <a:srgbClr val="FFFFFF"/>
                            </a:solidFill>
                            <a:latin typeface="Arial" charset="0"/>
                            <a:cs typeface="+mn-cs"/>
                          </a:rPr>
                          <a:t>DHCP</a:t>
                        </a:r>
                      </a:p>
                    </p:txBody>
                  </p:sp>
                </p:grpSp>
                <p:grpSp>
                  <p:nvGrpSpPr>
                    <p:cNvPr id="212056" name="Group 8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36" y="3334"/>
                      <a:ext cx="354" cy="94"/>
                      <a:chOff x="836" y="3334"/>
                      <a:chExt cx="354" cy="94"/>
                    </a:xfrm>
                  </p:grpSpPr>
                  <p:sp>
                    <p:nvSpPr>
                      <p:cNvPr id="89178" name="Rectangle 8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46" y="3340"/>
                        <a:ext cx="88" cy="8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solidFill>
                            <a:srgbClr val="000000"/>
                          </a:solidFill>
                          <a:cs typeface="+mn-cs"/>
                        </a:endParaRPr>
                      </a:p>
                    </p:txBody>
                  </p:sp>
                  <p:sp>
                    <p:nvSpPr>
                      <p:cNvPr id="89179" name="Rectangle 8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36" y="3334"/>
                        <a:ext cx="354" cy="94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solidFill>
                            <a:srgbClr val="000000"/>
                          </a:solidFill>
                          <a:cs typeface="+mn-cs"/>
                        </a:endParaRPr>
                      </a:p>
                    </p:txBody>
                  </p:sp>
                </p:grpSp>
              </p:grpSp>
              <p:sp>
                <p:nvSpPr>
                  <p:cNvPr id="89174" name="Rectangle 84"/>
                  <p:cNvSpPr>
                    <a:spLocks noChangeArrowheads="1"/>
                  </p:cNvSpPr>
                  <p:nvPr/>
                </p:nvSpPr>
                <p:spPr bwMode="auto">
                  <a:xfrm>
                    <a:off x="732" y="3484"/>
                    <a:ext cx="96" cy="93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89175" name="Rectangle 85"/>
                  <p:cNvSpPr>
                    <a:spLocks noChangeArrowheads="1"/>
                  </p:cNvSpPr>
                  <p:nvPr/>
                </p:nvSpPr>
                <p:spPr bwMode="auto">
                  <a:xfrm>
                    <a:off x="723" y="3473"/>
                    <a:ext cx="480" cy="112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2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</p:grpSp>
            <p:sp>
              <p:nvSpPr>
                <p:cNvPr id="89170" name="Rectangle 86"/>
                <p:cNvSpPr>
                  <a:spLocks noChangeArrowheads="1"/>
                </p:cNvSpPr>
                <p:nvPr/>
              </p:nvSpPr>
              <p:spPr bwMode="auto">
                <a:xfrm>
                  <a:off x="517" y="3545"/>
                  <a:ext cx="94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9171" name="Rectangle 87"/>
                <p:cNvSpPr>
                  <a:spLocks noChangeArrowheads="1"/>
                </p:cNvSpPr>
                <p:nvPr/>
              </p:nvSpPr>
              <p:spPr bwMode="auto">
                <a:xfrm>
                  <a:off x="1115" y="3544"/>
                  <a:ext cx="60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9172" name="Rectangle 88"/>
                <p:cNvSpPr>
                  <a:spLocks noChangeArrowheads="1"/>
                </p:cNvSpPr>
                <p:nvPr/>
              </p:nvSpPr>
              <p:spPr bwMode="auto">
                <a:xfrm>
                  <a:off x="504" y="3529"/>
                  <a:ext cx="681" cy="138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</p:grpSp>
        <p:sp>
          <p:nvSpPr>
            <p:cNvPr id="89164" name="AutoShape 89"/>
            <p:cNvSpPr>
              <a:spLocks noChangeArrowheads="1"/>
            </p:cNvSpPr>
            <p:nvPr/>
          </p:nvSpPr>
          <p:spPr bwMode="auto">
            <a:xfrm>
              <a:off x="384" y="744"/>
              <a:ext cx="240" cy="735"/>
            </a:xfrm>
            <a:prstGeom prst="downArrow">
              <a:avLst>
                <a:gd name="adj1" fmla="val 54167"/>
                <a:gd name="adj2" fmla="val 49170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</p:grpSp>
      <p:grpSp>
        <p:nvGrpSpPr>
          <p:cNvPr id="703578" name="Group 90"/>
          <p:cNvGrpSpPr>
            <a:grpSpLocks/>
          </p:cNvGrpSpPr>
          <p:nvPr/>
        </p:nvGrpSpPr>
        <p:grpSpPr bwMode="auto">
          <a:xfrm>
            <a:off x="449263" y="4238625"/>
            <a:ext cx="1081087" cy="244475"/>
            <a:chOff x="504" y="3523"/>
            <a:chExt cx="681" cy="154"/>
          </a:xfrm>
        </p:grpSpPr>
        <p:grpSp>
          <p:nvGrpSpPr>
            <p:cNvPr id="212029" name="Group 91"/>
            <p:cNvGrpSpPr>
              <a:grpSpLocks/>
            </p:cNvGrpSpPr>
            <p:nvPr/>
          </p:nvGrpSpPr>
          <p:grpSpPr bwMode="auto">
            <a:xfrm>
              <a:off x="623" y="3523"/>
              <a:ext cx="510" cy="154"/>
              <a:chOff x="723" y="3453"/>
              <a:chExt cx="510" cy="154"/>
            </a:xfrm>
          </p:grpSpPr>
          <p:grpSp>
            <p:nvGrpSpPr>
              <p:cNvPr id="212033" name="Group 92"/>
              <p:cNvGrpSpPr>
                <a:grpSpLocks/>
              </p:cNvGrpSpPr>
              <p:nvPr/>
            </p:nvGrpSpPr>
            <p:grpSpPr bwMode="auto">
              <a:xfrm>
                <a:off x="836" y="3453"/>
                <a:ext cx="397" cy="154"/>
                <a:chOff x="836" y="3305"/>
                <a:chExt cx="397" cy="154"/>
              </a:xfrm>
            </p:grpSpPr>
            <p:grpSp>
              <p:nvGrpSpPr>
                <p:cNvPr id="212036" name="Group 93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43" cy="154"/>
                  <a:chOff x="844" y="3337"/>
                  <a:chExt cx="343" cy="154"/>
                </a:xfrm>
              </p:grpSpPr>
              <p:sp>
                <p:nvSpPr>
                  <p:cNvPr id="89161" name="Rectangle 94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89162" name="Text Box 9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 smtClean="0">
                        <a:solidFill>
                          <a:srgbClr val="FFFFFF"/>
                        </a:solidFill>
                        <a:latin typeface="Arial" charset="0"/>
                        <a:cs typeface="+mn-cs"/>
                      </a:rPr>
                      <a:t>DHCP</a:t>
                    </a:r>
                  </a:p>
                </p:txBody>
              </p:sp>
            </p:grpSp>
            <p:grpSp>
              <p:nvGrpSpPr>
                <p:cNvPr id="212037" name="Group 96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89159" name="Rectangle 97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89160" name="Rectangle 98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</p:grpSp>
          </p:grpSp>
          <p:sp>
            <p:nvSpPr>
              <p:cNvPr id="89155" name="Rectangle 99"/>
              <p:cNvSpPr>
                <a:spLocks noChangeArrowheads="1"/>
              </p:cNvSpPr>
              <p:nvPr/>
            </p:nvSpPr>
            <p:spPr bwMode="auto">
              <a:xfrm>
                <a:off x="732" y="3484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9156" name="Rectangle 100"/>
              <p:cNvSpPr>
                <a:spLocks noChangeArrowheads="1"/>
              </p:cNvSpPr>
              <p:nvPr/>
            </p:nvSpPr>
            <p:spPr bwMode="auto">
              <a:xfrm>
                <a:off x="723" y="3473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89151" name="Rectangle 101"/>
            <p:cNvSpPr>
              <a:spLocks noChangeArrowheads="1"/>
            </p:cNvSpPr>
            <p:nvPr/>
          </p:nvSpPr>
          <p:spPr bwMode="auto">
            <a:xfrm>
              <a:off x="517" y="3545"/>
              <a:ext cx="94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89152" name="Rectangle 102"/>
            <p:cNvSpPr>
              <a:spLocks noChangeArrowheads="1"/>
            </p:cNvSpPr>
            <p:nvPr/>
          </p:nvSpPr>
          <p:spPr bwMode="auto">
            <a:xfrm>
              <a:off x="1115" y="3544"/>
              <a:ext cx="60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89153" name="Rectangle 103"/>
            <p:cNvSpPr>
              <a:spLocks noChangeArrowheads="1"/>
            </p:cNvSpPr>
            <p:nvPr/>
          </p:nvSpPr>
          <p:spPr bwMode="auto">
            <a:xfrm>
              <a:off x="504" y="3529"/>
              <a:ext cx="681" cy="1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</p:grpSp>
      <p:grpSp>
        <p:nvGrpSpPr>
          <p:cNvPr id="703592" name="Group 104"/>
          <p:cNvGrpSpPr>
            <a:grpSpLocks/>
          </p:cNvGrpSpPr>
          <p:nvPr/>
        </p:nvGrpSpPr>
        <p:grpSpPr bwMode="auto">
          <a:xfrm>
            <a:off x="1477963" y="3081338"/>
            <a:ext cx="1316037" cy="1314450"/>
            <a:chOff x="931" y="1941"/>
            <a:chExt cx="829" cy="828"/>
          </a:xfrm>
        </p:grpSpPr>
        <p:sp>
          <p:nvSpPr>
            <p:cNvPr id="212021" name="Freeform 105"/>
            <p:cNvSpPr>
              <a:spLocks/>
            </p:cNvSpPr>
            <p:nvPr/>
          </p:nvSpPr>
          <p:spPr bwMode="auto">
            <a:xfrm>
              <a:off x="1424" y="1965"/>
              <a:ext cx="336" cy="801"/>
            </a:xfrm>
            <a:custGeom>
              <a:avLst/>
              <a:gdLst>
                <a:gd name="T0" fmla="*/ 1 w 551"/>
                <a:gd name="T1" fmla="*/ 0 h 801"/>
                <a:gd name="T2" fmla="*/ 28 w 551"/>
                <a:gd name="T3" fmla="*/ 402 h 801"/>
                <a:gd name="T4" fmla="*/ 1 w 551"/>
                <a:gd name="T5" fmla="*/ 801 h 801"/>
                <a:gd name="T6" fmla="*/ 1 w 551"/>
                <a:gd name="T7" fmla="*/ 535 h 801"/>
                <a:gd name="T8" fmla="*/ 0 w 551"/>
                <a:gd name="T9" fmla="*/ 371 h 801"/>
                <a:gd name="T10" fmla="*/ 1 w 551"/>
                <a:gd name="T11" fmla="*/ 0 h 8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1" h="801">
                  <a:moveTo>
                    <a:pt x="14" y="0"/>
                  </a:moveTo>
                  <a:lnTo>
                    <a:pt x="551" y="402"/>
                  </a:lnTo>
                  <a:lnTo>
                    <a:pt x="6" y="801"/>
                  </a:lnTo>
                  <a:lnTo>
                    <a:pt x="13" y="535"/>
                  </a:lnTo>
                  <a:lnTo>
                    <a:pt x="0" y="371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grpSp>
          <p:nvGrpSpPr>
            <p:cNvPr id="212022" name="Group 106"/>
            <p:cNvGrpSpPr>
              <a:grpSpLocks/>
            </p:cNvGrpSpPr>
            <p:nvPr/>
          </p:nvGrpSpPr>
          <p:grpSpPr bwMode="auto">
            <a:xfrm>
              <a:off x="931" y="1941"/>
              <a:ext cx="501" cy="828"/>
              <a:chOff x="569" y="2954"/>
              <a:chExt cx="501" cy="828"/>
            </a:xfrm>
          </p:grpSpPr>
          <p:sp>
            <p:nvSpPr>
              <p:cNvPr id="89144" name="Rectangle 107"/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9145" name="Text Box 108"/>
              <p:cNvSpPr txBox="1">
                <a:spLocks noChangeArrowheads="1"/>
              </p:cNvSpPr>
              <p:nvPr/>
            </p:nvSpPr>
            <p:spPr bwMode="auto">
              <a:xfrm>
                <a:off x="593" y="2954"/>
                <a:ext cx="477" cy="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DHCP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UDP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IP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Eth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Phy</a:t>
                </a:r>
              </a:p>
            </p:txBody>
          </p:sp>
          <p:sp>
            <p:nvSpPr>
              <p:cNvPr id="89146" name="Line 109"/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89147" name="Line 110"/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89148" name="Line 111"/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89149" name="Line 112"/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</p:grpSp>
      <p:grpSp>
        <p:nvGrpSpPr>
          <p:cNvPr id="703601" name="Group 113"/>
          <p:cNvGrpSpPr>
            <a:grpSpLocks/>
          </p:cNvGrpSpPr>
          <p:nvPr/>
        </p:nvGrpSpPr>
        <p:grpSpPr bwMode="auto">
          <a:xfrm>
            <a:off x="71438" y="969963"/>
            <a:ext cx="1081087" cy="1217612"/>
            <a:chOff x="1404" y="3105"/>
            <a:chExt cx="681" cy="767"/>
          </a:xfrm>
        </p:grpSpPr>
        <p:grpSp>
          <p:nvGrpSpPr>
            <p:cNvPr id="211986" name="Group 114"/>
            <p:cNvGrpSpPr>
              <a:grpSpLocks/>
            </p:cNvGrpSpPr>
            <p:nvPr/>
          </p:nvGrpSpPr>
          <p:grpSpPr bwMode="auto">
            <a:xfrm>
              <a:off x="1404" y="3355"/>
              <a:ext cx="681" cy="468"/>
              <a:chOff x="42" y="886"/>
              <a:chExt cx="681" cy="468"/>
            </a:xfrm>
          </p:grpSpPr>
          <p:grpSp>
            <p:nvGrpSpPr>
              <p:cNvPr id="211991" name="Group 115"/>
              <p:cNvGrpSpPr>
                <a:grpSpLocks/>
              </p:cNvGrpSpPr>
              <p:nvPr/>
            </p:nvGrpSpPr>
            <p:grpSpPr bwMode="auto">
              <a:xfrm>
                <a:off x="278" y="886"/>
                <a:ext cx="397" cy="154"/>
                <a:chOff x="740" y="3209"/>
                <a:chExt cx="397" cy="154"/>
              </a:xfrm>
            </p:grpSpPr>
            <p:grpSp>
              <p:nvGrpSpPr>
                <p:cNvPr id="212016" name="Group 116"/>
                <p:cNvGrpSpPr>
                  <a:grpSpLocks/>
                </p:cNvGrpSpPr>
                <p:nvPr/>
              </p:nvGrpSpPr>
              <p:grpSpPr bwMode="auto">
                <a:xfrm>
                  <a:off x="794" y="3209"/>
                  <a:ext cx="343" cy="154"/>
                  <a:chOff x="844" y="3337"/>
                  <a:chExt cx="343" cy="154"/>
                </a:xfrm>
              </p:grpSpPr>
              <p:sp>
                <p:nvSpPr>
                  <p:cNvPr id="89140" name="Rectangle 117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89141" name="Text Box 11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 smtClean="0">
                        <a:solidFill>
                          <a:srgbClr val="FFFFFF"/>
                        </a:solidFill>
                        <a:latin typeface="Arial" charset="0"/>
                        <a:cs typeface="+mn-cs"/>
                      </a:rPr>
                      <a:t>DHCP</a:t>
                    </a:r>
                  </a:p>
                </p:txBody>
              </p:sp>
            </p:grpSp>
            <p:sp>
              <p:nvSpPr>
                <p:cNvPr id="89138" name="Rectangle 119"/>
                <p:cNvSpPr>
                  <a:spLocks noChangeArrowheads="1"/>
                </p:cNvSpPr>
                <p:nvPr/>
              </p:nvSpPr>
              <p:spPr bwMode="auto">
                <a:xfrm>
                  <a:off x="750" y="3244"/>
                  <a:ext cx="88" cy="8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9139" name="Rectangle 120"/>
                <p:cNvSpPr>
                  <a:spLocks noChangeArrowheads="1"/>
                </p:cNvSpPr>
                <p:nvPr/>
              </p:nvSpPr>
              <p:spPr bwMode="auto">
                <a:xfrm>
                  <a:off x="740" y="3238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grpSp>
            <p:nvGrpSpPr>
              <p:cNvPr id="211992" name="Group 121"/>
              <p:cNvGrpSpPr>
                <a:grpSpLocks/>
              </p:cNvGrpSpPr>
              <p:nvPr/>
            </p:nvGrpSpPr>
            <p:grpSpPr bwMode="auto">
              <a:xfrm>
                <a:off x="278" y="1034"/>
                <a:ext cx="397" cy="154"/>
                <a:chOff x="836" y="3305"/>
                <a:chExt cx="397" cy="154"/>
              </a:xfrm>
            </p:grpSpPr>
            <p:grpSp>
              <p:nvGrpSpPr>
                <p:cNvPr id="212010" name="Group 122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43" cy="154"/>
                  <a:chOff x="844" y="3337"/>
                  <a:chExt cx="343" cy="154"/>
                </a:xfrm>
              </p:grpSpPr>
              <p:sp>
                <p:nvSpPr>
                  <p:cNvPr id="89135" name="Rectangle 123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89136" name="Text Box 1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 smtClean="0">
                        <a:solidFill>
                          <a:srgbClr val="FFFFFF"/>
                        </a:solidFill>
                        <a:latin typeface="Arial" charset="0"/>
                        <a:cs typeface="+mn-cs"/>
                      </a:rPr>
                      <a:t>DHCP</a:t>
                    </a:r>
                  </a:p>
                </p:txBody>
              </p:sp>
            </p:grpSp>
            <p:grpSp>
              <p:nvGrpSpPr>
                <p:cNvPr id="212011" name="Group 125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89133" name="Rectangle 126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89134" name="Rectangle 127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</p:grpSp>
          </p:grpSp>
          <p:grpSp>
            <p:nvGrpSpPr>
              <p:cNvPr id="211993" name="Group 128"/>
              <p:cNvGrpSpPr>
                <a:grpSpLocks/>
              </p:cNvGrpSpPr>
              <p:nvPr/>
            </p:nvGrpSpPr>
            <p:grpSpPr bwMode="auto">
              <a:xfrm>
                <a:off x="165" y="1054"/>
                <a:ext cx="480" cy="112"/>
                <a:chOff x="627" y="3377"/>
                <a:chExt cx="480" cy="112"/>
              </a:xfrm>
            </p:grpSpPr>
            <p:sp>
              <p:nvSpPr>
                <p:cNvPr id="89129" name="Rectangle 129"/>
                <p:cNvSpPr>
                  <a:spLocks noChangeArrowheads="1"/>
                </p:cNvSpPr>
                <p:nvPr/>
              </p:nvSpPr>
              <p:spPr bwMode="auto">
                <a:xfrm>
                  <a:off x="636" y="3388"/>
                  <a:ext cx="96" cy="93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9130" name="Rectangle 130"/>
                <p:cNvSpPr>
                  <a:spLocks noChangeArrowheads="1"/>
                </p:cNvSpPr>
                <p:nvPr/>
              </p:nvSpPr>
              <p:spPr bwMode="auto">
                <a:xfrm>
                  <a:off x="627" y="3377"/>
                  <a:ext cx="480" cy="112"/>
                </a:xfrm>
                <a:prstGeom prst="rect">
                  <a:avLst/>
                </a:prstGeom>
                <a:noFill/>
                <a:ln w="9525">
                  <a:solidFill>
                    <a:schemeClr val="accent2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grpSp>
            <p:nvGrpSpPr>
              <p:cNvPr id="211994" name="Group 131"/>
              <p:cNvGrpSpPr>
                <a:grpSpLocks/>
              </p:cNvGrpSpPr>
              <p:nvPr/>
            </p:nvGrpSpPr>
            <p:grpSpPr bwMode="auto">
              <a:xfrm>
                <a:off x="42" y="1200"/>
                <a:ext cx="681" cy="154"/>
                <a:chOff x="504" y="3523"/>
                <a:chExt cx="681" cy="154"/>
              </a:xfrm>
            </p:grpSpPr>
            <p:grpSp>
              <p:nvGrpSpPr>
                <p:cNvPr id="211995" name="Group 132"/>
                <p:cNvGrpSpPr>
                  <a:grpSpLocks/>
                </p:cNvGrpSpPr>
                <p:nvPr/>
              </p:nvGrpSpPr>
              <p:grpSpPr bwMode="auto">
                <a:xfrm>
                  <a:off x="623" y="3523"/>
                  <a:ext cx="510" cy="154"/>
                  <a:chOff x="723" y="3453"/>
                  <a:chExt cx="510" cy="154"/>
                </a:xfrm>
              </p:grpSpPr>
              <p:grpSp>
                <p:nvGrpSpPr>
                  <p:cNvPr id="211999" name="Group 133"/>
                  <p:cNvGrpSpPr>
                    <a:grpSpLocks/>
                  </p:cNvGrpSpPr>
                  <p:nvPr/>
                </p:nvGrpSpPr>
                <p:grpSpPr bwMode="auto">
                  <a:xfrm>
                    <a:off x="836" y="3453"/>
                    <a:ext cx="397" cy="154"/>
                    <a:chOff x="836" y="3305"/>
                    <a:chExt cx="397" cy="154"/>
                  </a:xfrm>
                </p:grpSpPr>
                <p:grpSp>
                  <p:nvGrpSpPr>
                    <p:cNvPr id="212002" name="Group 13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90" y="3305"/>
                      <a:ext cx="343" cy="154"/>
                      <a:chOff x="844" y="3337"/>
                      <a:chExt cx="343" cy="154"/>
                    </a:xfrm>
                  </p:grpSpPr>
                  <p:sp>
                    <p:nvSpPr>
                      <p:cNvPr id="89127" name="Rectangle 13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89" y="3370"/>
                        <a:ext cx="245" cy="86"/>
                      </a:xfrm>
                      <a:prstGeom prst="rect">
                        <a:avLst/>
                      </a:prstGeom>
                      <a:solidFill>
                        <a:srgbClr val="FF0000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solidFill>
                            <a:srgbClr val="000000"/>
                          </a:solidFill>
                          <a:cs typeface="+mn-cs"/>
                        </a:endParaRPr>
                      </a:p>
                    </p:txBody>
                  </p:sp>
                  <p:sp>
                    <p:nvSpPr>
                      <p:cNvPr id="89128" name="Text Box 136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844" y="3337"/>
                        <a:ext cx="343" cy="1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>
                        <a:spAutoFit/>
                      </a:bodyPr>
                      <a:lstStyle>
                        <a:lvl1pPr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1pPr>
                        <a:lvl2pPr marL="742950" indent="-28575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2pPr>
                        <a:lvl3pPr marL="11430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3pPr>
                        <a:lvl4pPr marL="16002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4pPr>
                        <a:lvl5pPr marL="20574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9pPr>
                      </a:lstStyle>
                      <a:p>
                        <a:pPr>
                          <a:defRPr/>
                        </a:pPr>
                        <a:r>
                          <a:rPr lang="en-US" sz="1000" i="0" dirty="0" smtClean="0">
                            <a:solidFill>
                              <a:srgbClr val="FFFFFF"/>
                            </a:solidFill>
                            <a:latin typeface="Arial" charset="0"/>
                            <a:cs typeface="+mn-cs"/>
                          </a:rPr>
                          <a:t>DHCP</a:t>
                        </a:r>
                      </a:p>
                    </p:txBody>
                  </p:sp>
                </p:grpSp>
                <p:grpSp>
                  <p:nvGrpSpPr>
                    <p:cNvPr id="212003" name="Group 13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36" y="3334"/>
                      <a:ext cx="354" cy="94"/>
                      <a:chOff x="836" y="3334"/>
                      <a:chExt cx="354" cy="94"/>
                    </a:xfrm>
                  </p:grpSpPr>
                  <p:sp>
                    <p:nvSpPr>
                      <p:cNvPr id="89125" name="Rectangle 13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46" y="3340"/>
                        <a:ext cx="88" cy="8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solidFill>
                            <a:srgbClr val="000000"/>
                          </a:solidFill>
                          <a:cs typeface="+mn-cs"/>
                        </a:endParaRPr>
                      </a:p>
                    </p:txBody>
                  </p:sp>
                  <p:sp>
                    <p:nvSpPr>
                      <p:cNvPr id="89126" name="Rectangle 13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36" y="3334"/>
                        <a:ext cx="354" cy="94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solidFill>
                            <a:srgbClr val="000000"/>
                          </a:solidFill>
                          <a:cs typeface="+mn-cs"/>
                        </a:endParaRPr>
                      </a:p>
                    </p:txBody>
                  </p:sp>
                </p:grpSp>
              </p:grpSp>
              <p:sp>
                <p:nvSpPr>
                  <p:cNvPr id="89121" name="Rectangle 140"/>
                  <p:cNvSpPr>
                    <a:spLocks noChangeArrowheads="1"/>
                  </p:cNvSpPr>
                  <p:nvPr/>
                </p:nvSpPr>
                <p:spPr bwMode="auto">
                  <a:xfrm>
                    <a:off x="732" y="3484"/>
                    <a:ext cx="96" cy="93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  <p:sp>
                <p:nvSpPr>
                  <p:cNvPr id="89122" name="Rectangle 141"/>
                  <p:cNvSpPr>
                    <a:spLocks noChangeArrowheads="1"/>
                  </p:cNvSpPr>
                  <p:nvPr/>
                </p:nvSpPr>
                <p:spPr bwMode="auto">
                  <a:xfrm>
                    <a:off x="723" y="3473"/>
                    <a:ext cx="480" cy="112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2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cs typeface="+mn-cs"/>
                    </a:endParaRPr>
                  </a:p>
                </p:txBody>
              </p:sp>
            </p:grpSp>
            <p:sp>
              <p:nvSpPr>
                <p:cNvPr id="89117" name="Rectangle 142"/>
                <p:cNvSpPr>
                  <a:spLocks noChangeArrowheads="1"/>
                </p:cNvSpPr>
                <p:nvPr/>
              </p:nvSpPr>
              <p:spPr bwMode="auto">
                <a:xfrm>
                  <a:off x="517" y="3545"/>
                  <a:ext cx="94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9118" name="Rectangle 143"/>
                <p:cNvSpPr>
                  <a:spLocks noChangeArrowheads="1"/>
                </p:cNvSpPr>
                <p:nvPr/>
              </p:nvSpPr>
              <p:spPr bwMode="auto">
                <a:xfrm>
                  <a:off x="1115" y="3544"/>
                  <a:ext cx="60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89119" name="Rectangle 144"/>
                <p:cNvSpPr>
                  <a:spLocks noChangeArrowheads="1"/>
                </p:cNvSpPr>
                <p:nvPr/>
              </p:nvSpPr>
              <p:spPr bwMode="auto">
                <a:xfrm>
                  <a:off x="504" y="3529"/>
                  <a:ext cx="681" cy="138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</p:grpSp>
        <p:sp>
          <p:nvSpPr>
            <p:cNvPr id="89108" name="AutoShape 145"/>
            <p:cNvSpPr>
              <a:spLocks noChangeArrowheads="1"/>
            </p:cNvSpPr>
            <p:nvPr/>
          </p:nvSpPr>
          <p:spPr bwMode="auto">
            <a:xfrm rot="10800000">
              <a:off x="1727" y="3105"/>
              <a:ext cx="240" cy="767"/>
            </a:xfrm>
            <a:prstGeom prst="downArrow">
              <a:avLst>
                <a:gd name="adj1" fmla="val 54167"/>
                <a:gd name="adj2" fmla="val 51311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grpSp>
          <p:nvGrpSpPr>
            <p:cNvPr id="211988" name="Group 146"/>
            <p:cNvGrpSpPr>
              <a:grpSpLocks/>
            </p:cNvGrpSpPr>
            <p:nvPr/>
          </p:nvGrpSpPr>
          <p:grpSpPr bwMode="auto">
            <a:xfrm>
              <a:off x="1695" y="3227"/>
              <a:ext cx="343" cy="154"/>
              <a:chOff x="844" y="3337"/>
              <a:chExt cx="343" cy="154"/>
            </a:xfrm>
          </p:grpSpPr>
          <p:sp>
            <p:nvSpPr>
              <p:cNvPr id="89110" name="Rectangle 147"/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89111" name="Text Box 148"/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343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rgbClr val="FFFFFF"/>
                    </a:solidFill>
                    <a:latin typeface="Arial" charset="0"/>
                    <a:cs typeface="+mn-cs"/>
                  </a:rPr>
                  <a:t>DHCP</a:t>
                </a:r>
              </a:p>
            </p:txBody>
          </p:sp>
        </p:grpSp>
      </p:grpSp>
      <p:grpSp>
        <p:nvGrpSpPr>
          <p:cNvPr id="703637" name="Group 149"/>
          <p:cNvGrpSpPr>
            <a:grpSpLocks/>
          </p:cNvGrpSpPr>
          <p:nvPr/>
        </p:nvGrpSpPr>
        <p:grpSpPr bwMode="auto">
          <a:xfrm>
            <a:off x="803275" y="3178175"/>
            <a:ext cx="544513" cy="244475"/>
            <a:chOff x="844" y="3337"/>
            <a:chExt cx="343" cy="154"/>
          </a:xfrm>
        </p:grpSpPr>
        <p:sp>
          <p:nvSpPr>
            <p:cNvPr id="89105" name="Rectangle 150"/>
            <p:cNvSpPr>
              <a:spLocks noChangeArrowheads="1"/>
            </p:cNvSpPr>
            <p:nvPr/>
          </p:nvSpPr>
          <p:spPr bwMode="auto">
            <a:xfrm>
              <a:off x="889" y="3370"/>
              <a:ext cx="245" cy="8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89106" name="Text Box 151"/>
            <p:cNvSpPr txBox="1">
              <a:spLocks noChangeArrowheads="1"/>
            </p:cNvSpPr>
            <p:nvPr/>
          </p:nvSpPr>
          <p:spPr bwMode="auto">
            <a:xfrm>
              <a:off x="844" y="3337"/>
              <a:ext cx="343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000" i="0" dirty="0" smtClean="0">
                  <a:solidFill>
                    <a:srgbClr val="FFFFFF"/>
                  </a:solidFill>
                  <a:latin typeface="Arial" charset="0"/>
                  <a:cs typeface="+mn-cs"/>
                </a:rPr>
                <a:t>DHCP</a:t>
              </a:r>
            </a:p>
          </p:txBody>
        </p:sp>
      </p:grpSp>
      <p:sp>
        <p:nvSpPr>
          <p:cNvPr id="703643" name="Rectangle 155"/>
          <p:cNvSpPr>
            <a:spLocks noChangeArrowheads="1"/>
          </p:cNvSpPr>
          <p:nvPr/>
        </p:nvSpPr>
        <p:spPr bwMode="auto">
          <a:xfrm>
            <a:off x="4997450" y="2709863"/>
            <a:ext cx="3421063" cy="136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31775" indent="-231775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i="0" dirty="0">
                <a:solidFill>
                  <a:srgbClr val="000000"/>
                </a:solidFill>
                <a:latin typeface="Gill Sans MT" charset="0"/>
                <a:cs typeface="+mn-cs"/>
              </a:rPr>
              <a:t>encapsulation at DHCP server, frame forwarded (</a:t>
            </a:r>
            <a:r>
              <a:rPr lang="en-US" sz="2000" dirty="0">
                <a:solidFill>
                  <a:srgbClr val="C00000"/>
                </a:solidFill>
                <a:latin typeface="Gill Sans MT" charset="0"/>
                <a:cs typeface="+mn-cs"/>
              </a:rPr>
              <a:t>switch learning</a:t>
            </a:r>
            <a:r>
              <a:rPr lang="en-US" sz="2000" i="0" dirty="0">
                <a:solidFill>
                  <a:srgbClr val="000000"/>
                </a:solidFill>
                <a:latin typeface="Gill Sans MT" charset="0"/>
                <a:cs typeface="+mn-cs"/>
              </a:rPr>
              <a:t>) through LAN, demultiplexing at client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endParaRPr lang="en-US" i="0" dirty="0">
              <a:solidFill>
                <a:srgbClr val="000000"/>
              </a:solidFill>
              <a:latin typeface="Gill Sans MT" charset="0"/>
              <a:cs typeface="+mn-cs"/>
            </a:endParaRPr>
          </a:p>
        </p:txBody>
      </p:sp>
      <p:sp>
        <p:nvSpPr>
          <p:cNvPr id="703644" name="Text Box 156"/>
          <p:cNvSpPr txBox="1">
            <a:spLocks noChangeArrowheads="1"/>
          </p:cNvSpPr>
          <p:nvPr/>
        </p:nvSpPr>
        <p:spPr bwMode="auto">
          <a:xfrm>
            <a:off x="1379538" y="5260975"/>
            <a:ext cx="6643687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2400" dirty="0" smtClean="0">
                <a:solidFill>
                  <a:srgbClr val="000000"/>
                </a:solidFill>
                <a:latin typeface="Gill Sans MT" charset="0"/>
                <a:cs typeface="+mn-cs"/>
              </a:rPr>
              <a:t>Client now has IP address, knows name &amp; addr of DNS </a:t>
            </a:r>
          </a:p>
          <a:p>
            <a:pPr algn="ctr">
              <a:defRPr/>
            </a:pPr>
            <a:r>
              <a:rPr lang="en-US" sz="2400" dirty="0" smtClean="0">
                <a:solidFill>
                  <a:srgbClr val="000000"/>
                </a:solidFill>
                <a:latin typeface="Gill Sans MT" charset="0"/>
                <a:cs typeface="+mn-cs"/>
              </a:rPr>
              <a:t>server, IP address of its first-hop router</a:t>
            </a:r>
          </a:p>
        </p:txBody>
      </p:sp>
      <p:sp>
        <p:nvSpPr>
          <p:cNvPr id="703645" name="Rectangle 157"/>
          <p:cNvSpPr>
            <a:spLocks noChangeArrowheads="1"/>
          </p:cNvSpPr>
          <p:nvPr/>
        </p:nvSpPr>
        <p:spPr bwMode="auto">
          <a:xfrm>
            <a:off x="4989513" y="4111625"/>
            <a:ext cx="3421062" cy="73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31775" indent="-231775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i="0" dirty="0">
                <a:solidFill>
                  <a:srgbClr val="000000"/>
                </a:solidFill>
                <a:latin typeface="Gill Sans MT" charset="0"/>
                <a:cs typeface="+mn-cs"/>
              </a:rPr>
              <a:t>DHCP client receives DHCP ACK reply</a:t>
            </a:r>
          </a:p>
        </p:txBody>
      </p:sp>
      <p:sp>
        <p:nvSpPr>
          <p:cNvPr id="89103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9525"/>
            <a:ext cx="8034338" cy="996950"/>
          </a:xfrm>
        </p:spPr>
        <p:txBody>
          <a:bodyPr/>
          <a:lstStyle/>
          <a:p>
            <a:pPr>
              <a:defRPr/>
            </a:pPr>
            <a:r>
              <a:rPr lang="en-US" sz="3200" dirty="0">
                <a:latin typeface="Gill Sans MT" charset="0"/>
                <a:cs typeface="+mj-cs"/>
              </a:rPr>
              <a:t>A day in the life… connecting to the Internet</a:t>
            </a:r>
          </a:p>
        </p:txBody>
      </p:sp>
      <p:pic>
        <p:nvPicPr>
          <p:cNvPr id="211983" name="Picture 15" descr="underline_base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0" y="671513"/>
            <a:ext cx="77692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6</a:t>
            </a:fld>
            <a:endParaRPr lang="en-US" sz="1200" dirty="0">
              <a:latin typeface="Tahoma" charset="0"/>
            </a:endParaRPr>
          </a:p>
        </p:txBody>
      </p:sp>
      <p:sp>
        <p:nvSpPr>
          <p:cNvPr id="176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8103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703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569 0.03081 L 0.1533 0.0322 L 0.34896 -0.28446 L -0.04115 -0.28886 " pathEditMode="relative" rAng="0" ptsTypes="AAAA">
                                      <p:cBhvr>
                                        <p:cTn id="21" dur="2000" fill="hold"/>
                                        <p:tgtEl>
                                          <p:spTgt spid="7035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951" y="-159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703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1000"/>
                                        <p:tgtEl>
                                          <p:spTgt spid="703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6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3491" grpId="0" build="p"/>
      <p:bldP spid="703643" grpId="0" build="p"/>
      <p:bldP spid="703644" grpId="0"/>
      <p:bldP spid="70364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2993" name="Group 92"/>
          <p:cNvGrpSpPr>
            <a:grpSpLocks/>
          </p:cNvGrpSpPr>
          <p:nvPr/>
        </p:nvGrpSpPr>
        <p:grpSpPr bwMode="auto">
          <a:xfrm>
            <a:off x="773113" y="1273175"/>
            <a:ext cx="3554412" cy="3067050"/>
            <a:chOff x="773113" y="1273175"/>
            <a:chExt cx="3554412" cy="3066395"/>
          </a:xfrm>
        </p:grpSpPr>
        <p:sp>
          <p:nvSpPr>
            <p:cNvPr id="213057" name="Freeform 3"/>
            <p:cNvSpPr>
              <a:spLocks/>
            </p:cNvSpPr>
            <p:nvPr/>
          </p:nvSpPr>
          <p:spPr bwMode="auto">
            <a:xfrm>
              <a:off x="773113" y="1273175"/>
              <a:ext cx="3554412" cy="2754313"/>
            </a:xfrm>
            <a:custGeom>
              <a:avLst/>
              <a:gdLst>
                <a:gd name="T0" fmla="*/ 2147483647 w 2406"/>
                <a:gd name="T1" fmla="*/ 2147483647 h 958"/>
                <a:gd name="T2" fmla="*/ 2147483647 w 2406"/>
                <a:gd name="T3" fmla="*/ 2147483647 h 958"/>
                <a:gd name="T4" fmla="*/ 2147483647 w 2406"/>
                <a:gd name="T5" fmla="*/ 2147483647 h 958"/>
                <a:gd name="T6" fmla="*/ 2147483647 w 2406"/>
                <a:gd name="T7" fmla="*/ 2147483647 h 958"/>
                <a:gd name="T8" fmla="*/ 2147483647 w 2406"/>
                <a:gd name="T9" fmla="*/ 2147483647 h 958"/>
                <a:gd name="T10" fmla="*/ 2147483647 w 2406"/>
                <a:gd name="T11" fmla="*/ 2147483647 h 958"/>
                <a:gd name="T12" fmla="*/ 2147483647 w 2406"/>
                <a:gd name="T13" fmla="*/ 2147483647 h 958"/>
                <a:gd name="T14" fmla="*/ 2147483647 w 2406"/>
                <a:gd name="T15" fmla="*/ 2147483647 h 958"/>
                <a:gd name="T16" fmla="*/ 2147483647 w 2406"/>
                <a:gd name="T17" fmla="*/ 2147483647 h 958"/>
                <a:gd name="T18" fmla="*/ 2147483647 w 2406"/>
                <a:gd name="T19" fmla="*/ 2147483647 h 958"/>
                <a:gd name="T20" fmla="*/ 2147483647 w 2406"/>
                <a:gd name="T21" fmla="*/ 2147483647 h 958"/>
                <a:gd name="T22" fmla="*/ 2147483647 w 2406"/>
                <a:gd name="T23" fmla="*/ 2147483647 h 958"/>
                <a:gd name="T24" fmla="*/ 2147483647 w 2406"/>
                <a:gd name="T25" fmla="*/ 2147483647 h 95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406"/>
                <a:gd name="T40" fmla="*/ 0 h 958"/>
                <a:gd name="T41" fmla="*/ 2406 w 2406"/>
                <a:gd name="T42" fmla="*/ 958 h 95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406" h="958">
                  <a:moveTo>
                    <a:pt x="2192" y="274"/>
                  </a:moveTo>
                  <a:cubicBezTo>
                    <a:pt x="1978" y="94"/>
                    <a:pt x="1990" y="122"/>
                    <a:pt x="1857" y="77"/>
                  </a:cubicBezTo>
                  <a:cubicBezTo>
                    <a:pt x="1724" y="32"/>
                    <a:pt x="1584" y="0"/>
                    <a:pt x="1393" y="7"/>
                  </a:cubicBezTo>
                  <a:cubicBezTo>
                    <a:pt x="1202" y="14"/>
                    <a:pt x="898" y="84"/>
                    <a:pt x="713" y="122"/>
                  </a:cubicBezTo>
                  <a:cubicBezTo>
                    <a:pt x="528" y="160"/>
                    <a:pt x="395" y="168"/>
                    <a:pt x="280" y="234"/>
                  </a:cubicBezTo>
                  <a:cubicBezTo>
                    <a:pt x="166" y="301"/>
                    <a:pt x="52" y="432"/>
                    <a:pt x="26" y="522"/>
                  </a:cubicBezTo>
                  <a:cubicBezTo>
                    <a:pt x="0" y="612"/>
                    <a:pt x="81" y="711"/>
                    <a:pt x="122" y="773"/>
                  </a:cubicBezTo>
                  <a:cubicBezTo>
                    <a:pt x="163" y="835"/>
                    <a:pt x="99" y="877"/>
                    <a:pt x="273" y="894"/>
                  </a:cubicBezTo>
                  <a:cubicBezTo>
                    <a:pt x="447" y="911"/>
                    <a:pt x="938" y="866"/>
                    <a:pt x="1169" y="876"/>
                  </a:cubicBezTo>
                  <a:cubicBezTo>
                    <a:pt x="1400" y="886"/>
                    <a:pt x="1499" y="950"/>
                    <a:pt x="1659" y="954"/>
                  </a:cubicBezTo>
                  <a:cubicBezTo>
                    <a:pt x="1819" y="958"/>
                    <a:pt x="2014" y="958"/>
                    <a:pt x="2129" y="897"/>
                  </a:cubicBezTo>
                  <a:cubicBezTo>
                    <a:pt x="2244" y="836"/>
                    <a:pt x="2327" y="856"/>
                    <a:pt x="2350" y="591"/>
                  </a:cubicBezTo>
                  <a:cubicBezTo>
                    <a:pt x="2373" y="326"/>
                    <a:pt x="2406" y="454"/>
                    <a:pt x="2192" y="274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3058" name="Line 36"/>
            <p:cNvSpPr>
              <a:spLocks noChangeShapeType="1"/>
            </p:cNvSpPr>
            <p:nvPr/>
          </p:nvSpPr>
          <p:spPr bwMode="auto">
            <a:xfrm flipV="1">
              <a:off x="3775075" y="2344738"/>
              <a:ext cx="155575" cy="1428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3059" name="Line 43"/>
            <p:cNvSpPr>
              <a:spLocks noChangeShapeType="1"/>
            </p:cNvSpPr>
            <p:nvPr/>
          </p:nvSpPr>
          <p:spPr bwMode="auto">
            <a:xfrm flipV="1">
              <a:off x="2665413" y="2517775"/>
              <a:ext cx="6953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3060" name="Line 44"/>
            <p:cNvSpPr>
              <a:spLocks noChangeShapeType="1"/>
            </p:cNvSpPr>
            <p:nvPr/>
          </p:nvSpPr>
          <p:spPr bwMode="auto">
            <a:xfrm flipV="1">
              <a:off x="3924300" y="2201863"/>
              <a:ext cx="138113" cy="1428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3061" name="Line 48"/>
            <p:cNvSpPr>
              <a:spLocks noChangeShapeType="1"/>
            </p:cNvSpPr>
            <p:nvPr/>
          </p:nvSpPr>
          <p:spPr bwMode="auto">
            <a:xfrm flipV="1">
              <a:off x="3279775" y="2736850"/>
              <a:ext cx="512763" cy="6127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0183" name="Text Box 240"/>
            <p:cNvSpPr txBox="1">
              <a:spLocks noChangeArrowheads="1"/>
            </p:cNvSpPr>
            <p:nvPr/>
          </p:nvSpPr>
          <p:spPr bwMode="auto">
            <a:xfrm>
              <a:off x="2562225" y="3815807"/>
              <a:ext cx="1211263" cy="5237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router</a:t>
              </a:r>
            </a:p>
            <a:p>
              <a:pPr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(runs DHCP)</a:t>
              </a:r>
            </a:p>
          </p:txBody>
        </p:sp>
        <p:grpSp>
          <p:nvGrpSpPr>
            <p:cNvPr id="213063" name="Group 356"/>
            <p:cNvGrpSpPr>
              <a:grpSpLocks/>
            </p:cNvGrpSpPr>
            <p:nvPr/>
          </p:nvGrpSpPr>
          <p:grpSpPr bwMode="auto">
            <a:xfrm>
              <a:off x="1653422" y="1982680"/>
              <a:ext cx="843032" cy="814871"/>
              <a:chOff x="313" y="1497"/>
              <a:chExt cx="1152" cy="1014"/>
            </a:xfrm>
          </p:grpSpPr>
          <p:pic>
            <p:nvPicPr>
              <p:cNvPr id="213115" name="Picture 354" descr="laptop_stylized_small"/>
              <p:cNvPicPr>
                <a:picLocks noChangeAspect="1" noChangeArrowheads="1"/>
              </p:cNvPicPr>
              <p:nvPr/>
            </p:nvPicPr>
            <p:blipFill>
              <a:blip r:embed="rId2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3" y="1727"/>
                <a:ext cx="1152" cy="7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3116" name="Picture 355" descr="antenna_stylized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4" y="1497"/>
                <a:ext cx="1113" cy="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90185" name="Picture 3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36925" y="2423867"/>
              <a:ext cx="879475" cy="3491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sp>
          <p:nvSpPr>
            <p:cNvPr id="102" name="Rectangle 43"/>
            <p:cNvSpPr>
              <a:spLocks noChangeArrowheads="1"/>
            </p:cNvSpPr>
            <p:nvPr/>
          </p:nvSpPr>
          <p:spPr bwMode="auto">
            <a:xfrm rot="16200000" flipH="1">
              <a:off x="3589349" y="3549138"/>
              <a:ext cx="104753" cy="244475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103" name="Rectangle 43"/>
            <p:cNvSpPr>
              <a:spLocks noChangeArrowheads="1"/>
            </p:cNvSpPr>
            <p:nvPr/>
          </p:nvSpPr>
          <p:spPr bwMode="auto">
            <a:xfrm rot="2460490">
              <a:off x="3206750" y="3274585"/>
              <a:ext cx="82550" cy="247597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104" name="Rectangle 43"/>
            <p:cNvSpPr>
              <a:spLocks noChangeArrowheads="1"/>
            </p:cNvSpPr>
            <p:nvPr/>
          </p:nvSpPr>
          <p:spPr bwMode="auto">
            <a:xfrm rot="16200000">
              <a:off x="2499531" y="2388124"/>
              <a:ext cx="111101" cy="296863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Comic Sans MS" pitchFamily="66" charset="0"/>
                <a:ea typeface="+mn-ea"/>
                <a:cs typeface="+mn-cs"/>
              </a:endParaRPr>
            </a:p>
          </p:txBody>
        </p:sp>
        <p:grpSp>
          <p:nvGrpSpPr>
            <p:cNvPr id="213068" name="Group 248"/>
            <p:cNvGrpSpPr>
              <a:grpSpLocks/>
            </p:cNvGrpSpPr>
            <p:nvPr/>
          </p:nvGrpSpPr>
          <p:grpSpPr bwMode="auto">
            <a:xfrm>
              <a:off x="2597285" y="3210128"/>
              <a:ext cx="332569" cy="581078"/>
              <a:chOff x="4140" y="429"/>
              <a:chExt cx="1425" cy="2396"/>
            </a:xfrm>
          </p:grpSpPr>
          <p:sp>
            <p:nvSpPr>
              <p:cNvPr id="213083" name="Freeform 148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1 w 354"/>
                  <a:gd name="T1" fmla="*/ 0 h 2742"/>
                  <a:gd name="T2" fmla="*/ 116 w 354"/>
                  <a:gd name="T3" fmla="*/ 137 h 2742"/>
                  <a:gd name="T4" fmla="*/ 114 w 354"/>
                  <a:gd name="T5" fmla="*/ 1057 h 2742"/>
                  <a:gd name="T6" fmla="*/ 0 w 354"/>
                  <a:gd name="T7" fmla="*/ 1105 h 2742"/>
                  <a:gd name="T8" fmla="*/ 21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0205" name="Rectangle 149"/>
              <p:cNvSpPr>
                <a:spLocks noChangeArrowheads="1"/>
              </p:cNvSpPr>
              <p:nvPr/>
            </p:nvSpPr>
            <p:spPr bwMode="auto">
              <a:xfrm>
                <a:off x="4207" y="426"/>
                <a:ext cx="1048" cy="2291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213085" name="Freeform 150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70 w 211"/>
                  <a:gd name="T3" fmla="*/ 88 h 2537"/>
                  <a:gd name="T4" fmla="*/ 2 w 211"/>
                  <a:gd name="T5" fmla="*/ 1007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3086" name="Freeform 151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09 w 328"/>
                  <a:gd name="T3" fmla="*/ 52 h 226"/>
                  <a:gd name="T4" fmla="*/ 108 w 328"/>
                  <a:gd name="T5" fmla="*/ 92 h 226"/>
                  <a:gd name="T6" fmla="*/ 0 w 328"/>
                  <a:gd name="T7" fmla="*/ 41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0208" name="Rectangle 152"/>
              <p:cNvSpPr>
                <a:spLocks noChangeArrowheads="1"/>
              </p:cNvSpPr>
              <p:nvPr/>
            </p:nvSpPr>
            <p:spPr bwMode="auto">
              <a:xfrm>
                <a:off x="4214" y="688"/>
                <a:ext cx="592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3088" name="Group 153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90234" name="AutoShape 154"/>
                <p:cNvSpPr>
                  <a:spLocks noChangeArrowheads="1"/>
                </p:cNvSpPr>
                <p:nvPr/>
              </p:nvSpPr>
              <p:spPr bwMode="auto">
                <a:xfrm>
                  <a:off x="617" y="2569"/>
                  <a:ext cx="721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0235" name="AutoShape 155"/>
                <p:cNvSpPr>
                  <a:spLocks noChangeArrowheads="1"/>
                </p:cNvSpPr>
                <p:nvPr/>
              </p:nvSpPr>
              <p:spPr bwMode="auto">
                <a:xfrm>
                  <a:off x="634" y="2587"/>
                  <a:ext cx="688" cy="10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90210" name="Rectangle 156"/>
              <p:cNvSpPr>
                <a:spLocks noChangeArrowheads="1"/>
              </p:cNvSpPr>
              <p:nvPr/>
            </p:nvSpPr>
            <p:spPr bwMode="auto">
              <a:xfrm>
                <a:off x="4221" y="1015"/>
                <a:ext cx="599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3090" name="Group 157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90232" name="AutoShape 158"/>
                <p:cNvSpPr>
                  <a:spLocks noChangeArrowheads="1"/>
                </p:cNvSpPr>
                <p:nvPr/>
              </p:nvSpPr>
              <p:spPr bwMode="auto">
                <a:xfrm>
                  <a:off x="611" y="2570"/>
                  <a:ext cx="730" cy="136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0233" name="AutoShape 159"/>
                <p:cNvSpPr>
                  <a:spLocks noChangeArrowheads="1"/>
                </p:cNvSpPr>
                <p:nvPr/>
              </p:nvSpPr>
              <p:spPr bwMode="auto">
                <a:xfrm>
                  <a:off x="628" y="2583"/>
                  <a:ext cx="696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90212" name="Rectangle 160"/>
              <p:cNvSpPr>
                <a:spLocks noChangeArrowheads="1"/>
              </p:cNvSpPr>
              <p:nvPr/>
            </p:nvSpPr>
            <p:spPr bwMode="auto">
              <a:xfrm>
                <a:off x="4214" y="1356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0213" name="Rectangle 161"/>
              <p:cNvSpPr>
                <a:spLocks noChangeArrowheads="1"/>
              </p:cNvSpPr>
              <p:nvPr/>
            </p:nvSpPr>
            <p:spPr bwMode="auto">
              <a:xfrm>
                <a:off x="4228" y="1657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3093" name="Group 162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90230" name="AutoShape 163"/>
                <p:cNvSpPr>
                  <a:spLocks noChangeArrowheads="1"/>
                </p:cNvSpPr>
                <p:nvPr/>
              </p:nvSpPr>
              <p:spPr bwMode="auto">
                <a:xfrm>
                  <a:off x="618" y="2571"/>
                  <a:ext cx="720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0231" name="AutoShape 164"/>
                <p:cNvSpPr>
                  <a:spLocks noChangeArrowheads="1"/>
                </p:cNvSpPr>
                <p:nvPr/>
              </p:nvSpPr>
              <p:spPr bwMode="auto">
                <a:xfrm>
                  <a:off x="635" y="2589"/>
                  <a:ext cx="686" cy="102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213094" name="Freeform 165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09 w 328"/>
                  <a:gd name="T3" fmla="*/ 51 h 226"/>
                  <a:gd name="T4" fmla="*/ 108 w 328"/>
                  <a:gd name="T5" fmla="*/ 90 h 226"/>
                  <a:gd name="T6" fmla="*/ 0 w 328"/>
                  <a:gd name="T7" fmla="*/ 39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213095" name="Group 166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90228" name="AutoShape 167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29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0229" name="AutoShape 168"/>
                <p:cNvSpPr>
                  <a:spLocks noChangeArrowheads="1"/>
                </p:cNvSpPr>
                <p:nvPr/>
              </p:nvSpPr>
              <p:spPr bwMode="auto">
                <a:xfrm>
                  <a:off x="630" y="2584"/>
                  <a:ext cx="695" cy="105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90217" name="Rectangle 169"/>
              <p:cNvSpPr>
                <a:spLocks noChangeArrowheads="1"/>
              </p:cNvSpPr>
              <p:nvPr/>
            </p:nvSpPr>
            <p:spPr bwMode="auto">
              <a:xfrm>
                <a:off x="5255" y="426"/>
                <a:ext cx="68" cy="2297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213097" name="Freeform 170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96 w 296"/>
                  <a:gd name="T3" fmla="*/ 57 h 256"/>
                  <a:gd name="T4" fmla="*/ 98 w 296"/>
                  <a:gd name="T5" fmla="*/ 102 h 256"/>
                  <a:gd name="T6" fmla="*/ 0 w 296"/>
                  <a:gd name="T7" fmla="*/ 39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3098" name="Freeform 171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01 w 304"/>
                  <a:gd name="T3" fmla="*/ 66 h 288"/>
                  <a:gd name="T4" fmla="*/ 95 w 304"/>
                  <a:gd name="T5" fmla="*/ 116 h 288"/>
                  <a:gd name="T6" fmla="*/ 2 w 304"/>
                  <a:gd name="T7" fmla="*/ 50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0220" name="Oval 172"/>
              <p:cNvSpPr>
                <a:spLocks noChangeArrowheads="1"/>
              </p:cNvSpPr>
              <p:nvPr/>
            </p:nvSpPr>
            <p:spPr bwMode="auto">
              <a:xfrm>
                <a:off x="5520" y="2612"/>
                <a:ext cx="48" cy="98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213100" name="Freeform 173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43 h 240"/>
                  <a:gd name="T2" fmla="*/ 2 w 306"/>
                  <a:gd name="T3" fmla="*/ 97 h 240"/>
                  <a:gd name="T4" fmla="*/ 101 w 306"/>
                  <a:gd name="T5" fmla="*/ 44 h 240"/>
                  <a:gd name="T6" fmla="*/ 98 w 306"/>
                  <a:gd name="T7" fmla="*/ 0 h 240"/>
                  <a:gd name="T8" fmla="*/ 0 w 306"/>
                  <a:gd name="T9" fmla="*/ 43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0222" name="AutoShape 174"/>
              <p:cNvSpPr>
                <a:spLocks noChangeArrowheads="1"/>
              </p:cNvSpPr>
              <p:nvPr/>
            </p:nvSpPr>
            <p:spPr bwMode="auto">
              <a:xfrm>
                <a:off x="4139" y="2678"/>
                <a:ext cx="1204" cy="170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0223" name="AutoShape 175"/>
              <p:cNvSpPr>
                <a:spLocks noChangeArrowheads="1"/>
              </p:cNvSpPr>
              <p:nvPr/>
            </p:nvSpPr>
            <p:spPr bwMode="auto">
              <a:xfrm>
                <a:off x="4207" y="2717"/>
                <a:ext cx="1068" cy="8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0224" name="Oval 176"/>
              <p:cNvSpPr>
                <a:spLocks noChangeArrowheads="1"/>
              </p:cNvSpPr>
              <p:nvPr/>
            </p:nvSpPr>
            <p:spPr bwMode="auto">
              <a:xfrm>
                <a:off x="4309" y="2383"/>
                <a:ext cx="156" cy="14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0225" name="Oval 177"/>
              <p:cNvSpPr>
                <a:spLocks noChangeArrowheads="1"/>
              </p:cNvSpPr>
              <p:nvPr/>
            </p:nvSpPr>
            <p:spPr bwMode="auto">
              <a:xfrm>
                <a:off x="4486" y="2383"/>
                <a:ext cx="163" cy="144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en-US" dirty="0">
                  <a:solidFill>
                    <a:srgbClr val="FF0000"/>
                  </a:solidFill>
                  <a:cs typeface="+mn-cs"/>
                </a:endParaRPr>
              </a:p>
            </p:txBody>
          </p:sp>
          <p:sp>
            <p:nvSpPr>
              <p:cNvPr id="90226" name="Oval 178"/>
              <p:cNvSpPr>
                <a:spLocks noChangeArrowheads="1"/>
              </p:cNvSpPr>
              <p:nvPr/>
            </p:nvSpPr>
            <p:spPr bwMode="auto">
              <a:xfrm>
                <a:off x="4663" y="2383"/>
                <a:ext cx="156" cy="14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0227" name="Rectangle 179"/>
              <p:cNvSpPr>
                <a:spLocks noChangeArrowheads="1"/>
              </p:cNvSpPr>
              <p:nvPr/>
            </p:nvSpPr>
            <p:spPr bwMode="auto">
              <a:xfrm>
                <a:off x="5065" y="1834"/>
                <a:ext cx="82" cy="772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grpSp>
          <p:nvGrpSpPr>
            <p:cNvPr id="213069" name="Group 48"/>
            <p:cNvGrpSpPr>
              <a:grpSpLocks/>
            </p:cNvGrpSpPr>
            <p:nvPr/>
          </p:nvGrpSpPr>
          <p:grpSpPr bwMode="auto">
            <a:xfrm>
              <a:off x="2795471" y="3465563"/>
              <a:ext cx="735669" cy="376863"/>
              <a:chOff x="3600" y="219"/>
              <a:chExt cx="360" cy="175"/>
            </a:xfrm>
          </p:grpSpPr>
          <p:sp>
            <p:nvSpPr>
              <p:cNvPr id="90191" name="Oval 49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0192" name="Line 50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0193" name="Line 51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0194" name="Rectangle 52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3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 i="0" dirty="0">
                  <a:solidFill>
                    <a:srgbClr val="000000"/>
                  </a:solidFill>
                  <a:latin typeface="Times New Roman" charset="0"/>
                  <a:cs typeface="+mn-cs"/>
                </a:endParaRPr>
              </a:p>
            </p:txBody>
          </p:sp>
          <p:sp>
            <p:nvSpPr>
              <p:cNvPr id="90195" name="Oval 53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3075" name="Group 54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90201" name="Line 5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90202" name="Line 5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90203" name="Line 5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</p:grpSp>
          <p:grpSp>
            <p:nvGrpSpPr>
              <p:cNvPr id="213076" name="Group 58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90198" name="Line 5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90199" name="Line 6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90200" name="Line 61"/>
                <p:cNvSpPr>
                  <a:spLocks noChangeShapeType="1"/>
                </p:cNvSpPr>
                <p:nvPr/>
              </p:nvSpPr>
              <p:spPr bwMode="auto">
                <a:xfrm>
                  <a:off x="2894" y="854"/>
                  <a:ext cx="52" cy="9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</p:grpSp>
        </p:grpSp>
      </p:grpSp>
      <p:sp>
        <p:nvSpPr>
          <p:cNvPr id="90117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853488" cy="1001713"/>
          </a:xfrm>
        </p:spPr>
        <p:txBody>
          <a:bodyPr/>
          <a:lstStyle/>
          <a:p>
            <a:pPr>
              <a:defRPr/>
            </a:pPr>
            <a:r>
              <a:rPr lang="en-US" sz="3200" dirty="0">
                <a:latin typeface="Gill Sans MT" charset="0"/>
                <a:cs typeface="+mj-cs"/>
              </a:rPr>
              <a:t>A day in the life… ARP (before DNS, before HTTP)</a:t>
            </a:r>
          </a:p>
        </p:txBody>
      </p:sp>
      <p:sp>
        <p:nvSpPr>
          <p:cNvPr id="901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91025" y="1014413"/>
            <a:ext cx="4667250" cy="1262062"/>
          </a:xfrm>
        </p:spPr>
        <p:txBody>
          <a:bodyPr/>
          <a:lstStyle/>
          <a:p>
            <a:pPr>
              <a:defRPr/>
            </a:pPr>
            <a:r>
              <a:rPr lang="en-US" sz="2200" dirty="0">
                <a:latin typeface="Gill Sans MT" charset="0"/>
                <a:cs typeface="+mn-cs"/>
              </a:rPr>
              <a:t>before sending </a:t>
            </a:r>
            <a:r>
              <a:rPr lang="en-US" sz="2200" i="1" dirty="0">
                <a:solidFill>
                  <a:srgbClr val="C00000"/>
                </a:solidFill>
                <a:latin typeface="Gill Sans MT" charset="0"/>
                <a:cs typeface="+mn-cs"/>
              </a:rPr>
              <a:t>HTTP</a:t>
            </a:r>
            <a:r>
              <a:rPr lang="en-US" sz="2200" b="1" i="1" dirty="0">
                <a:solidFill>
                  <a:srgbClr val="C00000"/>
                </a:solidFill>
                <a:latin typeface="Gill Sans MT" charset="0"/>
                <a:cs typeface="+mn-cs"/>
              </a:rPr>
              <a:t> </a:t>
            </a:r>
            <a:r>
              <a:rPr lang="en-US" sz="2200" dirty="0">
                <a:latin typeface="Gill Sans MT" charset="0"/>
                <a:cs typeface="+mn-cs"/>
              </a:rPr>
              <a:t>request, need IP address of www.google.com:  </a:t>
            </a:r>
            <a:r>
              <a:rPr lang="en-US" sz="2200" i="1" dirty="0">
                <a:solidFill>
                  <a:srgbClr val="C00000"/>
                </a:solidFill>
                <a:latin typeface="Gill Sans MT" charset="0"/>
                <a:cs typeface="+mn-cs"/>
              </a:rPr>
              <a:t>DNS</a:t>
            </a:r>
          </a:p>
        </p:txBody>
      </p:sp>
      <p:sp>
        <p:nvSpPr>
          <p:cNvPr id="212998" name="Line 43"/>
          <p:cNvSpPr>
            <a:spLocks noChangeShapeType="1"/>
          </p:cNvSpPr>
          <p:nvPr/>
        </p:nvSpPr>
        <p:spPr bwMode="auto">
          <a:xfrm flipV="1">
            <a:off x="2665413" y="2517775"/>
            <a:ext cx="6953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grpSp>
        <p:nvGrpSpPr>
          <p:cNvPr id="704557" name="Group 45"/>
          <p:cNvGrpSpPr>
            <a:grpSpLocks/>
          </p:cNvGrpSpPr>
          <p:nvPr/>
        </p:nvGrpSpPr>
        <p:grpSpPr bwMode="auto">
          <a:xfrm>
            <a:off x="1195388" y="1081088"/>
            <a:ext cx="976312" cy="1460500"/>
            <a:chOff x="651" y="681"/>
            <a:chExt cx="615" cy="920"/>
          </a:xfrm>
        </p:grpSpPr>
        <p:sp>
          <p:nvSpPr>
            <p:cNvPr id="213049" name="Freeform 46"/>
            <p:cNvSpPr>
              <a:spLocks/>
            </p:cNvSpPr>
            <p:nvPr/>
          </p:nvSpPr>
          <p:spPr bwMode="auto">
            <a:xfrm>
              <a:off x="662" y="698"/>
              <a:ext cx="604" cy="903"/>
            </a:xfrm>
            <a:custGeom>
              <a:avLst/>
              <a:gdLst>
                <a:gd name="T0" fmla="*/ 496 w 604"/>
                <a:gd name="T1" fmla="*/ 0 h 903"/>
                <a:gd name="T2" fmla="*/ 604 w 604"/>
                <a:gd name="T3" fmla="*/ 903 h 903"/>
                <a:gd name="T4" fmla="*/ 0 w 604"/>
                <a:gd name="T5" fmla="*/ 788 h 903"/>
                <a:gd name="T6" fmla="*/ 456 w 604"/>
                <a:gd name="T7" fmla="*/ 750 h 903"/>
                <a:gd name="T8" fmla="*/ 496 w 604"/>
                <a:gd name="T9" fmla="*/ 0 h 9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04" h="903">
                  <a:moveTo>
                    <a:pt x="496" y="0"/>
                  </a:moveTo>
                  <a:lnTo>
                    <a:pt x="604" y="903"/>
                  </a:lnTo>
                  <a:lnTo>
                    <a:pt x="0" y="788"/>
                  </a:lnTo>
                  <a:lnTo>
                    <a:pt x="456" y="750"/>
                  </a:lnTo>
                  <a:lnTo>
                    <a:pt x="49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grpSp>
          <p:nvGrpSpPr>
            <p:cNvPr id="213050" name="Group 47"/>
            <p:cNvGrpSpPr>
              <a:grpSpLocks/>
            </p:cNvGrpSpPr>
            <p:nvPr/>
          </p:nvGrpSpPr>
          <p:grpSpPr bwMode="auto">
            <a:xfrm>
              <a:off x="651" y="681"/>
              <a:ext cx="500" cy="828"/>
              <a:chOff x="569" y="2954"/>
              <a:chExt cx="500" cy="828"/>
            </a:xfrm>
          </p:grpSpPr>
          <p:sp>
            <p:nvSpPr>
              <p:cNvPr id="90172" name="Rectangle 48"/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0173" name="Text Box 49"/>
              <p:cNvSpPr txBox="1">
                <a:spLocks noChangeArrowheads="1"/>
              </p:cNvSpPr>
              <p:nvPr/>
            </p:nvSpPr>
            <p:spPr bwMode="auto">
              <a:xfrm>
                <a:off x="639" y="2954"/>
                <a:ext cx="385" cy="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DNS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UDP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IP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Eth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Phy</a:t>
                </a:r>
              </a:p>
            </p:txBody>
          </p:sp>
          <p:sp>
            <p:nvSpPr>
              <p:cNvPr id="90174" name="Line 50"/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0175" name="Line 51"/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0176" name="Line 52"/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0177" name="Line 53"/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</p:grpSp>
      <p:grpSp>
        <p:nvGrpSpPr>
          <p:cNvPr id="704788" name="Group 276"/>
          <p:cNvGrpSpPr>
            <a:grpSpLocks/>
          </p:cNvGrpSpPr>
          <p:nvPr/>
        </p:nvGrpSpPr>
        <p:grpSpPr bwMode="auto">
          <a:xfrm>
            <a:off x="280988" y="1157288"/>
            <a:ext cx="762000" cy="876300"/>
            <a:chOff x="177" y="729"/>
            <a:chExt cx="480" cy="552"/>
          </a:xfrm>
        </p:grpSpPr>
        <p:grpSp>
          <p:nvGrpSpPr>
            <p:cNvPr id="213029" name="Group 54"/>
            <p:cNvGrpSpPr>
              <a:grpSpLocks/>
            </p:cNvGrpSpPr>
            <p:nvPr/>
          </p:nvGrpSpPr>
          <p:grpSpPr bwMode="auto">
            <a:xfrm>
              <a:off x="343" y="732"/>
              <a:ext cx="290" cy="154"/>
              <a:chOff x="844" y="3337"/>
              <a:chExt cx="290" cy="154"/>
            </a:xfrm>
          </p:grpSpPr>
          <p:sp>
            <p:nvSpPr>
              <p:cNvPr id="90168" name="Rectangle 55"/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0169" name="Text Box 56"/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285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rgbClr val="FFFFFF"/>
                    </a:solidFill>
                    <a:latin typeface="Arial" charset="0"/>
                    <a:cs typeface="+mn-cs"/>
                  </a:rPr>
                  <a:t>DNS</a:t>
                </a:r>
              </a:p>
            </p:txBody>
          </p:sp>
        </p:grpSp>
        <p:grpSp>
          <p:nvGrpSpPr>
            <p:cNvPr id="213030" name="Group 59"/>
            <p:cNvGrpSpPr>
              <a:grpSpLocks/>
            </p:cNvGrpSpPr>
            <p:nvPr/>
          </p:nvGrpSpPr>
          <p:grpSpPr bwMode="auto">
            <a:xfrm>
              <a:off x="290" y="874"/>
              <a:ext cx="354" cy="154"/>
              <a:chOff x="740" y="3209"/>
              <a:chExt cx="354" cy="154"/>
            </a:xfrm>
          </p:grpSpPr>
          <p:grpSp>
            <p:nvGrpSpPr>
              <p:cNvPr id="213042" name="Group 60"/>
              <p:cNvGrpSpPr>
                <a:grpSpLocks/>
              </p:cNvGrpSpPr>
              <p:nvPr/>
            </p:nvGrpSpPr>
            <p:grpSpPr bwMode="auto">
              <a:xfrm>
                <a:off x="794" y="3209"/>
                <a:ext cx="290" cy="154"/>
                <a:chOff x="844" y="3337"/>
                <a:chExt cx="290" cy="154"/>
              </a:xfrm>
            </p:grpSpPr>
            <p:sp>
              <p:nvSpPr>
                <p:cNvPr id="90166" name="Rectangle 61"/>
                <p:cNvSpPr>
                  <a:spLocks noChangeArrowheads="1"/>
                </p:cNvSpPr>
                <p:nvPr/>
              </p:nvSpPr>
              <p:spPr bwMode="auto">
                <a:xfrm>
                  <a:off x="889" y="3370"/>
                  <a:ext cx="245" cy="86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0167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844" y="3337"/>
                  <a:ext cx="285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i="0" dirty="0" smtClean="0">
                      <a:solidFill>
                        <a:srgbClr val="FFFFFF"/>
                      </a:solidFill>
                      <a:latin typeface="Arial" charset="0"/>
                      <a:cs typeface="+mn-cs"/>
                    </a:rPr>
                    <a:t>DNS</a:t>
                  </a:r>
                </a:p>
              </p:txBody>
            </p:sp>
          </p:grpSp>
          <p:sp>
            <p:nvSpPr>
              <p:cNvPr id="90164" name="Rectangle 63"/>
              <p:cNvSpPr>
                <a:spLocks noChangeArrowheads="1"/>
              </p:cNvSpPr>
              <p:nvPr/>
            </p:nvSpPr>
            <p:spPr bwMode="auto">
              <a:xfrm>
                <a:off x="750" y="3244"/>
                <a:ext cx="8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0165" name="Rectangle 64"/>
              <p:cNvSpPr>
                <a:spLocks noChangeArrowheads="1"/>
              </p:cNvSpPr>
              <p:nvPr/>
            </p:nvSpPr>
            <p:spPr bwMode="auto">
              <a:xfrm>
                <a:off x="740" y="3238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grpSp>
          <p:nvGrpSpPr>
            <p:cNvPr id="213031" name="Group 65"/>
            <p:cNvGrpSpPr>
              <a:grpSpLocks/>
            </p:cNvGrpSpPr>
            <p:nvPr/>
          </p:nvGrpSpPr>
          <p:grpSpPr bwMode="auto">
            <a:xfrm>
              <a:off x="290" y="1022"/>
              <a:ext cx="354" cy="154"/>
              <a:chOff x="836" y="3305"/>
              <a:chExt cx="354" cy="154"/>
            </a:xfrm>
          </p:grpSpPr>
          <p:grpSp>
            <p:nvGrpSpPr>
              <p:cNvPr id="213036" name="Group 66"/>
              <p:cNvGrpSpPr>
                <a:grpSpLocks/>
              </p:cNvGrpSpPr>
              <p:nvPr/>
            </p:nvGrpSpPr>
            <p:grpSpPr bwMode="auto">
              <a:xfrm>
                <a:off x="890" y="3305"/>
                <a:ext cx="290" cy="154"/>
                <a:chOff x="844" y="3337"/>
                <a:chExt cx="290" cy="154"/>
              </a:xfrm>
            </p:grpSpPr>
            <p:sp>
              <p:nvSpPr>
                <p:cNvPr id="90161" name="Rectangle 67"/>
                <p:cNvSpPr>
                  <a:spLocks noChangeArrowheads="1"/>
                </p:cNvSpPr>
                <p:nvPr/>
              </p:nvSpPr>
              <p:spPr bwMode="auto">
                <a:xfrm>
                  <a:off x="889" y="3370"/>
                  <a:ext cx="245" cy="86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0162" name="Text Box 68"/>
                <p:cNvSpPr txBox="1">
                  <a:spLocks noChangeArrowheads="1"/>
                </p:cNvSpPr>
                <p:nvPr/>
              </p:nvSpPr>
              <p:spPr bwMode="auto">
                <a:xfrm>
                  <a:off x="844" y="3337"/>
                  <a:ext cx="285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i="0" dirty="0" smtClean="0">
                      <a:solidFill>
                        <a:srgbClr val="FFFFFF"/>
                      </a:solidFill>
                      <a:latin typeface="Arial" charset="0"/>
                      <a:cs typeface="+mn-cs"/>
                    </a:rPr>
                    <a:t>DNS</a:t>
                  </a:r>
                </a:p>
              </p:txBody>
            </p:sp>
          </p:grpSp>
          <p:grpSp>
            <p:nvGrpSpPr>
              <p:cNvPr id="213037" name="Group 69"/>
              <p:cNvGrpSpPr>
                <a:grpSpLocks/>
              </p:cNvGrpSpPr>
              <p:nvPr/>
            </p:nvGrpSpPr>
            <p:grpSpPr bwMode="auto">
              <a:xfrm>
                <a:off x="836" y="3334"/>
                <a:ext cx="354" cy="94"/>
                <a:chOff x="836" y="3334"/>
                <a:chExt cx="354" cy="94"/>
              </a:xfrm>
            </p:grpSpPr>
            <p:sp>
              <p:nvSpPr>
                <p:cNvPr id="90159" name="Rectangle 70"/>
                <p:cNvSpPr>
                  <a:spLocks noChangeArrowheads="1"/>
                </p:cNvSpPr>
                <p:nvPr/>
              </p:nvSpPr>
              <p:spPr bwMode="auto">
                <a:xfrm>
                  <a:off x="846" y="3340"/>
                  <a:ext cx="88" cy="8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0160" name="Rectangle 71"/>
                <p:cNvSpPr>
                  <a:spLocks noChangeArrowheads="1"/>
                </p:cNvSpPr>
                <p:nvPr/>
              </p:nvSpPr>
              <p:spPr bwMode="auto">
                <a:xfrm>
                  <a:off x="836" y="3334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</p:grpSp>
        <p:grpSp>
          <p:nvGrpSpPr>
            <p:cNvPr id="213032" name="Group 72"/>
            <p:cNvGrpSpPr>
              <a:grpSpLocks/>
            </p:cNvGrpSpPr>
            <p:nvPr/>
          </p:nvGrpSpPr>
          <p:grpSpPr bwMode="auto">
            <a:xfrm>
              <a:off x="177" y="1042"/>
              <a:ext cx="480" cy="112"/>
              <a:chOff x="627" y="3377"/>
              <a:chExt cx="480" cy="112"/>
            </a:xfrm>
          </p:grpSpPr>
          <p:sp>
            <p:nvSpPr>
              <p:cNvPr id="90155" name="Rectangle 73"/>
              <p:cNvSpPr>
                <a:spLocks noChangeArrowheads="1"/>
              </p:cNvSpPr>
              <p:nvPr/>
            </p:nvSpPr>
            <p:spPr bwMode="auto">
              <a:xfrm>
                <a:off x="636" y="3388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0156" name="Rectangle 74"/>
              <p:cNvSpPr>
                <a:spLocks noChangeArrowheads="1"/>
              </p:cNvSpPr>
              <p:nvPr/>
            </p:nvSpPr>
            <p:spPr bwMode="auto">
              <a:xfrm>
                <a:off x="627" y="3377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90154" name="AutoShape 89"/>
            <p:cNvSpPr>
              <a:spLocks noChangeArrowheads="1"/>
            </p:cNvSpPr>
            <p:nvPr/>
          </p:nvSpPr>
          <p:spPr bwMode="auto">
            <a:xfrm>
              <a:off x="393" y="729"/>
              <a:ext cx="240" cy="552"/>
            </a:xfrm>
            <a:prstGeom prst="downArrow">
              <a:avLst>
                <a:gd name="adj1" fmla="val 54167"/>
                <a:gd name="adj2" fmla="val 36928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</p:grpSp>
      <p:sp>
        <p:nvSpPr>
          <p:cNvPr id="704664" name="Rectangle 152"/>
          <p:cNvSpPr>
            <a:spLocks noChangeArrowheads="1"/>
          </p:cNvSpPr>
          <p:nvPr/>
        </p:nvSpPr>
        <p:spPr bwMode="auto">
          <a:xfrm>
            <a:off x="4387850" y="2051050"/>
            <a:ext cx="4586288" cy="1306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200" i="0" dirty="0">
                <a:solidFill>
                  <a:srgbClr val="000000"/>
                </a:solidFill>
                <a:latin typeface="Gill Sans MT" charset="0"/>
                <a:cs typeface="+mn-cs"/>
              </a:rPr>
              <a:t>DNS query created, encapsulated in UDP, encapsulated in IP, encapsulated in Eth.  To send frame to router, need MAC address of router interface: </a:t>
            </a:r>
            <a:r>
              <a:rPr lang="en-US" sz="2200" dirty="0">
                <a:solidFill>
                  <a:srgbClr val="C00000"/>
                </a:solidFill>
                <a:latin typeface="Gill Sans MT" charset="0"/>
                <a:cs typeface="+mn-cs"/>
              </a:rPr>
              <a:t>ARP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defRPr/>
            </a:pPr>
            <a:endParaRPr lang="en-US" sz="2200" b="1" dirty="0">
              <a:solidFill>
                <a:srgbClr val="000000"/>
              </a:solidFill>
              <a:latin typeface="Gill Sans MT" charset="0"/>
              <a:cs typeface="+mn-cs"/>
            </a:endParaRPr>
          </a:p>
        </p:txBody>
      </p:sp>
      <p:sp>
        <p:nvSpPr>
          <p:cNvPr id="704665" name="Rectangle 153"/>
          <p:cNvSpPr>
            <a:spLocks noChangeArrowheads="1"/>
          </p:cNvSpPr>
          <p:nvPr/>
        </p:nvSpPr>
        <p:spPr bwMode="auto">
          <a:xfrm>
            <a:off x="4419600" y="3608388"/>
            <a:ext cx="4386263" cy="1563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200" dirty="0">
                <a:solidFill>
                  <a:srgbClr val="C00000"/>
                </a:solidFill>
                <a:latin typeface="Gill Sans MT" charset="0"/>
                <a:cs typeface="+mn-cs"/>
              </a:rPr>
              <a:t>ARP query</a:t>
            </a:r>
            <a:r>
              <a:rPr lang="en-US" sz="2200" i="0" dirty="0">
                <a:solidFill>
                  <a:srgbClr val="C00000"/>
                </a:solidFill>
                <a:latin typeface="Gill Sans MT" charset="0"/>
                <a:cs typeface="+mn-cs"/>
              </a:rPr>
              <a:t> </a:t>
            </a:r>
            <a:r>
              <a:rPr lang="en-US" sz="2200" i="0" dirty="0">
                <a:solidFill>
                  <a:srgbClr val="000000"/>
                </a:solidFill>
                <a:latin typeface="Gill Sans MT" charset="0"/>
                <a:cs typeface="+mn-cs"/>
              </a:rPr>
              <a:t>broadcast, received by router, which replies with </a:t>
            </a:r>
            <a:r>
              <a:rPr lang="en-US" sz="2200" dirty="0">
                <a:solidFill>
                  <a:srgbClr val="C00000"/>
                </a:solidFill>
                <a:latin typeface="Gill Sans MT" charset="0"/>
                <a:cs typeface="+mn-cs"/>
              </a:rPr>
              <a:t>ARP reply</a:t>
            </a:r>
            <a:r>
              <a:rPr lang="en-US" sz="2200" i="0" dirty="0">
                <a:solidFill>
                  <a:srgbClr val="C00000"/>
                </a:solidFill>
                <a:latin typeface="Gill Sans MT" charset="0"/>
                <a:cs typeface="+mn-cs"/>
              </a:rPr>
              <a:t> </a:t>
            </a:r>
            <a:r>
              <a:rPr lang="en-US" sz="2200" i="0" dirty="0">
                <a:solidFill>
                  <a:srgbClr val="000000"/>
                </a:solidFill>
                <a:latin typeface="Gill Sans MT" charset="0"/>
                <a:cs typeface="+mn-cs"/>
              </a:rPr>
              <a:t>giving MAC address of router interface</a:t>
            </a:r>
          </a:p>
        </p:txBody>
      </p:sp>
      <p:sp>
        <p:nvSpPr>
          <p:cNvPr id="704666" name="Rectangle 154"/>
          <p:cNvSpPr>
            <a:spLocks noChangeArrowheads="1"/>
          </p:cNvSpPr>
          <p:nvPr/>
        </p:nvSpPr>
        <p:spPr bwMode="auto">
          <a:xfrm>
            <a:off x="4471988" y="5000625"/>
            <a:ext cx="4286250" cy="129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200" i="0" dirty="0">
                <a:solidFill>
                  <a:srgbClr val="000000"/>
                </a:solidFill>
                <a:latin typeface="Gill Sans MT" charset="0"/>
                <a:cs typeface="+mn-cs"/>
              </a:rPr>
              <a:t>client now knows MAC address of first hop router, so can now send frame containing DNS query </a:t>
            </a:r>
          </a:p>
        </p:txBody>
      </p:sp>
      <p:grpSp>
        <p:nvGrpSpPr>
          <p:cNvPr id="704775" name="Group 263"/>
          <p:cNvGrpSpPr>
            <a:grpSpLocks/>
          </p:cNvGrpSpPr>
          <p:nvPr/>
        </p:nvGrpSpPr>
        <p:grpSpPr bwMode="auto">
          <a:xfrm>
            <a:off x="92075" y="1868488"/>
            <a:ext cx="1081088" cy="244475"/>
            <a:chOff x="76" y="2296"/>
            <a:chExt cx="681" cy="154"/>
          </a:xfrm>
        </p:grpSpPr>
        <p:sp>
          <p:nvSpPr>
            <p:cNvPr id="90145" name="Rectangle 103"/>
            <p:cNvSpPr>
              <a:spLocks noChangeArrowheads="1"/>
            </p:cNvSpPr>
            <p:nvPr/>
          </p:nvSpPr>
          <p:spPr bwMode="auto">
            <a:xfrm>
              <a:off x="76" y="2305"/>
              <a:ext cx="681" cy="13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0146" name="Rectangle 101"/>
            <p:cNvSpPr>
              <a:spLocks noChangeArrowheads="1"/>
            </p:cNvSpPr>
            <p:nvPr/>
          </p:nvSpPr>
          <p:spPr bwMode="auto">
            <a:xfrm>
              <a:off x="89" y="2321"/>
              <a:ext cx="94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0147" name="Rectangle 102"/>
            <p:cNvSpPr>
              <a:spLocks noChangeArrowheads="1"/>
            </p:cNvSpPr>
            <p:nvPr/>
          </p:nvSpPr>
          <p:spPr bwMode="auto">
            <a:xfrm>
              <a:off x="687" y="2320"/>
              <a:ext cx="60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0148" name="Rectangle 100"/>
            <p:cNvSpPr>
              <a:spLocks noChangeArrowheads="1"/>
            </p:cNvSpPr>
            <p:nvPr/>
          </p:nvSpPr>
          <p:spPr bwMode="auto">
            <a:xfrm>
              <a:off x="195" y="2319"/>
              <a:ext cx="480" cy="11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0149" name="Text Box 95"/>
            <p:cNvSpPr txBox="1">
              <a:spLocks noChangeArrowheads="1"/>
            </p:cNvSpPr>
            <p:nvPr/>
          </p:nvSpPr>
          <p:spPr bwMode="auto">
            <a:xfrm>
              <a:off x="182" y="2296"/>
              <a:ext cx="501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000" i="0" dirty="0" smtClean="0">
                  <a:solidFill>
                    <a:srgbClr val="000000"/>
                  </a:solidFill>
                  <a:latin typeface="Arial" charset="0"/>
                  <a:cs typeface="+mn-cs"/>
                </a:rPr>
                <a:t>ARP query</a:t>
              </a:r>
            </a:p>
          </p:txBody>
        </p:sp>
      </p:grpSp>
      <p:grpSp>
        <p:nvGrpSpPr>
          <p:cNvPr id="704767" name="Group 255"/>
          <p:cNvGrpSpPr>
            <a:grpSpLocks/>
          </p:cNvGrpSpPr>
          <p:nvPr/>
        </p:nvGrpSpPr>
        <p:grpSpPr bwMode="auto">
          <a:xfrm>
            <a:off x="2241550" y="2982913"/>
            <a:ext cx="1016000" cy="877887"/>
            <a:chOff x="719" y="2137"/>
            <a:chExt cx="640" cy="553"/>
          </a:xfrm>
        </p:grpSpPr>
        <p:sp>
          <p:nvSpPr>
            <p:cNvPr id="213016" name="Freeform 244"/>
            <p:cNvSpPr>
              <a:spLocks/>
            </p:cNvSpPr>
            <p:nvPr/>
          </p:nvSpPr>
          <p:spPr bwMode="auto">
            <a:xfrm>
              <a:off x="755" y="2268"/>
              <a:ext cx="604" cy="422"/>
            </a:xfrm>
            <a:custGeom>
              <a:avLst/>
              <a:gdLst>
                <a:gd name="T0" fmla="*/ 493 w 604"/>
                <a:gd name="T1" fmla="*/ 0 h 422"/>
                <a:gd name="T2" fmla="*/ 604 w 604"/>
                <a:gd name="T3" fmla="*/ 422 h 422"/>
                <a:gd name="T4" fmla="*/ 0 w 604"/>
                <a:gd name="T5" fmla="*/ 307 h 422"/>
                <a:gd name="T6" fmla="*/ 220 w 604"/>
                <a:gd name="T7" fmla="*/ 3 h 422"/>
                <a:gd name="T8" fmla="*/ 493 w 604"/>
                <a:gd name="T9" fmla="*/ 0 h 42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04" h="422">
                  <a:moveTo>
                    <a:pt x="493" y="0"/>
                  </a:moveTo>
                  <a:lnTo>
                    <a:pt x="604" y="422"/>
                  </a:lnTo>
                  <a:lnTo>
                    <a:pt x="0" y="307"/>
                  </a:lnTo>
                  <a:lnTo>
                    <a:pt x="220" y="3"/>
                  </a:lnTo>
                  <a:lnTo>
                    <a:pt x="493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sp>
          <p:nvSpPr>
            <p:cNvPr id="90138" name="Rectangle 246"/>
            <p:cNvSpPr>
              <a:spLocks noChangeArrowheads="1"/>
            </p:cNvSpPr>
            <p:nvPr/>
          </p:nvSpPr>
          <p:spPr bwMode="auto">
            <a:xfrm>
              <a:off x="751" y="2266"/>
              <a:ext cx="493" cy="31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0139" name="Text Box 247"/>
            <p:cNvSpPr txBox="1">
              <a:spLocks noChangeArrowheads="1"/>
            </p:cNvSpPr>
            <p:nvPr/>
          </p:nvSpPr>
          <p:spPr bwMode="auto">
            <a:xfrm>
              <a:off x="835" y="2235"/>
              <a:ext cx="336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600" i="0" dirty="0" smtClean="0">
                  <a:solidFill>
                    <a:srgbClr val="000000"/>
                  </a:solidFill>
                  <a:latin typeface="Arial" charset="0"/>
                  <a:cs typeface="+mn-cs"/>
                </a:rPr>
                <a:t>Eth</a:t>
              </a:r>
            </a:p>
            <a:p>
              <a:pPr algn="ctr">
                <a:defRPr/>
              </a:pPr>
              <a:r>
                <a:rPr lang="en-US" sz="1600" i="0" dirty="0" smtClean="0">
                  <a:solidFill>
                    <a:srgbClr val="000000"/>
                  </a:solidFill>
                  <a:latin typeface="Arial" charset="0"/>
                  <a:cs typeface="+mn-cs"/>
                </a:rPr>
                <a:t>Phy</a:t>
              </a:r>
            </a:p>
          </p:txBody>
        </p:sp>
        <p:sp>
          <p:nvSpPr>
            <p:cNvPr id="90140" name="Line 250"/>
            <p:cNvSpPr>
              <a:spLocks noChangeShapeType="1"/>
            </p:cNvSpPr>
            <p:nvPr/>
          </p:nvSpPr>
          <p:spPr bwMode="auto">
            <a:xfrm>
              <a:off x="747" y="2264"/>
              <a:ext cx="4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90141" name="Line 251"/>
            <p:cNvSpPr>
              <a:spLocks noChangeShapeType="1"/>
            </p:cNvSpPr>
            <p:nvPr/>
          </p:nvSpPr>
          <p:spPr bwMode="auto">
            <a:xfrm>
              <a:off x="744" y="2423"/>
              <a:ext cx="4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grpSp>
          <p:nvGrpSpPr>
            <p:cNvPr id="213021" name="Group 252"/>
            <p:cNvGrpSpPr>
              <a:grpSpLocks/>
            </p:cNvGrpSpPr>
            <p:nvPr/>
          </p:nvGrpSpPr>
          <p:grpSpPr bwMode="auto">
            <a:xfrm>
              <a:off x="719" y="2137"/>
              <a:ext cx="280" cy="154"/>
              <a:chOff x="161" y="1354"/>
              <a:chExt cx="280" cy="154"/>
            </a:xfrm>
          </p:grpSpPr>
          <p:sp>
            <p:nvSpPr>
              <p:cNvPr id="90143" name="Rectangle 253"/>
              <p:cNvSpPr>
                <a:spLocks noChangeArrowheads="1"/>
              </p:cNvSpPr>
              <p:nvPr/>
            </p:nvSpPr>
            <p:spPr bwMode="auto">
              <a:xfrm>
                <a:off x="192" y="1365"/>
                <a:ext cx="228" cy="141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0144" name="Text Box 254"/>
              <p:cNvSpPr txBox="1">
                <a:spLocks noChangeArrowheads="1"/>
              </p:cNvSpPr>
              <p:nvPr/>
            </p:nvSpPr>
            <p:spPr bwMode="auto">
              <a:xfrm>
                <a:off x="161" y="1354"/>
                <a:ext cx="280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ARP</a:t>
                </a:r>
              </a:p>
            </p:txBody>
          </p:sp>
        </p:grpSp>
      </p:grpSp>
      <p:grpSp>
        <p:nvGrpSpPr>
          <p:cNvPr id="704754" name="Group 242"/>
          <p:cNvGrpSpPr>
            <a:grpSpLocks/>
          </p:cNvGrpSpPr>
          <p:nvPr/>
        </p:nvGrpSpPr>
        <p:grpSpPr bwMode="auto">
          <a:xfrm>
            <a:off x="1150938" y="1720850"/>
            <a:ext cx="444500" cy="244475"/>
            <a:chOff x="161" y="1354"/>
            <a:chExt cx="280" cy="154"/>
          </a:xfrm>
        </p:grpSpPr>
        <p:sp>
          <p:nvSpPr>
            <p:cNvPr id="90135" name="Rectangle 241"/>
            <p:cNvSpPr>
              <a:spLocks noChangeArrowheads="1"/>
            </p:cNvSpPr>
            <p:nvPr/>
          </p:nvSpPr>
          <p:spPr bwMode="auto">
            <a:xfrm>
              <a:off x="192" y="1365"/>
              <a:ext cx="228" cy="141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0136" name="Text Box 240"/>
            <p:cNvSpPr txBox="1">
              <a:spLocks noChangeArrowheads="1"/>
            </p:cNvSpPr>
            <p:nvPr/>
          </p:nvSpPr>
          <p:spPr bwMode="auto">
            <a:xfrm>
              <a:off x="161" y="1354"/>
              <a:ext cx="280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000" i="0" dirty="0" smtClean="0">
                  <a:solidFill>
                    <a:srgbClr val="000000"/>
                  </a:solidFill>
                  <a:latin typeface="Arial" charset="0"/>
                  <a:cs typeface="+mn-cs"/>
                </a:rPr>
                <a:t>ARP</a:t>
              </a:r>
            </a:p>
          </p:txBody>
        </p:sp>
      </p:grpSp>
      <p:grpSp>
        <p:nvGrpSpPr>
          <p:cNvPr id="704782" name="Group 270"/>
          <p:cNvGrpSpPr>
            <a:grpSpLocks/>
          </p:cNvGrpSpPr>
          <p:nvPr/>
        </p:nvGrpSpPr>
        <p:grpSpPr bwMode="auto">
          <a:xfrm>
            <a:off x="1177925" y="3187700"/>
            <a:ext cx="1081088" cy="244475"/>
            <a:chOff x="76" y="2296"/>
            <a:chExt cx="681" cy="154"/>
          </a:xfrm>
        </p:grpSpPr>
        <p:sp>
          <p:nvSpPr>
            <p:cNvPr id="90130" name="Rectangle 271"/>
            <p:cNvSpPr>
              <a:spLocks noChangeArrowheads="1"/>
            </p:cNvSpPr>
            <p:nvPr/>
          </p:nvSpPr>
          <p:spPr bwMode="auto">
            <a:xfrm>
              <a:off x="76" y="2305"/>
              <a:ext cx="681" cy="13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0131" name="Rectangle 272"/>
            <p:cNvSpPr>
              <a:spLocks noChangeArrowheads="1"/>
            </p:cNvSpPr>
            <p:nvPr/>
          </p:nvSpPr>
          <p:spPr bwMode="auto">
            <a:xfrm>
              <a:off x="89" y="2321"/>
              <a:ext cx="94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0132" name="Rectangle 273"/>
            <p:cNvSpPr>
              <a:spLocks noChangeArrowheads="1"/>
            </p:cNvSpPr>
            <p:nvPr/>
          </p:nvSpPr>
          <p:spPr bwMode="auto">
            <a:xfrm>
              <a:off x="687" y="2320"/>
              <a:ext cx="60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0133" name="Rectangle 274"/>
            <p:cNvSpPr>
              <a:spLocks noChangeArrowheads="1"/>
            </p:cNvSpPr>
            <p:nvPr/>
          </p:nvSpPr>
          <p:spPr bwMode="auto">
            <a:xfrm>
              <a:off x="195" y="2319"/>
              <a:ext cx="480" cy="11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0134" name="Text Box 275"/>
            <p:cNvSpPr txBox="1">
              <a:spLocks noChangeArrowheads="1"/>
            </p:cNvSpPr>
            <p:nvPr/>
          </p:nvSpPr>
          <p:spPr bwMode="auto">
            <a:xfrm>
              <a:off x="182" y="2296"/>
              <a:ext cx="475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000" i="0" dirty="0" smtClean="0">
                  <a:solidFill>
                    <a:srgbClr val="000000"/>
                  </a:solidFill>
                  <a:latin typeface="Arial" charset="0"/>
                  <a:cs typeface="+mn-cs"/>
                </a:rPr>
                <a:t>ARP reply</a:t>
              </a:r>
            </a:p>
          </p:txBody>
        </p:sp>
      </p:grpSp>
      <p:pic>
        <p:nvPicPr>
          <p:cNvPr id="213008" name="Picture 6" descr="underline_bas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263" y="641350"/>
            <a:ext cx="82280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7</a:t>
            </a:fld>
            <a:endParaRPr lang="en-US" sz="1200" dirty="0">
              <a:latin typeface="Tahoma" charset="0"/>
            </a:endParaRPr>
          </a:p>
        </p:txBody>
      </p:sp>
      <p:sp>
        <p:nvSpPr>
          <p:cNvPr id="127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5748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04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04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704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04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2.22222E-6 L -0.00052 0.08056 L 0.4151 0.075 L 0.26701 0.2757 L 0.1151 0.27431 L 0.1151 0.18889 " pathEditMode="relative" ptsTypes="AAAAAA">
                                      <p:cBhvr>
                                        <p:cTn id="25" dur="2000" fill="hold"/>
                                        <p:tgtEl>
                                          <p:spTgt spid="7047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704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7047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4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704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1.11111E-6 L 0.00052 0.0794 L 0.1467 0.08009 L 0.29444 -0.12222 L -0.11597 -0.12014 L -0.11597 -0.16181 L -0.11754 -0.1882 " pathEditMode="relative" rAng="0" ptsTypes="AAAAAAA">
                                      <p:cBhvr>
                                        <p:cTn id="43" dur="2000" fill="hold"/>
                                        <p:tgtEl>
                                          <p:spTgt spid="7047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837" y="-54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7047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4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7047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4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7047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4664" grpId="0"/>
      <p:bldP spid="704665" grpId="0"/>
      <p:bldP spid="70466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4017" name="Group 230"/>
          <p:cNvGrpSpPr>
            <a:grpSpLocks/>
          </p:cNvGrpSpPr>
          <p:nvPr/>
        </p:nvGrpSpPr>
        <p:grpSpPr bwMode="auto">
          <a:xfrm>
            <a:off x="773113" y="1273175"/>
            <a:ext cx="3554412" cy="3067050"/>
            <a:chOff x="773113" y="1273175"/>
            <a:chExt cx="3554412" cy="3066395"/>
          </a:xfrm>
        </p:grpSpPr>
        <p:sp>
          <p:nvSpPr>
            <p:cNvPr id="214233" name="Freeform 3"/>
            <p:cNvSpPr>
              <a:spLocks/>
            </p:cNvSpPr>
            <p:nvPr/>
          </p:nvSpPr>
          <p:spPr bwMode="auto">
            <a:xfrm>
              <a:off x="773113" y="1273175"/>
              <a:ext cx="3554412" cy="2754313"/>
            </a:xfrm>
            <a:custGeom>
              <a:avLst/>
              <a:gdLst>
                <a:gd name="T0" fmla="*/ 2147483647 w 2406"/>
                <a:gd name="T1" fmla="*/ 2147483647 h 958"/>
                <a:gd name="T2" fmla="*/ 2147483647 w 2406"/>
                <a:gd name="T3" fmla="*/ 2147483647 h 958"/>
                <a:gd name="T4" fmla="*/ 2147483647 w 2406"/>
                <a:gd name="T5" fmla="*/ 2147483647 h 958"/>
                <a:gd name="T6" fmla="*/ 2147483647 w 2406"/>
                <a:gd name="T7" fmla="*/ 2147483647 h 958"/>
                <a:gd name="T8" fmla="*/ 2147483647 w 2406"/>
                <a:gd name="T9" fmla="*/ 2147483647 h 958"/>
                <a:gd name="T10" fmla="*/ 2147483647 w 2406"/>
                <a:gd name="T11" fmla="*/ 2147483647 h 958"/>
                <a:gd name="T12" fmla="*/ 2147483647 w 2406"/>
                <a:gd name="T13" fmla="*/ 2147483647 h 958"/>
                <a:gd name="T14" fmla="*/ 2147483647 w 2406"/>
                <a:gd name="T15" fmla="*/ 2147483647 h 958"/>
                <a:gd name="T16" fmla="*/ 2147483647 w 2406"/>
                <a:gd name="T17" fmla="*/ 2147483647 h 958"/>
                <a:gd name="T18" fmla="*/ 2147483647 w 2406"/>
                <a:gd name="T19" fmla="*/ 2147483647 h 958"/>
                <a:gd name="T20" fmla="*/ 2147483647 w 2406"/>
                <a:gd name="T21" fmla="*/ 2147483647 h 958"/>
                <a:gd name="T22" fmla="*/ 2147483647 w 2406"/>
                <a:gd name="T23" fmla="*/ 2147483647 h 958"/>
                <a:gd name="T24" fmla="*/ 2147483647 w 2406"/>
                <a:gd name="T25" fmla="*/ 2147483647 h 95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406"/>
                <a:gd name="T40" fmla="*/ 0 h 958"/>
                <a:gd name="T41" fmla="*/ 2406 w 2406"/>
                <a:gd name="T42" fmla="*/ 958 h 95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406" h="958">
                  <a:moveTo>
                    <a:pt x="2192" y="274"/>
                  </a:moveTo>
                  <a:cubicBezTo>
                    <a:pt x="1978" y="94"/>
                    <a:pt x="1990" y="122"/>
                    <a:pt x="1857" y="77"/>
                  </a:cubicBezTo>
                  <a:cubicBezTo>
                    <a:pt x="1724" y="32"/>
                    <a:pt x="1584" y="0"/>
                    <a:pt x="1393" y="7"/>
                  </a:cubicBezTo>
                  <a:cubicBezTo>
                    <a:pt x="1202" y="14"/>
                    <a:pt x="898" y="84"/>
                    <a:pt x="713" y="122"/>
                  </a:cubicBezTo>
                  <a:cubicBezTo>
                    <a:pt x="528" y="160"/>
                    <a:pt x="395" y="168"/>
                    <a:pt x="280" y="234"/>
                  </a:cubicBezTo>
                  <a:cubicBezTo>
                    <a:pt x="166" y="301"/>
                    <a:pt x="52" y="432"/>
                    <a:pt x="26" y="522"/>
                  </a:cubicBezTo>
                  <a:cubicBezTo>
                    <a:pt x="0" y="612"/>
                    <a:pt x="81" y="711"/>
                    <a:pt x="122" y="773"/>
                  </a:cubicBezTo>
                  <a:cubicBezTo>
                    <a:pt x="163" y="835"/>
                    <a:pt x="99" y="877"/>
                    <a:pt x="273" y="894"/>
                  </a:cubicBezTo>
                  <a:cubicBezTo>
                    <a:pt x="447" y="911"/>
                    <a:pt x="938" y="866"/>
                    <a:pt x="1169" y="876"/>
                  </a:cubicBezTo>
                  <a:cubicBezTo>
                    <a:pt x="1400" y="886"/>
                    <a:pt x="1499" y="950"/>
                    <a:pt x="1659" y="954"/>
                  </a:cubicBezTo>
                  <a:cubicBezTo>
                    <a:pt x="1819" y="958"/>
                    <a:pt x="2014" y="958"/>
                    <a:pt x="2129" y="897"/>
                  </a:cubicBezTo>
                  <a:cubicBezTo>
                    <a:pt x="2244" y="836"/>
                    <a:pt x="2327" y="856"/>
                    <a:pt x="2350" y="591"/>
                  </a:cubicBezTo>
                  <a:cubicBezTo>
                    <a:pt x="2373" y="326"/>
                    <a:pt x="2406" y="454"/>
                    <a:pt x="2192" y="274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4234" name="Line 36"/>
            <p:cNvSpPr>
              <a:spLocks noChangeShapeType="1"/>
            </p:cNvSpPr>
            <p:nvPr/>
          </p:nvSpPr>
          <p:spPr bwMode="auto">
            <a:xfrm flipV="1">
              <a:off x="3775075" y="2344738"/>
              <a:ext cx="155575" cy="1428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4235" name="Line 43"/>
            <p:cNvSpPr>
              <a:spLocks noChangeShapeType="1"/>
            </p:cNvSpPr>
            <p:nvPr/>
          </p:nvSpPr>
          <p:spPr bwMode="auto">
            <a:xfrm flipV="1">
              <a:off x="2665413" y="2517775"/>
              <a:ext cx="6953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4236" name="Line 44"/>
            <p:cNvSpPr>
              <a:spLocks noChangeShapeType="1"/>
            </p:cNvSpPr>
            <p:nvPr/>
          </p:nvSpPr>
          <p:spPr bwMode="auto">
            <a:xfrm flipV="1">
              <a:off x="3924300" y="2201863"/>
              <a:ext cx="138113" cy="1428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4237" name="Line 48"/>
            <p:cNvSpPr>
              <a:spLocks noChangeShapeType="1"/>
            </p:cNvSpPr>
            <p:nvPr/>
          </p:nvSpPr>
          <p:spPr bwMode="auto">
            <a:xfrm flipV="1">
              <a:off x="3279775" y="2736850"/>
              <a:ext cx="512763" cy="6127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1359" name="Text Box 240"/>
            <p:cNvSpPr txBox="1">
              <a:spLocks noChangeArrowheads="1"/>
            </p:cNvSpPr>
            <p:nvPr/>
          </p:nvSpPr>
          <p:spPr bwMode="auto">
            <a:xfrm>
              <a:off x="2562225" y="3815807"/>
              <a:ext cx="1211263" cy="5237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router</a:t>
              </a:r>
            </a:p>
            <a:p>
              <a:pPr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(runs DHCP)</a:t>
              </a:r>
            </a:p>
          </p:txBody>
        </p:sp>
        <p:grpSp>
          <p:nvGrpSpPr>
            <p:cNvPr id="214239" name="Group 356"/>
            <p:cNvGrpSpPr>
              <a:grpSpLocks/>
            </p:cNvGrpSpPr>
            <p:nvPr/>
          </p:nvGrpSpPr>
          <p:grpSpPr bwMode="auto">
            <a:xfrm>
              <a:off x="1653422" y="1982680"/>
              <a:ext cx="843032" cy="814871"/>
              <a:chOff x="313" y="1497"/>
              <a:chExt cx="1152" cy="1014"/>
            </a:xfrm>
          </p:grpSpPr>
          <p:pic>
            <p:nvPicPr>
              <p:cNvPr id="214291" name="Picture 354" descr="laptop_stylized_small"/>
              <p:cNvPicPr>
                <a:picLocks noChangeAspect="1" noChangeArrowheads="1"/>
              </p:cNvPicPr>
              <p:nvPr/>
            </p:nvPicPr>
            <p:blipFill>
              <a:blip r:embed="rId2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3" y="1727"/>
                <a:ext cx="1152" cy="7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4292" name="Picture 355" descr="antenna_stylized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4" y="1497"/>
                <a:ext cx="1113" cy="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91361" name="Picture 3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36925" y="2423867"/>
              <a:ext cx="879475" cy="3491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sp>
          <p:nvSpPr>
            <p:cNvPr id="240" name="Rectangle 43"/>
            <p:cNvSpPr>
              <a:spLocks noChangeArrowheads="1"/>
            </p:cNvSpPr>
            <p:nvPr/>
          </p:nvSpPr>
          <p:spPr bwMode="auto">
            <a:xfrm rot="16200000" flipH="1">
              <a:off x="3589349" y="3549138"/>
              <a:ext cx="104753" cy="244475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41" name="Rectangle 43"/>
            <p:cNvSpPr>
              <a:spLocks noChangeArrowheads="1"/>
            </p:cNvSpPr>
            <p:nvPr/>
          </p:nvSpPr>
          <p:spPr bwMode="auto">
            <a:xfrm rot="2460490">
              <a:off x="3206750" y="3274585"/>
              <a:ext cx="82550" cy="247597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42" name="Rectangle 43"/>
            <p:cNvSpPr>
              <a:spLocks noChangeArrowheads="1"/>
            </p:cNvSpPr>
            <p:nvPr/>
          </p:nvSpPr>
          <p:spPr bwMode="auto">
            <a:xfrm rot="16200000">
              <a:off x="2499531" y="2388124"/>
              <a:ext cx="111101" cy="296863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Comic Sans MS" pitchFamily="66" charset="0"/>
                <a:ea typeface="+mn-ea"/>
                <a:cs typeface="+mn-cs"/>
              </a:endParaRPr>
            </a:p>
          </p:txBody>
        </p:sp>
        <p:grpSp>
          <p:nvGrpSpPr>
            <p:cNvPr id="214244" name="Group 248"/>
            <p:cNvGrpSpPr>
              <a:grpSpLocks/>
            </p:cNvGrpSpPr>
            <p:nvPr/>
          </p:nvGrpSpPr>
          <p:grpSpPr bwMode="auto">
            <a:xfrm>
              <a:off x="2597285" y="3210128"/>
              <a:ext cx="332569" cy="581078"/>
              <a:chOff x="4140" y="429"/>
              <a:chExt cx="1425" cy="2396"/>
            </a:xfrm>
          </p:grpSpPr>
          <p:sp>
            <p:nvSpPr>
              <p:cNvPr id="214259" name="Freeform 148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1 w 354"/>
                  <a:gd name="T1" fmla="*/ 0 h 2742"/>
                  <a:gd name="T2" fmla="*/ 116 w 354"/>
                  <a:gd name="T3" fmla="*/ 137 h 2742"/>
                  <a:gd name="T4" fmla="*/ 114 w 354"/>
                  <a:gd name="T5" fmla="*/ 1057 h 2742"/>
                  <a:gd name="T6" fmla="*/ 0 w 354"/>
                  <a:gd name="T7" fmla="*/ 1105 h 2742"/>
                  <a:gd name="T8" fmla="*/ 21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1381" name="Rectangle 149"/>
              <p:cNvSpPr>
                <a:spLocks noChangeArrowheads="1"/>
              </p:cNvSpPr>
              <p:nvPr/>
            </p:nvSpPr>
            <p:spPr bwMode="auto">
              <a:xfrm>
                <a:off x="4207" y="426"/>
                <a:ext cx="1048" cy="2291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214261" name="Freeform 150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70 w 211"/>
                  <a:gd name="T3" fmla="*/ 88 h 2537"/>
                  <a:gd name="T4" fmla="*/ 2 w 211"/>
                  <a:gd name="T5" fmla="*/ 1007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4262" name="Freeform 151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09 w 328"/>
                  <a:gd name="T3" fmla="*/ 52 h 226"/>
                  <a:gd name="T4" fmla="*/ 108 w 328"/>
                  <a:gd name="T5" fmla="*/ 92 h 226"/>
                  <a:gd name="T6" fmla="*/ 0 w 328"/>
                  <a:gd name="T7" fmla="*/ 41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1384" name="Rectangle 152"/>
              <p:cNvSpPr>
                <a:spLocks noChangeArrowheads="1"/>
              </p:cNvSpPr>
              <p:nvPr/>
            </p:nvSpPr>
            <p:spPr bwMode="auto">
              <a:xfrm>
                <a:off x="4214" y="688"/>
                <a:ext cx="592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4264" name="Group 153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91410" name="AutoShape 154"/>
                <p:cNvSpPr>
                  <a:spLocks noChangeArrowheads="1"/>
                </p:cNvSpPr>
                <p:nvPr/>
              </p:nvSpPr>
              <p:spPr bwMode="auto">
                <a:xfrm>
                  <a:off x="617" y="2569"/>
                  <a:ext cx="721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1411" name="AutoShape 155"/>
                <p:cNvSpPr>
                  <a:spLocks noChangeArrowheads="1"/>
                </p:cNvSpPr>
                <p:nvPr/>
              </p:nvSpPr>
              <p:spPr bwMode="auto">
                <a:xfrm>
                  <a:off x="634" y="2587"/>
                  <a:ext cx="688" cy="10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91386" name="Rectangle 156"/>
              <p:cNvSpPr>
                <a:spLocks noChangeArrowheads="1"/>
              </p:cNvSpPr>
              <p:nvPr/>
            </p:nvSpPr>
            <p:spPr bwMode="auto">
              <a:xfrm>
                <a:off x="4221" y="1015"/>
                <a:ext cx="599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4266" name="Group 157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91408" name="AutoShape 158"/>
                <p:cNvSpPr>
                  <a:spLocks noChangeArrowheads="1"/>
                </p:cNvSpPr>
                <p:nvPr/>
              </p:nvSpPr>
              <p:spPr bwMode="auto">
                <a:xfrm>
                  <a:off x="611" y="2570"/>
                  <a:ext cx="730" cy="136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1409" name="AutoShape 159"/>
                <p:cNvSpPr>
                  <a:spLocks noChangeArrowheads="1"/>
                </p:cNvSpPr>
                <p:nvPr/>
              </p:nvSpPr>
              <p:spPr bwMode="auto">
                <a:xfrm>
                  <a:off x="628" y="2583"/>
                  <a:ext cx="696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91388" name="Rectangle 160"/>
              <p:cNvSpPr>
                <a:spLocks noChangeArrowheads="1"/>
              </p:cNvSpPr>
              <p:nvPr/>
            </p:nvSpPr>
            <p:spPr bwMode="auto">
              <a:xfrm>
                <a:off x="4214" y="1356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1389" name="Rectangle 161"/>
              <p:cNvSpPr>
                <a:spLocks noChangeArrowheads="1"/>
              </p:cNvSpPr>
              <p:nvPr/>
            </p:nvSpPr>
            <p:spPr bwMode="auto">
              <a:xfrm>
                <a:off x="4228" y="1657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4269" name="Group 162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91406" name="AutoShape 163"/>
                <p:cNvSpPr>
                  <a:spLocks noChangeArrowheads="1"/>
                </p:cNvSpPr>
                <p:nvPr/>
              </p:nvSpPr>
              <p:spPr bwMode="auto">
                <a:xfrm>
                  <a:off x="618" y="2571"/>
                  <a:ext cx="720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1407" name="AutoShape 164"/>
                <p:cNvSpPr>
                  <a:spLocks noChangeArrowheads="1"/>
                </p:cNvSpPr>
                <p:nvPr/>
              </p:nvSpPr>
              <p:spPr bwMode="auto">
                <a:xfrm>
                  <a:off x="635" y="2589"/>
                  <a:ext cx="686" cy="102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214270" name="Freeform 165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09 w 328"/>
                  <a:gd name="T3" fmla="*/ 51 h 226"/>
                  <a:gd name="T4" fmla="*/ 108 w 328"/>
                  <a:gd name="T5" fmla="*/ 90 h 226"/>
                  <a:gd name="T6" fmla="*/ 0 w 328"/>
                  <a:gd name="T7" fmla="*/ 39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214271" name="Group 166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91404" name="AutoShape 167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29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1405" name="AutoShape 168"/>
                <p:cNvSpPr>
                  <a:spLocks noChangeArrowheads="1"/>
                </p:cNvSpPr>
                <p:nvPr/>
              </p:nvSpPr>
              <p:spPr bwMode="auto">
                <a:xfrm>
                  <a:off x="630" y="2584"/>
                  <a:ext cx="695" cy="105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91393" name="Rectangle 169"/>
              <p:cNvSpPr>
                <a:spLocks noChangeArrowheads="1"/>
              </p:cNvSpPr>
              <p:nvPr/>
            </p:nvSpPr>
            <p:spPr bwMode="auto">
              <a:xfrm>
                <a:off x="5255" y="426"/>
                <a:ext cx="68" cy="2297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214273" name="Freeform 170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96 w 296"/>
                  <a:gd name="T3" fmla="*/ 57 h 256"/>
                  <a:gd name="T4" fmla="*/ 98 w 296"/>
                  <a:gd name="T5" fmla="*/ 102 h 256"/>
                  <a:gd name="T6" fmla="*/ 0 w 296"/>
                  <a:gd name="T7" fmla="*/ 39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4274" name="Freeform 171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01 w 304"/>
                  <a:gd name="T3" fmla="*/ 66 h 288"/>
                  <a:gd name="T4" fmla="*/ 95 w 304"/>
                  <a:gd name="T5" fmla="*/ 116 h 288"/>
                  <a:gd name="T6" fmla="*/ 2 w 304"/>
                  <a:gd name="T7" fmla="*/ 50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1396" name="Oval 172"/>
              <p:cNvSpPr>
                <a:spLocks noChangeArrowheads="1"/>
              </p:cNvSpPr>
              <p:nvPr/>
            </p:nvSpPr>
            <p:spPr bwMode="auto">
              <a:xfrm>
                <a:off x="5520" y="2612"/>
                <a:ext cx="48" cy="98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214276" name="Freeform 173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43 h 240"/>
                  <a:gd name="T2" fmla="*/ 2 w 306"/>
                  <a:gd name="T3" fmla="*/ 97 h 240"/>
                  <a:gd name="T4" fmla="*/ 101 w 306"/>
                  <a:gd name="T5" fmla="*/ 44 h 240"/>
                  <a:gd name="T6" fmla="*/ 98 w 306"/>
                  <a:gd name="T7" fmla="*/ 0 h 240"/>
                  <a:gd name="T8" fmla="*/ 0 w 306"/>
                  <a:gd name="T9" fmla="*/ 43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1398" name="AutoShape 174"/>
              <p:cNvSpPr>
                <a:spLocks noChangeArrowheads="1"/>
              </p:cNvSpPr>
              <p:nvPr/>
            </p:nvSpPr>
            <p:spPr bwMode="auto">
              <a:xfrm>
                <a:off x="4139" y="2678"/>
                <a:ext cx="1204" cy="170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1399" name="AutoShape 175"/>
              <p:cNvSpPr>
                <a:spLocks noChangeArrowheads="1"/>
              </p:cNvSpPr>
              <p:nvPr/>
            </p:nvSpPr>
            <p:spPr bwMode="auto">
              <a:xfrm>
                <a:off x="4207" y="2717"/>
                <a:ext cx="1068" cy="8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1400" name="Oval 176"/>
              <p:cNvSpPr>
                <a:spLocks noChangeArrowheads="1"/>
              </p:cNvSpPr>
              <p:nvPr/>
            </p:nvSpPr>
            <p:spPr bwMode="auto">
              <a:xfrm>
                <a:off x="4309" y="2383"/>
                <a:ext cx="156" cy="14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1401" name="Oval 177"/>
              <p:cNvSpPr>
                <a:spLocks noChangeArrowheads="1"/>
              </p:cNvSpPr>
              <p:nvPr/>
            </p:nvSpPr>
            <p:spPr bwMode="auto">
              <a:xfrm>
                <a:off x="4486" y="2383"/>
                <a:ext cx="163" cy="144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en-US" dirty="0">
                  <a:solidFill>
                    <a:srgbClr val="FF0000"/>
                  </a:solidFill>
                  <a:cs typeface="+mn-cs"/>
                </a:endParaRPr>
              </a:p>
            </p:txBody>
          </p:sp>
          <p:sp>
            <p:nvSpPr>
              <p:cNvPr id="91402" name="Oval 178"/>
              <p:cNvSpPr>
                <a:spLocks noChangeArrowheads="1"/>
              </p:cNvSpPr>
              <p:nvPr/>
            </p:nvSpPr>
            <p:spPr bwMode="auto">
              <a:xfrm>
                <a:off x="4663" y="2383"/>
                <a:ext cx="156" cy="14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1403" name="Rectangle 179"/>
              <p:cNvSpPr>
                <a:spLocks noChangeArrowheads="1"/>
              </p:cNvSpPr>
              <p:nvPr/>
            </p:nvSpPr>
            <p:spPr bwMode="auto">
              <a:xfrm>
                <a:off x="5065" y="1834"/>
                <a:ext cx="82" cy="772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grpSp>
          <p:nvGrpSpPr>
            <p:cNvPr id="214245" name="Group 48"/>
            <p:cNvGrpSpPr>
              <a:grpSpLocks/>
            </p:cNvGrpSpPr>
            <p:nvPr/>
          </p:nvGrpSpPr>
          <p:grpSpPr bwMode="auto">
            <a:xfrm>
              <a:off x="2795471" y="3465563"/>
              <a:ext cx="735669" cy="376863"/>
              <a:chOff x="3600" y="219"/>
              <a:chExt cx="360" cy="175"/>
            </a:xfrm>
          </p:grpSpPr>
          <p:sp>
            <p:nvSpPr>
              <p:cNvPr id="91367" name="Oval 49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1368" name="Line 50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1369" name="Line 51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1370" name="Rectangle 52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3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 i="0" dirty="0">
                  <a:solidFill>
                    <a:srgbClr val="000000"/>
                  </a:solidFill>
                  <a:latin typeface="Times New Roman" charset="0"/>
                  <a:cs typeface="+mn-cs"/>
                </a:endParaRPr>
              </a:p>
            </p:txBody>
          </p:sp>
          <p:sp>
            <p:nvSpPr>
              <p:cNvPr id="91371" name="Oval 53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4251" name="Group 54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91377" name="Line 5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91378" name="Line 5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91379" name="Line 5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</p:grpSp>
          <p:grpSp>
            <p:nvGrpSpPr>
              <p:cNvPr id="214252" name="Group 58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91374" name="Line 5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91375" name="Line 6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91376" name="Line 61"/>
                <p:cNvSpPr>
                  <a:spLocks noChangeShapeType="1"/>
                </p:cNvSpPr>
                <p:nvPr/>
              </p:nvSpPr>
              <p:spPr bwMode="auto">
                <a:xfrm>
                  <a:off x="2894" y="854"/>
                  <a:ext cx="52" cy="9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</p:grpSp>
        </p:grpSp>
      </p:grpSp>
      <p:sp>
        <p:nvSpPr>
          <p:cNvPr id="214020" name="Freeform 236"/>
          <p:cNvSpPr>
            <a:spLocks/>
          </p:cNvSpPr>
          <p:nvPr/>
        </p:nvSpPr>
        <p:spPr bwMode="auto">
          <a:xfrm>
            <a:off x="4751388" y="706438"/>
            <a:ext cx="3759200" cy="2473325"/>
          </a:xfrm>
          <a:custGeom>
            <a:avLst/>
            <a:gdLst>
              <a:gd name="T0" fmla="*/ 2147483647 w 2368"/>
              <a:gd name="T1" fmla="*/ 2147483647 h 1558"/>
              <a:gd name="T2" fmla="*/ 2147483647 w 2368"/>
              <a:gd name="T3" fmla="*/ 2147483647 h 1558"/>
              <a:gd name="T4" fmla="*/ 2147483647 w 2368"/>
              <a:gd name="T5" fmla="*/ 2147483647 h 1558"/>
              <a:gd name="T6" fmla="*/ 2147483647 w 2368"/>
              <a:gd name="T7" fmla="*/ 2147483647 h 1558"/>
              <a:gd name="T8" fmla="*/ 2147483647 w 2368"/>
              <a:gd name="T9" fmla="*/ 2147483647 h 1558"/>
              <a:gd name="T10" fmla="*/ 2147483647 w 2368"/>
              <a:gd name="T11" fmla="*/ 2147483647 h 1558"/>
              <a:gd name="T12" fmla="*/ 2147483647 w 2368"/>
              <a:gd name="T13" fmla="*/ 2147483647 h 1558"/>
              <a:gd name="T14" fmla="*/ 2147483647 w 2368"/>
              <a:gd name="T15" fmla="*/ 2147483647 h 1558"/>
              <a:gd name="T16" fmla="*/ 2147483647 w 2368"/>
              <a:gd name="T17" fmla="*/ 2147483647 h 1558"/>
              <a:gd name="T18" fmla="*/ 2147483647 w 2368"/>
              <a:gd name="T19" fmla="*/ 2147483647 h 1558"/>
              <a:gd name="T20" fmla="*/ 2147483647 w 2368"/>
              <a:gd name="T21" fmla="*/ 2147483647 h 1558"/>
              <a:gd name="T22" fmla="*/ 2147483647 w 2368"/>
              <a:gd name="T23" fmla="*/ 2147483647 h 1558"/>
              <a:gd name="T24" fmla="*/ 2147483647 w 2368"/>
              <a:gd name="T25" fmla="*/ 2147483647 h 1558"/>
              <a:gd name="T26" fmla="*/ 2147483647 w 2368"/>
              <a:gd name="T27" fmla="*/ 2147483647 h 1558"/>
              <a:gd name="T28" fmla="*/ 2147483647 w 2368"/>
              <a:gd name="T29" fmla="*/ 2147483647 h 1558"/>
              <a:gd name="T30" fmla="*/ 2147483647 w 2368"/>
              <a:gd name="T31" fmla="*/ 2147483647 h 1558"/>
              <a:gd name="T32" fmla="*/ 2147483647 w 2368"/>
              <a:gd name="T33" fmla="*/ 2147483647 h 1558"/>
              <a:gd name="T34" fmla="*/ 2147483647 w 2368"/>
              <a:gd name="T35" fmla="*/ 2147483647 h 1558"/>
              <a:gd name="T36" fmla="*/ 2147483647 w 2368"/>
              <a:gd name="T37" fmla="*/ 2147483647 h 1558"/>
              <a:gd name="T38" fmla="*/ 2147483647 w 2368"/>
              <a:gd name="T39" fmla="*/ 2147483647 h 1558"/>
              <a:gd name="T40" fmla="*/ 2147483647 w 2368"/>
              <a:gd name="T41" fmla="*/ 2147483647 h 1558"/>
              <a:gd name="T42" fmla="*/ 2147483647 w 2368"/>
              <a:gd name="T43" fmla="*/ 2147483647 h 1558"/>
              <a:gd name="T44" fmla="*/ 2147483647 w 2368"/>
              <a:gd name="T45" fmla="*/ 2147483647 h 1558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0" t="0" r="r" b="b"/>
            <a:pathLst>
              <a:path w="2368" h="1558">
                <a:moveTo>
                  <a:pt x="84" y="632"/>
                </a:moveTo>
                <a:cubicBezTo>
                  <a:pt x="51" y="704"/>
                  <a:pt x="28" y="747"/>
                  <a:pt x="16" y="809"/>
                </a:cubicBezTo>
                <a:cubicBezTo>
                  <a:pt x="4" y="871"/>
                  <a:pt x="0" y="949"/>
                  <a:pt x="9" y="1005"/>
                </a:cubicBezTo>
                <a:cubicBezTo>
                  <a:pt x="18" y="1061"/>
                  <a:pt x="44" y="1087"/>
                  <a:pt x="70" y="1147"/>
                </a:cubicBezTo>
                <a:cubicBezTo>
                  <a:pt x="96" y="1207"/>
                  <a:pt x="130" y="1314"/>
                  <a:pt x="165" y="1364"/>
                </a:cubicBezTo>
                <a:cubicBezTo>
                  <a:pt x="200" y="1414"/>
                  <a:pt x="223" y="1428"/>
                  <a:pt x="280" y="1446"/>
                </a:cubicBezTo>
                <a:cubicBezTo>
                  <a:pt x="337" y="1464"/>
                  <a:pt x="397" y="1472"/>
                  <a:pt x="510" y="1473"/>
                </a:cubicBezTo>
                <a:cubicBezTo>
                  <a:pt x="623" y="1474"/>
                  <a:pt x="854" y="1457"/>
                  <a:pt x="958" y="1452"/>
                </a:cubicBezTo>
                <a:cubicBezTo>
                  <a:pt x="1062" y="1447"/>
                  <a:pt x="1065" y="1440"/>
                  <a:pt x="1134" y="1446"/>
                </a:cubicBezTo>
                <a:cubicBezTo>
                  <a:pt x="1203" y="1452"/>
                  <a:pt x="1293" y="1468"/>
                  <a:pt x="1371" y="1486"/>
                </a:cubicBezTo>
                <a:cubicBezTo>
                  <a:pt x="1449" y="1504"/>
                  <a:pt x="1495" y="1550"/>
                  <a:pt x="1601" y="1554"/>
                </a:cubicBezTo>
                <a:cubicBezTo>
                  <a:pt x="1707" y="1558"/>
                  <a:pt x="1893" y="1556"/>
                  <a:pt x="2008" y="1513"/>
                </a:cubicBezTo>
                <a:cubicBezTo>
                  <a:pt x="2123" y="1470"/>
                  <a:pt x="2236" y="1409"/>
                  <a:pt x="2293" y="1297"/>
                </a:cubicBezTo>
                <a:cubicBezTo>
                  <a:pt x="2350" y="1185"/>
                  <a:pt x="2339" y="950"/>
                  <a:pt x="2347" y="843"/>
                </a:cubicBezTo>
                <a:cubicBezTo>
                  <a:pt x="2355" y="736"/>
                  <a:pt x="2368" y="717"/>
                  <a:pt x="2340" y="653"/>
                </a:cubicBezTo>
                <a:cubicBezTo>
                  <a:pt x="2312" y="589"/>
                  <a:pt x="2247" y="537"/>
                  <a:pt x="2177" y="456"/>
                </a:cubicBezTo>
                <a:cubicBezTo>
                  <a:pt x="2107" y="375"/>
                  <a:pt x="2016" y="235"/>
                  <a:pt x="1920" y="165"/>
                </a:cubicBezTo>
                <a:cubicBezTo>
                  <a:pt x="1824" y="95"/>
                  <a:pt x="1716" y="61"/>
                  <a:pt x="1601" y="36"/>
                </a:cubicBezTo>
                <a:cubicBezTo>
                  <a:pt x="1486" y="11"/>
                  <a:pt x="1343" y="0"/>
                  <a:pt x="1229" y="16"/>
                </a:cubicBezTo>
                <a:cubicBezTo>
                  <a:pt x="1115" y="32"/>
                  <a:pt x="1042" y="90"/>
                  <a:pt x="917" y="131"/>
                </a:cubicBezTo>
                <a:cubicBezTo>
                  <a:pt x="792" y="172"/>
                  <a:pt x="595" y="219"/>
                  <a:pt x="477" y="260"/>
                </a:cubicBezTo>
                <a:cubicBezTo>
                  <a:pt x="359" y="301"/>
                  <a:pt x="280" y="311"/>
                  <a:pt x="212" y="375"/>
                </a:cubicBezTo>
                <a:cubicBezTo>
                  <a:pt x="144" y="439"/>
                  <a:pt x="117" y="560"/>
                  <a:pt x="84" y="632"/>
                </a:cubicBezTo>
                <a:close/>
              </a:path>
            </a:pathLst>
          </a:custGeom>
          <a:solidFill>
            <a:srgbClr val="00CC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 dirty="0"/>
          </a:p>
        </p:txBody>
      </p:sp>
      <p:grpSp>
        <p:nvGrpSpPr>
          <p:cNvPr id="214021" name="Group 44"/>
          <p:cNvGrpSpPr>
            <a:grpSpLocks/>
          </p:cNvGrpSpPr>
          <p:nvPr/>
        </p:nvGrpSpPr>
        <p:grpSpPr bwMode="auto">
          <a:xfrm>
            <a:off x="1195388" y="1081088"/>
            <a:ext cx="976312" cy="1460500"/>
            <a:chOff x="651" y="681"/>
            <a:chExt cx="615" cy="920"/>
          </a:xfrm>
        </p:grpSpPr>
        <p:sp>
          <p:nvSpPr>
            <p:cNvPr id="214225" name="Freeform 45"/>
            <p:cNvSpPr>
              <a:spLocks/>
            </p:cNvSpPr>
            <p:nvPr/>
          </p:nvSpPr>
          <p:spPr bwMode="auto">
            <a:xfrm>
              <a:off x="662" y="698"/>
              <a:ext cx="604" cy="903"/>
            </a:xfrm>
            <a:custGeom>
              <a:avLst/>
              <a:gdLst>
                <a:gd name="T0" fmla="*/ 496 w 604"/>
                <a:gd name="T1" fmla="*/ 0 h 903"/>
                <a:gd name="T2" fmla="*/ 604 w 604"/>
                <a:gd name="T3" fmla="*/ 903 h 903"/>
                <a:gd name="T4" fmla="*/ 0 w 604"/>
                <a:gd name="T5" fmla="*/ 788 h 903"/>
                <a:gd name="T6" fmla="*/ 456 w 604"/>
                <a:gd name="T7" fmla="*/ 750 h 903"/>
                <a:gd name="T8" fmla="*/ 496 w 604"/>
                <a:gd name="T9" fmla="*/ 0 h 9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04" h="903">
                  <a:moveTo>
                    <a:pt x="496" y="0"/>
                  </a:moveTo>
                  <a:lnTo>
                    <a:pt x="604" y="903"/>
                  </a:lnTo>
                  <a:lnTo>
                    <a:pt x="0" y="788"/>
                  </a:lnTo>
                  <a:lnTo>
                    <a:pt x="456" y="750"/>
                  </a:lnTo>
                  <a:lnTo>
                    <a:pt x="49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grpSp>
          <p:nvGrpSpPr>
            <p:cNvPr id="214226" name="Group 46"/>
            <p:cNvGrpSpPr>
              <a:grpSpLocks/>
            </p:cNvGrpSpPr>
            <p:nvPr/>
          </p:nvGrpSpPr>
          <p:grpSpPr bwMode="auto">
            <a:xfrm>
              <a:off x="651" y="681"/>
              <a:ext cx="500" cy="828"/>
              <a:chOff x="569" y="2954"/>
              <a:chExt cx="500" cy="828"/>
            </a:xfrm>
          </p:grpSpPr>
          <p:sp>
            <p:nvSpPr>
              <p:cNvPr id="91348" name="Rectangle 47"/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1349" name="Text Box 48"/>
              <p:cNvSpPr txBox="1">
                <a:spLocks noChangeArrowheads="1"/>
              </p:cNvSpPr>
              <p:nvPr/>
            </p:nvSpPr>
            <p:spPr bwMode="auto">
              <a:xfrm>
                <a:off x="639" y="2954"/>
                <a:ext cx="385" cy="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600" i="0" dirty="0" smtClean="0">
                    <a:latin typeface="Arial" charset="0"/>
                    <a:cs typeface="+mn-cs"/>
                  </a:rPr>
                  <a:t>DNS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latin typeface="Arial" charset="0"/>
                    <a:cs typeface="+mn-cs"/>
                  </a:rPr>
                  <a:t>UDP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latin typeface="Arial" charset="0"/>
                    <a:cs typeface="+mn-cs"/>
                  </a:rPr>
                  <a:t>IP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latin typeface="Arial" charset="0"/>
                    <a:cs typeface="+mn-cs"/>
                  </a:rPr>
                  <a:t>Eth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latin typeface="Arial" charset="0"/>
                    <a:cs typeface="+mn-cs"/>
                  </a:rPr>
                  <a:t>Phy</a:t>
                </a:r>
              </a:p>
            </p:txBody>
          </p:sp>
          <p:sp>
            <p:nvSpPr>
              <p:cNvPr id="91350" name="Line 49"/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1351" name="Line 50"/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1352" name="Line 51"/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1353" name="Line 52"/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</p:grpSp>
      <p:grpSp>
        <p:nvGrpSpPr>
          <p:cNvPr id="705589" name="Group 53"/>
          <p:cNvGrpSpPr>
            <a:grpSpLocks/>
          </p:cNvGrpSpPr>
          <p:nvPr/>
        </p:nvGrpSpPr>
        <p:grpSpPr bwMode="auto">
          <a:xfrm>
            <a:off x="520700" y="1162050"/>
            <a:ext cx="460375" cy="244475"/>
            <a:chOff x="844" y="3337"/>
            <a:chExt cx="290" cy="154"/>
          </a:xfrm>
        </p:grpSpPr>
        <p:sp>
          <p:nvSpPr>
            <p:cNvPr id="91344" name="Rectangle 54"/>
            <p:cNvSpPr>
              <a:spLocks noChangeArrowheads="1"/>
            </p:cNvSpPr>
            <p:nvPr/>
          </p:nvSpPr>
          <p:spPr bwMode="auto">
            <a:xfrm>
              <a:off x="889" y="3370"/>
              <a:ext cx="245" cy="8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91345" name="Text Box 55"/>
            <p:cNvSpPr txBox="1">
              <a:spLocks noChangeArrowheads="1"/>
            </p:cNvSpPr>
            <p:nvPr/>
          </p:nvSpPr>
          <p:spPr bwMode="auto">
            <a:xfrm>
              <a:off x="844" y="3337"/>
              <a:ext cx="285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000" i="0" dirty="0" smtClean="0">
                  <a:solidFill>
                    <a:schemeClr val="bg1"/>
                  </a:solidFill>
                  <a:latin typeface="Arial" charset="0"/>
                  <a:cs typeface="+mn-cs"/>
                </a:rPr>
                <a:t>DNS</a:t>
              </a:r>
            </a:p>
          </p:txBody>
        </p:sp>
      </p:grpSp>
      <p:grpSp>
        <p:nvGrpSpPr>
          <p:cNvPr id="214023" name="Group 58"/>
          <p:cNvGrpSpPr>
            <a:grpSpLocks/>
          </p:cNvGrpSpPr>
          <p:nvPr/>
        </p:nvGrpSpPr>
        <p:grpSpPr bwMode="auto">
          <a:xfrm>
            <a:off x="460375" y="1387475"/>
            <a:ext cx="561975" cy="244475"/>
            <a:chOff x="740" y="3209"/>
            <a:chExt cx="354" cy="154"/>
          </a:xfrm>
        </p:grpSpPr>
        <p:grpSp>
          <p:nvGrpSpPr>
            <p:cNvPr id="214218" name="Group 59"/>
            <p:cNvGrpSpPr>
              <a:grpSpLocks/>
            </p:cNvGrpSpPr>
            <p:nvPr/>
          </p:nvGrpSpPr>
          <p:grpSpPr bwMode="auto">
            <a:xfrm>
              <a:off x="794" y="3209"/>
              <a:ext cx="290" cy="154"/>
              <a:chOff x="844" y="3337"/>
              <a:chExt cx="290" cy="154"/>
            </a:xfrm>
          </p:grpSpPr>
          <p:sp>
            <p:nvSpPr>
              <p:cNvPr id="91342" name="Rectangle 60"/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1343" name="Text Box 61"/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285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chemeClr val="bg1"/>
                    </a:solidFill>
                    <a:latin typeface="Arial" charset="0"/>
                    <a:cs typeface="+mn-cs"/>
                  </a:rPr>
                  <a:t>DNS</a:t>
                </a:r>
              </a:p>
            </p:txBody>
          </p:sp>
        </p:grpSp>
        <p:sp>
          <p:nvSpPr>
            <p:cNvPr id="91340" name="Rectangle 62"/>
            <p:cNvSpPr>
              <a:spLocks noChangeArrowheads="1"/>
            </p:cNvSpPr>
            <p:nvPr/>
          </p:nvSpPr>
          <p:spPr bwMode="auto">
            <a:xfrm>
              <a:off x="750" y="3244"/>
              <a:ext cx="88" cy="8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91341" name="Rectangle 63"/>
            <p:cNvSpPr>
              <a:spLocks noChangeArrowheads="1"/>
            </p:cNvSpPr>
            <p:nvPr/>
          </p:nvSpPr>
          <p:spPr bwMode="auto">
            <a:xfrm>
              <a:off x="740" y="3238"/>
              <a:ext cx="354" cy="94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grpSp>
        <p:nvGrpSpPr>
          <p:cNvPr id="214024" name="Group 64"/>
          <p:cNvGrpSpPr>
            <a:grpSpLocks/>
          </p:cNvGrpSpPr>
          <p:nvPr/>
        </p:nvGrpSpPr>
        <p:grpSpPr bwMode="auto">
          <a:xfrm>
            <a:off x="460375" y="1622425"/>
            <a:ext cx="561975" cy="244475"/>
            <a:chOff x="836" y="3305"/>
            <a:chExt cx="354" cy="154"/>
          </a:xfrm>
        </p:grpSpPr>
        <p:grpSp>
          <p:nvGrpSpPr>
            <p:cNvPr id="214212" name="Group 65"/>
            <p:cNvGrpSpPr>
              <a:grpSpLocks/>
            </p:cNvGrpSpPr>
            <p:nvPr/>
          </p:nvGrpSpPr>
          <p:grpSpPr bwMode="auto">
            <a:xfrm>
              <a:off x="890" y="3305"/>
              <a:ext cx="290" cy="154"/>
              <a:chOff x="844" y="3337"/>
              <a:chExt cx="290" cy="154"/>
            </a:xfrm>
          </p:grpSpPr>
          <p:sp>
            <p:nvSpPr>
              <p:cNvPr id="91337" name="Rectangle 66"/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1338" name="Text Box 67"/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285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chemeClr val="bg1"/>
                    </a:solidFill>
                    <a:latin typeface="Arial" charset="0"/>
                    <a:cs typeface="+mn-cs"/>
                  </a:rPr>
                  <a:t>DNS</a:t>
                </a:r>
              </a:p>
            </p:txBody>
          </p:sp>
        </p:grpSp>
        <p:grpSp>
          <p:nvGrpSpPr>
            <p:cNvPr id="214213" name="Group 68"/>
            <p:cNvGrpSpPr>
              <a:grpSpLocks/>
            </p:cNvGrpSpPr>
            <p:nvPr/>
          </p:nvGrpSpPr>
          <p:grpSpPr bwMode="auto">
            <a:xfrm>
              <a:off x="836" y="3334"/>
              <a:ext cx="354" cy="94"/>
              <a:chOff x="836" y="3334"/>
              <a:chExt cx="354" cy="94"/>
            </a:xfrm>
          </p:grpSpPr>
          <p:sp>
            <p:nvSpPr>
              <p:cNvPr id="91335" name="Rectangle 69"/>
              <p:cNvSpPr>
                <a:spLocks noChangeArrowheads="1"/>
              </p:cNvSpPr>
              <p:nvPr/>
            </p:nvSpPr>
            <p:spPr bwMode="auto">
              <a:xfrm>
                <a:off x="846" y="3340"/>
                <a:ext cx="8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1336" name="Rectangle 70"/>
              <p:cNvSpPr>
                <a:spLocks noChangeArrowheads="1"/>
              </p:cNvSpPr>
              <p:nvPr/>
            </p:nvSpPr>
            <p:spPr bwMode="auto">
              <a:xfrm>
                <a:off x="836" y="3334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</p:grpSp>
      <p:grpSp>
        <p:nvGrpSpPr>
          <p:cNvPr id="214025" name="Group 71"/>
          <p:cNvGrpSpPr>
            <a:grpSpLocks/>
          </p:cNvGrpSpPr>
          <p:nvPr/>
        </p:nvGrpSpPr>
        <p:grpSpPr bwMode="auto">
          <a:xfrm>
            <a:off x="280988" y="1654175"/>
            <a:ext cx="762000" cy="177800"/>
            <a:chOff x="627" y="3377"/>
            <a:chExt cx="480" cy="112"/>
          </a:xfrm>
        </p:grpSpPr>
        <p:sp>
          <p:nvSpPr>
            <p:cNvPr id="91331" name="Rectangle 72"/>
            <p:cNvSpPr>
              <a:spLocks noChangeArrowheads="1"/>
            </p:cNvSpPr>
            <p:nvPr/>
          </p:nvSpPr>
          <p:spPr bwMode="auto">
            <a:xfrm>
              <a:off x="636" y="3388"/>
              <a:ext cx="96" cy="9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91332" name="Rectangle 73"/>
            <p:cNvSpPr>
              <a:spLocks noChangeArrowheads="1"/>
            </p:cNvSpPr>
            <p:nvPr/>
          </p:nvSpPr>
          <p:spPr bwMode="auto">
            <a:xfrm>
              <a:off x="627" y="3377"/>
              <a:ext cx="480" cy="112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grpSp>
        <p:nvGrpSpPr>
          <p:cNvPr id="214026" name="Group 74"/>
          <p:cNvGrpSpPr>
            <a:grpSpLocks/>
          </p:cNvGrpSpPr>
          <p:nvPr/>
        </p:nvGrpSpPr>
        <p:grpSpPr bwMode="auto">
          <a:xfrm>
            <a:off x="85725" y="1885950"/>
            <a:ext cx="1081088" cy="244475"/>
            <a:chOff x="504" y="3523"/>
            <a:chExt cx="681" cy="154"/>
          </a:xfrm>
        </p:grpSpPr>
        <p:grpSp>
          <p:nvGrpSpPr>
            <p:cNvPr id="214197" name="Group 75"/>
            <p:cNvGrpSpPr>
              <a:grpSpLocks/>
            </p:cNvGrpSpPr>
            <p:nvPr/>
          </p:nvGrpSpPr>
          <p:grpSpPr bwMode="auto">
            <a:xfrm>
              <a:off x="623" y="3523"/>
              <a:ext cx="480" cy="154"/>
              <a:chOff x="723" y="3453"/>
              <a:chExt cx="480" cy="154"/>
            </a:xfrm>
          </p:grpSpPr>
          <p:grpSp>
            <p:nvGrpSpPr>
              <p:cNvPr id="214201" name="Group 76"/>
              <p:cNvGrpSpPr>
                <a:grpSpLocks/>
              </p:cNvGrpSpPr>
              <p:nvPr/>
            </p:nvGrpSpPr>
            <p:grpSpPr bwMode="auto">
              <a:xfrm>
                <a:off x="836" y="3453"/>
                <a:ext cx="354" cy="154"/>
                <a:chOff x="836" y="3305"/>
                <a:chExt cx="354" cy="154"/>
              </a:xfrm>
            </p:grpSpPr>
            <p:grpSp>
              <p:nvGrpSpPr>
                <p:cNvPr id="214204" name="Group 77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290" cy="154"/>
                  <a:chOff x="844" y="3337"/>
                  <a:chExt cx="290" cy="154"/>
                </a:xfrm>
              </p:grpSpPr>
              <p:sp>
                <p:nvSpPr>
                  <p:cNvPr id="91329" name="Rectangle 78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cs typeface="+mn-cs"/>
                    </a:endParaRPr>
                  </a:p>
                </p:txBody>
              </p:sp>
              <p:sp>
                <p:nvSpPr>
                  <p:cNvPr id="91330" name="Text Box 7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285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 smtClean="0">
                        <a:solidFill>
                          <a:schemeClr val="bg1"/>
                        </a:solidFill>
                        <a:latin typeface="Arial" charset="0"/>
                        <a:cs typeface="+mn-cs"/>
                      </a:rPr>
                      <a:t>DNS</a:t>
                    </a:r>
                  </a:p>
                </p:txBody>
              </p:sp>
            </p:grpSp>
            <p:grpSp>
              <p:nvGrpSpPr>
                <p:cNvPr id="214205" name="Group 80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91327" name="Rectangle 81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cs typeface="+mn-cs"/>
                    </a:endParaRPr>
                  </a:p>
                </p:txBody>
              </p:sp>
              <p:sp>
                <p:nvSpPr>
                  <p:cNvPr id="91328" name="Rectangle 82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cs typeface="+mn-cs"/>
                    </a:endParaRPr>
                  </a:p>
                </p:txBody>
              </p:sp>
            </p:grpSp>
          </p:grpSp>
          <p:sp>
            <p:nvSpPr>
              <p:cNvPr id="91323" name="Rectangle 83"/>
              <p:cNvSpPr>
                <a:spLocks noChangeArrowheads="1"/>
              </p:cNvSpPr>
              <p:nvPr/>
            </p:nvSpPr>
            <p:spPr bwMode="auto">
              <a:xfrm>
                <a:off x="732" y="3484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1324" name="Rectangle 84"/>
              <p:cNvSpPr>
                <a:spLocks noChangeArrowheads="1"/>
              </p:cNvSpPr>
              <p:nvPr/>
            </p:nvSpPr>
            <p:spPr bwMode="auto">
              <a:xfrm>
                <a:off x="723" y="3473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  <p:sp>
          <p:nvSpPr>
            <p:cNvPr id="91319" name="Rectangle 85"/>
            <p:cNvSpPr>
              <a:spLocks noChangeArrowheads="1"/>
            </p:cNvSpPr>
            <p:nvPr/>
          </p:nvSpPr>
          <p:spPr bwMode="auto">
            <a:xfrm>
              <a:off x="517" y="3545"/>
              <a:ext cx="94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91320" name="Rectangle 86"/>
            <p:cNvSpPr>
              <a:spLocks noChangeArrowheads="1"/>
            </p:cNvSpPr>
            <p:nvPr/>
          </p:nvSpPr>
          <p:spPr bwMode="auto">
            <a:xfrm>
              <a:off x="1115" y="3544"/>
              <a:ext cx="60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91321" name="Rectangle 87"/>
            <p:cNvSpPr>
              <a:spLocks noChangeArrowheads="1"/>
            </p:cNvSpPr>
            <p:nvPr/>
          </p:nvSpPr>
          <p:spPr bwMode="auto">
            <a:xfrm>
              <a:off x="504" y="3529"/>
              <a:ext cx="681" cy="1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sp>
        <p:nvSpPr>
          <p:cNvPr id="91148" name="AutoShape 88"/>
          <p:cNvSpPr>
            <a:spLocks noChangeArrowheads="1"/>
          </p:cNvSpPr>
          <p:nvPr/>
        </p:nvSpPr>
        <p:spPr bwMode="auto">
          <a:xfrm>
            <a:off x="628650" y="1162050"/>
            <a:ext cx="381000" cy="1166813"/>
          </a:xfrm>
          <a:prstGeom prst="downArrow">
            <a:avLst>
              <a:gd name="adj1" fmla="val 54167"/>
              <a:gd name="adj2" fmla="val 49170"/>
            </a:avLst>
          </a:prstGeom>
          <a:gradFill rotWithShape="1">
            <a:gsLst>
              <a:gs pos="0">
                <a:srgbClr val="FF0000">
                  <a:alpha val="25000"/>
                </a:srgbClr>
              </a:gs>
              <a:gs pos="100000">
                <a:srgbClr val="FF0000">
                  <a:alpha val="25000"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705625" name="Group 89"/>
          <p:cNvGrpSpPr>
            <a:grpSpLocks/>
          </p:cNvGrpSpPr>
          <p:nvPr/>
        </p:nvGrpSpPr>
        <p:grpSpPr bwMode="auto">
          <a:xfrm>
            <a:off x="650875" y="2389188"/>
            <a:ext cx="1081088" cy="244475"/>
            <a:chOff x="504" y="3523"/>
            <a:chExt cx="681" cy="154"/>
          </a:xfrm>
        </p:grpSpPr>
        <p:grpSp>
          <p:nvGrpSpPr>
            <p:cNvPr id="214184" name="Group 90"/>
            <p:cNvGrpSpPr>
              <a:grpSpLocks/>
            </p:cNvGrpSpPr>
            <p:nvPr/>
          </p:nvGrpSpPr>
          <p:grpSpPr bwMode="auto">
            <a:xfrm>
              <a:off x="623" y="3523"/>
              <a:ext cx="480" cy="154"/>
              <a:chOff x="723" y="3453"/>
              <a:chExt cx="480" cy="154"/>
            </a:xfrm>
          </p:grpSpPr>
          <p:grpSp>
            <p:nvGrpSpPr>
              <p:cNvPr id="214188" name="Group 91"/>
              <p:cNvGrpSpPr>
                <a:grpSpLocks/>
              </p:cNvGrpSpPr>
              <p:nvPr/>
            </p:nvGrpSpPr>
            <p:grpSpPr bwMode="auto">
              <a:xfrm>
                <a:off x="836" y="3453"/>
                <a:ext cx="354" cy="154"/>
                <a:chOff x="836" y="3305"/>
                <a:chExt cx="354" cy="154"/>
              </a:xfrm>
            </p:grpSpPr>
            <p:grpSp>
              <p:nvGrpSpPr>
                <p:cNvPr id="214191" name="Group 92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290" cy="154"/>
                  <a:chOff x="844" y="3337"/>
                  <a:chExt cx="290" cy="154"/>
                </a:xfrm>
              </p:grpSpPr>
              <p:sp>
                <p:nvSpPr>
                  <p:cNvPr id="91316" name="Rectangle 93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cs typeface="+mn-cs"/>
                    </a:endParaRPr>
                  </a:p>
                </p:txBody>
              </p:sp>
              <p:sp>
                <p:nvSpPr>
                  <p:cNvPr id="91317" name="Text Box 9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285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 smtClean="0">
                        <a:solidFill>
                          <a:schemeClr val="bg1"/>
                        </a:solidFill>
                        <a:latin typeface="Arial" charset="0"/>
                        <a:cs typeface="+mn-cs"/>
                      </a:rPr>
                      <a:t>DNS</a:t>
                    </a:r>
                  </a:p>
                </p:txBody>
              </p:sp>
            </p:grpSp>
            <p:grpSp>
              <p:nvGrpSpPr>
                <p:cNvPr id="214192" name="Group 95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91314" name="Rectangle 96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cs typeface="+mn-cs"/>
                    </a:endParaRPr>
                  </a:p>
                </p:txBody>
              </p:sp>
              <p:sp>
                <p:nvSpPr>
                  <p:cNvPr id="91315" name="Rectangle 97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cs typeface="+mn-cs"/>
                    </a:endParaRPr>
                  </a:p>
                </p:txBody>
              </p:sp>
            </p:grpSp>
          </p:grpSp>
          <p:sp>
            <p:nvSpPr>
              <p:cNvPr id="91310" name="Rectangle 98"/>
              <p:cNvSpPr>
                <a:spLocks noChangeArrowheads="1"/>
              </p:cNvSpPr>
              <p:nvPr/>
            </p:nvSpPr>
            <p:spPr bwMode="auto">
              <a:xfrm>
                <a:off x="732" y="3484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1311" name="Rectangle 99"/>
              <p:cNvSpPr>
                <a:spLocks noChangeArrowheads="1"/>
              </p:cNvSpPr>
              <p:nvPr/>
            </p:nvSpPr>
            <p:spPr bwMode="auto">
              <a:xfrm>
                <a:off x="723" y="3473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  <p:sp>
          <p:nvSpPr>
            <p:cNvPr id="91306" name="Rectangle 100"/>
            <p:cNvSpPr>
              <a:spLocks noChangeArrowheads="1"/>
            </p:cNvSpPr>
            <p:nvPr/>
          </p:nvSpPr>
          <p:spPr bwMode="auto">
            <a:xfrm>
              <a:off x="517" y="3545"/>
              <a:ext cx="94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91307" name="Rectangle 101"/>
            <p:cNvSpPr>
              <a:spLocks noChangeArrowheads="1"/>
            </p:cNvSpPr>
            <p:nvPr/>
          </p:nvSpPr>
          <p:spPr bwMode="auto">
            <a:xfrm>
              <a:off x="1115" y="3544"/>
              <a:ext cx="60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91308" name="Rectangle 102"/>
            <p:cNvSpPr>
              <a:spLocks noChangeArrowheads="1"/>
            </p:cNvSpPr>
            <p:nvPr/>
          </p:nvSpPr>
          <p:spPr bwMode="auto">
            <a:xfrm>
              <a:off x="504" y="3529"/>
              <a:ext cx="681" cy="1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sp>
        <p:nvSpPr>
          <p:cNvPr id="705639" name="Rectangle 103"/>
          <p:cNvSpPr>
            <a:spLocks noChangeArrowheads="1"/>
          </p:cNvSpPr>
          <p:nvPr/>
        </p:nvSpPr>
        <p:spPr bwMode="auto">
          <a:xfrm>
            <a:off x="549275" y="4376738"/>
            <a:ext cx="3892550" cy="1306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200" i="0" dirty="0">
                <a:latin typeface="+mn-lt"/>
                <a:ea typeface="+mn-ea"/>
                <a:cs typeface="+mn-cs"/>
              </a:rPr>
              <a:t>IP datagram containing DNS query forwarded via LAN switch from client to 1</a:t>
            </a:r>
            <a:r>
              <a:rPr lang="en-US" sz="2200" i="0" baseline="30000" dirty="0">
                <a:latin typeface="+mn-lt"/>
                <a:ea typeface="+mn-ea"/>
                <a:cs typeface="+mn-cs"/>
              </a:rPr>
              <a:t>st</a:t>
            </a:r>
            <a:r>
              <a:rPr lang="en-US" sz="2200" i="0" dirty="0">
                <a:latin typeface="+mn-lt"/>
                <a:ea typeface="+mn-ea"/>
                <a:cs typeface="+mn-cs"/>
              </a:rPr>
              <a:t> hop </a:t>
            </a:r>
            <a:r>
              <a:rPr lang="en-US" sz="2200" i="0" dirty="0" smtClean="0">
                <a:latin typeface="+mn-lt"/>
                <a:ea typeface="+mn-ea"/>
                <a:cs typeface="+mn-cs"/>
              </a:rPr>
              <a:t>router</a:t>
            </a:r>
            <a:endParaRPr lang="en-US" sz="2200" i="0" dirty="0">
              <a:latin typeface="+mn-lt"/>
              <a:ea typeface="+mn-ea"/>
              <a:cs typeface="+mn-cs"/>
            </a:endParaRPr>
          </a:p>
        </p:txBody>
      </p:sp>
      <p:sp>
        <p:nvSpPr>
          <p:cNvPr id="705640" name="Rectangle 104"/>
          <p:cNvSpPr>
            <a:spLocks noChangeArrowheads="1"/>
          </p:cNvSpPr>
          <p:nvPr/>
        </p:nvSpPr>
        <p:spPr bwMode="auto">
          <a:xfrm>
            <a:off x="4659313" y="3663950"/>
            <a:ext cx="4386262" cy="1563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0"/>
              </a:buClr>
              <a:buSzPct val="100000"/>
              <a:buFont typeface="Wingdings" charset="2"/>
              <a:buChar char="§"/>
              <a:defRPr/>
            </a:pPr>
            <a:r>
              <a:rPr lang="en-US" sz="2200" i="0" dirty="0">
                <a:latin typeface="+mn-lt"/>
                <a:ea typeface="+mn-ea"/>
                <a:cs typeface="+mn-cs"/>
              </a:rPr>
              <a:t>IP datagram forwarded from campus network into </a:t>
            </a:r>
            <a:r>
              <a:rPr lang="en-US" sz="2200" i="0" dirty="0" smtClean="0">
                <a:latin typeface="+mn-lt"/>
                <a:ea typeface="+mn-ea"/>
                <a:cs typeface="+mn-cs"/>
              </a:rPr>
              <a:t>Comcast </a:t>
            </a:r>
            <a:r>
              <a:rPr lang="en-US" sz="2200" i="0" dirty="0">
                <a:latin typeface="+mn-lt"/>
                <a:ea typeface="+mn-ea"/>
                <a:cs typeface="+mn-cs"/>
              </a:rPr>
              <a:t>network, routed (tables created by </a:t>
            </a:r>
            <a:r>
              <a:rPr lang="en-US" sz="22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RIP, OSPF, IS-IS</a:t>
            </a:r>
            <a:r>
              <a:rPr lang="en-US" sz="2200" i="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200" i="0" dirty="0">
                <a:latin typeface="+mn-lt"/>
                <a:ea typeface="+mn-ea"/>
                <a:cs typeface="+mn-cs"/>
              </a:rPr>
              <a:t>and/or </a:t>
            </a:r>
            <a:r>
              <a:rPr lang="en-US" sz="22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BGP</a:t>
            </a:r>
            <a:r>
              <a:rPr lang="en-US" sz="2200" i="0" dirty="0">
                <a:latin typeface="+mn-lt"/>
                <a:ea typeface="+mn-ea"/>
                <a:cs typeface="+mn-cs"/>
              </a:rPr>
              <a:t> routing protocols) to DNS server</a:t>
            </a:r>
          </a:p>
        </p:txBody>
      </p:sp>
      <p:sp>
        <p:nvSpPr>
          <p:cNvPr id="705641" name="Rectangle 105"/>
          <p:cNvSpPr>
            <a:spLocks noChangeArrowheads="1"/>
          </p:cNvSpPr>
          <p:nvPr/>
        </p:nvSpPr>
        <p:spPr bwMode="auto">
          <a:xfrm>
            <a:off x="4657725" y="5297488"/>
            <a:ext cx="3802063" cy="129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0"/>
              </a:buClr>
              <a:buSzPct val="100000"/>
              <a:buFont typeface="Wingdings" charset="2"/>
              <a:buChar char="§"/>
            </a:pPr>
            <a:r>
              <a:rPr lang="en-US" sz="2200" i="0" dirty="0" smtClean="0">
                <a:latin typeface="Gill Sans MT" charset="0"/>
              </a:rPr>
              <a:t>demux</a:t>
            </a:r>
            <a:r>
              <a:rPr lang="en-US" altLang="ja-JP" sz="2200" i="0" dirty="0" smtClean="0">
                <a:latin typeface="Gill Sans MT" charset="0"/>
              </a:rPr>
              <a:t>ed </a:t>
            </a:r>
            <a:r>
              <a:rPr lang="en-US" altLang="ja-JP" sz="2200" i="0" dirty="0">
                <a:latin typeface="Gill Sans MT" charset="0"/>
              </a:rPr>
              <a:t>to DNS server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0"/>
              </a:buClr>
              <a:buSzPct val="100000"/>
              <a:buFont typeface="Wingdings" charset="2"/>
              <a:buChar char="§"/>
            </a:pPr>
            <a:r>
              <a:rPr lang="en-US" sz="2200" i="0" dirty="0">
                <a:latin typeface="Gill Sans MT" charset="0"/>
              </a:rPr>
              <a:t>DNS server replies to client with IP address of www.google.com </a:t>
            </a:r>
          </a:p>
        </p:txBody>
      </p:sp>
      <p:grpSp>
        <p:nvGrpSpPr>
          <p:cNvPr id="214032" name="Group 4"/>
          <p:cNvGrpSpPr>
            <a:grpSpLocks/>
          </p:cNvGrpSpPr>
          <p:nvPr/>
        </p:nvGrpSpPr>
        <p:grpSpPr bwMode="auto">
          <a:xfrm>
            <a:off x="5173663" y="2041525"/>
            <a:ext cx="757237" cy="379413"/>
            <a:chOff x="2466" y="2026"/>
            <a:chExt cx="477" cy="282"/>
          </a:xfrm>
        </p:grpSpPr>
        <p:sp>
          <p:nvSpPr>
            <p:cNvPr id="214170" name="Oval 5"/>
            <p:cNvSpPr>
              <a:spLocks noChangeArrowheads="1"/>
            </p:cNvSpPr>
            <p:nvPr/>
          </p:nvSpPr>
          <p:spPr bwMode="auto">
            <a:xfrm>
              <a:off x="2466" y="2168"/>
              <a:ext cx="476" cy="14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latin typeface="Arial" charset="0"/>
              </a:endParaRPr>
            </a:p>
          </p:txBody>
        </p:sp>
        <p:sp>
          <p:nvSpPr>
            <p:cNvPr id="214171" name="Line 6"/>
            <p:cNvSpPr>
              <a:spLocks noChangeShapeType="1"/>
            </p:cNvSpPr>
            <p:nvPr/>
          </p:nvSpPr>
          <p:spPr bwMode="auto">
            <a:xfrm>
              <a:off x="2470" y="2125"/>
              <a:ext cx="1" cy="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4172" name="Rectangle 7"/>
            <p:cNvSpPr>
              <a:spLocks noChangeArrowheads="1"/>
            </p:cNvSpPr>
            <p:nvPr/>
          </p:nvSpPr>
          <p:spPr bwMode="auto">
            <a:xfrm>
              <a:off x="2470" y="2125"/>
              <a:ext cx="472" cy="1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i="0" dirty="0">
                <a:latin typeface="Times New Roman" charset="0"/>
              </a:endParaRPr>
            </a:p>
          </p:txBody>
        </p:sp>
        <p:sp>
          <p:nvSpPr>
            <p:cNvPr id="214173" name="Oval 8"/>
            <p:cNvSpPr>
              <a:spLocks noChangeArrowheads="1"/>
            </p:cNvSpPr>
            <p:nvPr/>
          </p:nvSpPr>
          <p:spPr bwMode="auto">
            <a:xfrm>
              <a:off x="2466" y="2026"/>
              <a:ext cx="476" cy="16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latin typeface="Arial" charset="0"/>
              </a:endParaRPr>
            </a:p>
          </p:txBody>
        </p:sp>
        <p:grpSp>
          <p:nvGrpSpPr>
            <p:cNvPr id="214174" name="Group 9"/>
            <p:cNvGrpSpPr>
              <a:grpSpLocks/>
            </p:cNvGrpSpPr>
            <p:nvPr/>
          </p:nvGrpSpPr>
          <p:grpSpPr bwMode="auto">
            <a:xfrm>
              <a:off x="2581" y="2061"/>
              <a:ext cx="236" cy="94"/>
              <a:chOff x="2848" y="848"/>
              <a:chExt cx="140" cy="98"/>
            </a:xfrm>
          </p:grpSpPr>
          <p:sp>
            <p:nvSpPr>
              <p:cNvPr id="214181" name="Line 1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4182" name="Line 1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4183" name="Line 1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214175" name="Group 13"/>
            <p:cNvGrpSpPr>
              <a:grpSpLocks/>
            </p:cNvGrpSpPr>
            <p:nvPr/>
          </p:nvGrpSpPr>
          <p:grpSpPr bwMode="auto">
            <a:xfrm flipV="1">
              <a:off x="2581" y="2060"/>
              <a:ext cx="236" cy="94"/>
              <a:chOff x="2848" y="848"/>
              <a:chExt cx="140" cy="98"/>
            </a:xfrm>
          </p:grpSpPr>
          <p:sp>
            <p:nvSpPr>
              <p:cNvPr id="214178" name="Line 14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4179" name="Line 15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4180" name="Line 16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214176" name="Line 17"/>
            <p:cNvSpPr>
              <a:spLocks noChangeShapeType="1"/>
            </p:cNvSpPr>
            <p:nvPr/>
          </p:nvSpPr>
          <p:spPr bwMode="auto">
            <a:xfrm flipH="1">
              <a:off x="2942" y="2109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4177" name="Line 18"/>
            <p:cNvSpPr>
              <a:spLocks noChangeShapeType="1"/>
            </p:cNvSpPr>
            <p:nvPr/>
          </p:nvSpPr>
          <p:spPr bwMode="auto">
            <a:xfrm flipH="1">
              <a:off x="2466" y="2117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grpSp>
        <p:nvGrpSpPr>
          <p:cNvPr id="214033" name="Group 19"/>
          <p:cNvGrpSpPr>
            <a:grpSpLocks/>
          </p:cNvGrpSpPr>
          <p:nvPr/>
        </p:nvGrpSpPr>
        <p:grpSpPr bwMode="auto">
          <a:xfrm>
            <a:off x="6538913" y="1787525"/>
            <a:ext cx="757237" cy="379413"/>
            <a:chOff x="2466" y="2026"/>
            <a:chExt cx="477" cy="282"/>
          </a:xfrm>
        </p:grpSpPr>
        <p:sp>
          <p:nvSpPr>
            <p:cNvPr id="214156" name="Oval 20"/>
            <p:cNvSpPr>
              <a:spLocks noChangeArrowheads="1"/>
            </p:cNvSpPr>
            <p:nvPr/>
          </p:nvSpPr>
          <p:spPr bwMode="auto">
            <a:xfrm>
              <a:off x="2466" y="2168"/>
              <a:ext cx="476" cy="14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latin typeface="Arial" charset="0"/>
              </a:endParaRPr>
            </a:p>
          </p:txBody>
        </p:sp>
        <p:sp>
          <p:nvSpPr>
            <p:cNvPr id="214157" name="Line 21"/>
            <p:cNvSpPr>
              <a:spLocks noChangeShapeType="1"/>
            </p:cNvSpPr>
            <p:nvPr/>
          </p:nvSpPr>
          <p:spPr bwMode="auto">
            <a:xfrm>
              <a:off x="2470" y="2125"/>
              <a:ext cx="1" cy="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4158" name="Rectangle 22"/>
            <p:cNvSpPr>
              <a:spLocks noChangeArrowheads="1"/>
            </p:cNvSpPr>
            <p:nvPr/>
          </p:nvSpPr>
          <p:spPr bwMode="auto">
            <a:xfrm>
              <a:off x="2470" y="2125"/>
              <a:ext cx="472" cy="1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i="0" dirty="0">
                <a:latin typeface="Times New Roman" charset="0"/>
              </a:endParaRPr>
            </a:p>
          </p:txBody>
        </p:sp>
        <p:sp>
          <p:nvSpPr>
            <p:cNvPr id="214159" name="Oval 23"/>
            <p:cNvSpPr>
              <a:spLocks noChangeArrowheads="1"/>
            </p:cNvSpPr>
            <p:nvPr/>
          </p:nvSpPr>
          <p:spPr bwMode="auto">
            <a:xfrm>
              <a:off x="2466" y="2026"/>
              <a:ext cx="476" cy="16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latin typeface="Arial" charset="0"/>
              </a:endParaRPr>
            </a:p>
          </p:txBody>
        </p:sp>
        <p:grpSp>
          <p:nvGrpSpPr>
            <p:cNvPr id="214160" name="Group 24"/>
            <p:cNvGrpSpPr>
              <a:grpSpLocks/>
            </p:cNvGrpSpPr>
            <p:nvPr/>
          </p:nvGrpSpPr>
          <p:grpSpPr bwMode="auto">
            <a:xfrm>
              <a:off x="2581" y="2061"/>
              <a:ext cx="236" cy="94"/>
              <a:chOff x="2848" y="848"/>
              <a:chExt cx="140" cy="98"/>
            </a:xfrm>
          </p:grpSpPr>
          <p:sp>
            <p:nvSpPr>
              <p:cNvPr id="214167" name="Line 2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4168" name="Line 2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4169" name="Line 2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214161" name="Group 28"/>
            <p:cNvGrpSpPr>
              <a:grpSpLocks/>
            </p:cNvGrpSpPr>
            <p:nvPr/>
          </p:nvGrpSpPr>
          <p:grpSpPr bwMode="auto">
            <a:xfrm flipV="1">
              <a:off x="2581" y="2060"/>
              <a:ext cx="236" cy="94"/>
              <a:chOff x="2848" y="848"/>
              <a:chExt cx="140" cy="98"/>
            </a:xfrm>
          </p:grpSpPr>
          <p:sp>
            <p:nvSpPr>
              <p:cNvPr id="214164" name="Line 2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4165" name="Line 3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4166" name="Line 3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214162" name="Line 32"/>
            <p:cNvSpPr>
              <a:spLocks noChangeShapeType="1"/>
            </p:cNvSpPr>
            <p:nvPr/>
          </p:nvSpPr>
          <p:spPr bwMode="auto">
            <a:xfrm flipH="1">
              <a:off x="2942" y="2109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4163" name="Line 33"/>
            <p:cNvSpPr>
              <a:spLocks noChangeShapeType="1"/>
            </p:cNvSpPr>
            <p:nvPr/>
          </p:nvSpPr>
          <p:spPr bwMode="auto">
            <a:xfrm flipH="1">
              <a:off x="2466" y="2117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214034" name="Text Box 34"/>
          <p:cNvSpPr txBox="1">
            <a:spLocks noChangeArrowheads="1"/>
          </p:cNvSpPr>
          <p:nvPr/>
        </p:nvSpPr>
        <p:spPr bwMode="auto">
          <a:xfrm>
            <a:off x="5335588" y="2511425"/>
            <a:ext cx="1811337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Comcast network </a:t>
            </a:r>
          </a:p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68.80.0.0/13</a:t>
            </a:r>
          </a:p>
        </p:txBody>
      </p:sp>
      <p:grpSp>
        <p:nvGrpSpPr>
          <p:cNvPr id="214035" name="Group 69"/>
          <p:cNvGrpSpPr>
            <a:grpSpLocks/>
          </p:cNvGrpSpPr>
          <p:nvPr/>
        </p:nvGrpSpPr>
        <p:grpSpPr bwMode="auto">
          <a:xfrm>
            <a:off x="7196138" y="2703513"/>
            <a:ext cx="757237" cy="379412"/>
            <a:chOff x="2466" y="2026"/>
            <a:chExt cx="477" cy="282"/>
          </a:xfrm>
        </p:grpSpPr>
        <p:sp>
          <p:nvSpPr>
            <p:cNvPr id="214142" name="Oval 70"/>
            <p:cNvSpPr>
              <a:spLocks noChangeArrowheads="1"/>
            </p:cNvSpPr>
            <p:nvPr/>
          </p:nvSpPr>
          <p:spPr bwMode="auto">
            <a:xfrm>
              <a:off x="2466" y="2168"/>
              <a:ext cx="476" cy="14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latin typeface="Arial" charset="0"/>
              </a:endParaRPr>
            </a:p>
          </p:txBody>
        </p:sp>
        <p:sp>
          <p:nvSpPr>
            <p:cNvPr id="214143" name="Line 71"/>
            <p:cNvSpPr>
              <a:spLocks noChangeShapeType="1"/>
            </p:cNvSpPr>
            <p:nvPr/>
          </p:nvSpPr>
          <p:spPr bwMode="auto">
            <a:xfrm>
              <a:off x="2470" y="2125"/>
              <a:ext cx="1" cy="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4144" name="Rectangle 72"/>
            <p:cNvSpPr>
              <a:spLocks noChangeArrowheads="1"/>
            </p:cNvSpPr>
            <p:nvPr/>
          </p:nvSpPr>
          <p:spPr bwMode="auto">
            <a:xfrm>
              <a:off x="2470" y="2125"/>
              <a:ext cx="472" cy="1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i="0" dirty="0">
                <a:latin typeface="Times New Roman" charset="0"/>
              </a:endParaRPr>
            </a:p>
          </p:txBody>
        </p:sp>
        <p:sp>
          <p:nvSpPr>
            <p:cNvPr id="214145" name="Oval 73"/>
            <p:cNvSpPr>
              <a:spLocks noChangeArrowheads="1"/>
            </p:cNvSpPr>
            <p:nvPr/>
          </p:nvSpPr>
          <p:spPr bwMode="auto">
            <a:xfrm>
              <a:off x="2466" y="2026"/>
              <a:ext cx="476" cy="16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latin typeface="Arial" charset="0"/>
              </a:endParaRPr>
            </a:p>
          </p:txBody>
        </p:sp>
        <p:grpSp>
          <p:nvGrpSpPr>
            <p:cNvPr id="214146" name="Group 74"/>
            <p:cNvGrpSpPr>
              <a:grpSpLocks/>
            </p:cNvGrpSpPr>
            <p:nvPr/>
          </p:nvGrpSpPr>
          <p:grpSpPr bwMode="auto">
            <a:xfrm>
              <a:off x="2581" y="2061"/>
              <a:ext cx="236" cy="94"/>
              <a:chOff x="2848" y="848"/>
              <a:chExt cx="140" cy="98"/>
            </a:xfrm>
          </p:grpSpPr>
          <p:sp>
            <p:nvSpPr>
              <p:cNvPr id="214153" name="Line 7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4154" name="Line 7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4155" name="Line 7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214147" name="Group 78"/>
            <p:cNvGrpSpPr>
              <a:grpSpLocks/>
            </p:cNvGrpSpPr>
            <p:nvPr/>
          </p:nvGrpSpPr>
          <p:grpSpPr bwMode="auto">
            <a:xfrm flipV="1">
              <a:off x="2581" y="2060"/>
              <a:ext cx="236" cy="94"/>
              <a:chOff x="2848" y="848"/>
              <a:chExt cx="140" cy="98"/>
            </a:xfrm>
          </p:grpSpPr>
          <p:sp>
            <p:nvSpPr>
              <p:cNvPr id="214150" name="Line 7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4151" name="Line 8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4152" name="Line 8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214148" name="Line 82"/>
            <p:cNvSpPr>
              <a:spLocks noChangeShapeType="1"/>
            </p:cNvSpPr>
            <p:nvPr/>
          </p:nvSpPr>
          <p:spPr bwMode="auto">
            <a:xfrm flipH="1">
              <a:off x="2942" y="2109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4149" name="Line 83"/>
            <p:cNvSpPr>
              <a:spLocks noChangeShapeType="1"/>
            </p:cNvSpPr>
            <p:nvPr/>
          </p:nvSpPr>
          <p:spPr bwMode="auto">
            <a:xfrm flipH="1">
              <a:off x="2466" y="2117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214036" name="Line 93"/>
          <p:cNvSpPr>
            <a:spLocks noChangeShapeType="1"/>
          </p:cNvSpPr>
          <p:nvPr/>
        </p:nvSpPr>
        <p:spPr bwMode="auto">
          <a:xfrm flipH="1">
            <a:off x="6915150" y="1528763"/>
            <a:ext cx="260350" cy="2587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14037" name="Text Box 139"/>
          <p:cNvSpPr txBox="1">
            <a:spLocks noChangeArrowheads="1"/>
          </p:cNvSpPr>
          <p:nvPr/>
        </p:nvSpPr>
        <p:spPr bwMode="auto">
          <a:xfrm>
            <a:off x="7367588" y="746125"/>
            <a:ext cx="1233487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DNS server</a:t>
            </a:r>
          </a:p>
          <a:p>
            <a:pPr eaLnBrk="1" hangingPunct="1"/>
            <a:endParaRPr lang="en-US" sz="1600" i="0" dirty="0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214038" name="Group 166"/>
          <p:cNvGrpSpPr>
            <a:grpSpLocks/>
          </p:cNvGrpSpPr>
          <p:nvPr/>
        </p:nvGrpSpPr>
        <p:grpSpPr bwMode="auto">
          <a:xfrm>
            <a:off x="3795713" y="2409825"/>
            <a:ext cx="1576387" cy="1287463"/>
            <a:chOff x="3228" y="1776"/>
            <a:chExt cx="252" cy="96"/>
          </a:xfrm>
        </p:grpSpPr>
        <p:sp>
          <p:nvSpPr>
            <p:cNvPr id="214140" name="Line 164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4141" name="Line 165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14039" name="Group 167"/>
          <p:cNvGrpSpPr>
            <a:grpSpLocks/>
          </p:cNvGrpSpPr>
          <p:nvPr/>
        </p:nvGrpSpPr>
        <p:grpSpPr bwMode="auto">
          <a:xfrm flipH="1">
            <a:off x="5600700" y="2424113"/>
            <a:ext cx="400050" cy="152400"/>
            <a:chOff x="3228" y="1776"/>
            <a:chExt cx="252" cy="96"/>
          </a:xfrm>
        </p:grpSpPr>
        <p:sp>
          <p:nvSpPr>
            <p:cNvPr id="214138" name="Line 168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4139" name="Line 169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14040" name="Group 170"/>
          <p:cNvGrpSpPr>
            <a:grpSpLocks/>
          </p:cNvGrpSpPr>
          <p:nvPr/>
        </p:nvGrpSpPr>
        <p:grpSpPr bwMode="auto">
          <a:xfrm flipH="1" flipV="1">
            <a:off x="5753100" y="1900238"/>
            <a:ext cx="400050" cy="152400"/>
            <a:chOff x="3228" y="1776"/>
            <a:chExt cx="252" cy="96"/>
          </a:xfrm>
        </p:grpSpPr>
        <p:sp>
          <p:nvSpPr>
            <p:cNvPr id="214136" name="Line 171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4137" name="Line 172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14041" name="Group 173"/>
          <p:cNvGrpSpPr>
            <a:grpSpLocks/>
          </p:cNvGrpSpPr>
          <p:nvPr/>
        </p:nvGrpSpPr>
        <p:grpSpPr bwMode="auto">
          <a:xfrm flipH="1" flipV="1">
            <a:off x="7853363" y="2590800"/>
            <a:ext cx="400050" cy="152400"/>
            <a:chOff x="3228" y="1776"/>
            <a:chExt cx="252" cy="96"/>
          </a:xfrm>
        </p:grpSpPr>
        <p:sp>
          <p:nvSpPr>
            <p:cNvPr id="214134" name="Line 174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4135" name="Line 175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14042" name="Group 176"/>
          <p:cNvGrpSpPr>
            <a:grpSpLocks/>
          </p:cNvGrpSpPr>
          <p:nvPr/>
        </p:nvGrpSpPr>
        <p:grpSpPr bwMode="auto">
          <a:xfrm flipV="1">
            <a:off x="7029450" y="2609850"/>
            <a:ext cx="295275" cy="114300"/>
            <a:chOff x="3228" y="1776"/>
            <a:chExt cx="252" cy="96"/>
          </a:xfrm>
        </p:grpSpPr>
        <p:sp>
          <p:nvSpPr>
            <p:cNvPr id="214132" name="Line 177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4133" name="Line 178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14043" name="Group 179"/>
          <p:cNvGrpSpPr>
            <a:grpSpLocks/>
          </p:cNvGrpSpPr>
          <p:nvPr/>
        </p:nvGrpSpPr>
        <p:grpSpPr bwMode="auto">
          <a:xfrm rot="409689" flipH="1" flipV="1">
            <a:off x="7300913" y="1952625"/>
            <a:ext cx="452437" cy="57150"/>
            <a:chOff x="3228" y="1776"/>
            <a:chExt cx="252" cy="96"/>
          </a:xfrm>
        </p:grpSpPr>
        <p:sp>
          <p:nvSpPr>
            <p:cNvPr id="214130" name="Line 180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4131" name="Line 181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14044" name="Group 182"/>
          <p:cNvGrpSpPr>
            <a:grpSpLocks/>
          </p:cNvGrpSpPr>
          <p:nvPr/>
        </p:nvGrpSpPr>
        <p:grpSpPr bwMode="auto">
          <a:xfrm>
            <a:off x="6443663" y="2157413"/>
            <a:ext cx="295275" cy="114300"/>
            <a:chOff x="3228" y="1776"/>
            <a:chExt cx="252" cy="96"/>
          </a:xfrm>
        </p:grpSpPr>
        <p:sp>
          <p:nvSpPr>
            <p:cNvPr id="214128" name="Line 183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4129" name="Line 184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14045" name="Group 185"/>
          <p:cNvGrpSpPr>
            <a:grpSpLocks/>
          </p:cNvGrpSpPr>
          <p:nvPr/>
        </p:nvGrpSpPr>
        <p:grpSpPr bwMode="auto">
          <a:xfrm flipH="1">
            <a:off x="7081838" y="2157413"/>
            <a:ext cx="295275" cy="114300"/>
            <a:chOff x="3228" y="1776"/>
            <a:chExt cx="252" cy="96"/>
          </a:xfrm>
        </p:grpSpPr>
        <p:sp>
          <p:nvSpPr>
            <p:cNvPr id="214126" name="Line 186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4127" name="Line 187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705723" name="Group 187"/>
          <p:cNvGrpSpPr>
            <a:grpSpLocks/>
          </p:cNvGrpSpPr>
          <p:nvPr/>
        </p:nvGrpSpPr>
        <p:grpSpPr bwMode="auto">
          <a:xfrm>
            <a:off x="5980113" y="438150"/>
            <a:ext cx="1316037" cy="1314450"/>
            <a:chOff x="931" y="1941"/>
            <a:chExt cx="829" cy="828"/>
          </a:xfrm>
        </p:grpSpPr>
        <p:sp>
          <p:nvSpPr>
            <p:cNvPr id="214118" name="Freeform 188"/>
            <p:cNvSpPr>
              <a:spLocks/>
            </p:cNvSpPr>
            <p:nvPr/>
          </p:nvSpPr>
          <p:spPr bwMode="auto">
            <a:xfrm>
              <a:off x="1424" y="1965"/>
              <a:ext cx="336" cy="801"/>
            </a:xfrm>
            <a:custGeom>
              <a:avLst/>
              <a:gdLst>
                <a:gd name="T0" fmla="*/ 1 w 551"/>
                <a:gd name="T1" fmla="*/ 0 h 801"/>
                <a:gd name="T2" fmla="*/ 46 w 551"/>
                <a:gd name="T3" fmla="*/ 402 h 801"/>
                <a:gd name="T4" fmla="*/ 1 w 551"/>
                <a:gd name="T5" fmla="*/ 801 h 801"/>
                <a:gd name="T6" fmla="*/ 1 w 551"/>
                <a:gd name="T7" fmla="*/ 535 h 801"/>
                <a:gd name="T8" fmla="*/ 0 w 551"/>
                <a:gd name="T9" fmla="*/ 371 h 801"/>
                <a:gd name="T10" fmla="*/ 1 w 551"/>
                <a:gd name="T11" fmla="*/ 0 h 8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1" h="801">
                  <a:moveTo>
                    <a:pt x="14" y="0"/>
                  </a:moveTo>
                  <a:lnTo>
                    <a:pt x="551" y="402"/>
                  </a:lnTo>
                  <a:lnTo>
                    <a:pt x="6" y="801"/>
                  </a:lnTo>
                  <a:lnTo>
                    <a:pt x="13" y="535"/>
                  </a:lnTo>
                  <a:lnTo>
                    <a:pt x="0" y="371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grpSp>
          <p:nvGrpSpPr>
            <p:cNvPr id="214119" name="Group 189"/>
            <p:cNvGrpSpPr>
              <a:grpSpLocks/>
            </p:cNvGrpSpPr>
            <p:nvPr/>
          </p:nvGrpSpPr>
          <p:grpSpPr bwMode="auto">
            <a:xfrm>
              <a:off x="931" y="1941"/>
              <a:ext cx="500" cy="828"/>
              <a:chOff x="569" y="2954"/>
              <a:chExt cx="500" cy="828"/>
            </a:xfrm>
          </p:grpSpPr>
          <p:sp>
            <p:nvSpPr>
              <p:cNvPr id="91241" name="Rectangle 190"/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1242" name="Text Box 191"/>
              <p:cNvSpPr txBox="1">
                <a:spLocks noChangeArrowheads="1"/>
              </p:cNvSpPr>
              <p:nvPr/>
            </p:nvSpPr>
            <p:spPr bwMode="auto">
              <a:xfrm>
                <a:off x="639" y="2954"/>
                <a:ext cx="385" cy="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600" i="0" dirty="0" smtClean="0">
                    <a:latin typeface="Arial" charset="0"/>
                    <a:cs typeface="+mn-cs"/>
                  </a:rPr>
                  <a:t>DNS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latin typeface="Arial" charset="0"/>
                    <a:cs typeface="+mn-cs"/>
                  </a:rPr>
                  <a:t>UDP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latin typeface="Arial" charset="0"/>
                    <a:cs typeface="+mn-cs"/>
                  </a:rPr>
                  <a:t>IP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latin typeface="Arial" charset="0"/>
                    <a:cs typeface="+mn-cs"/>
                  </a:rPr>
                  <a:t>Eth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latin typeface="Arial" charset="0"/>
                    <a:cs typeface="+mn-cs"/>
                  </a:rPr>
                  <a:t>Phy</a:t>
                </a:r>
              </a:p>
            </p:txBody>
          </p:sp>
          <p:sp>
            <p:nvSpPr>
              <p:cNvPr id="91243" name="Line 192"/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1244" name="Line 193"/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1245" name="Line 194"/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1246" name="Line 195"/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</p:grpSp>
      <p:grpSp>
        <p:nvGrpSpPr>
          <p:cNvPr id="705732" name="Group 196"/>
          <p:cNvGrpSpPr>
            <a:grpSpLocks/>
          </p:cNvGrpSpPr>
          <p:nvPr/>
        </p:nvGrpSpPr>
        <p:grpSpPr bwMode="auto">
          <a:xfrm>
            <a:off x="4881563" y="558800"/>
            <a:ext cx="1081087" cy="1217613"/>
            <a:chOff x="1404" y="3105"/>
            <a:chExt cx="681" cy="767"/>
          </a:xfrm>
        </p:grpSpPr>
        <p:grpSp>
          <p:nvGrpSpPr>
            <p:cNvPr id="214083" name="Group 197"/>
            <p:cNvGrpSpPr>
              <a:grpSpLocks/>
            </p:cNvGrpSpPr>
            <p:nvPr/>
          </p:nvGrpSpPr>
          <p:grpSpPr bwMode="auto">
            <a:xfrm>
              <a:off x="1404" y="3355"/>
              <a:ext cx="681" cy="468"/>
              <a:chOff x="42" y="886"/>
              <a:chExt cx="681" cy="468"/>
            </a:xfrm>
          </p:grpSpPr>
          <p:grpSp>
            <p:nvGrpSpPr>
              <p:cNvPr id="214088" name="Group 198"/>
              <p:cNvGrpSpPr>
                <a:grpSpLocks/>
              </p:cNvGrpSpPr>
              <p:nvPr/>
            </p:nvGrpSpPr>
            <p:grpSpPr bwMode="auto">
              <a:xfrm>
                <a:off x="278" y="886"/>
                <a:ext cx="354" cy="154"/>
                <a:chOff x="740" y="3209"/>
                <a:chExt cx="354" cy="154"/>
              </a:xfrm>
            </p:grpSpPr>
            <p:grpSp>
              <p:nvGrpSpPr>
                <p:cNvPr id="214113" name="Group 199"/>
                <p:cNvGrpSpPr>
                  <a:grpSpLocks/>
                </p:cNvGrpSpPr>
                <p:nvPr/>
              </p:nvGrpSpPr>
              <p:grpSpPr bwMode="auto">
                <a:xfrm>
                  <a:off x="794" y="3209"/>
                  <a:ext cx="290" cy="154"/>
                  <a:chOff x="844" y="3337"/>
                  <a:chExt cx="290" cy="154"/>
                </a:xfrm>
              </p:grpSpPr>
              <p:sp>
                <p:nvSpPr>
                  <p:cNvPr id="91237" name="Rectangle 200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cs typeface="+mn-cs"/>
                    </a:endParaRPr>
                  </a:p>
                </p:txBody>
              </p:sp>
              <p:sp>
                <p:nvSpPr>
                  <p:cNvPr id="91238" name="Text Box 20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285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 smtClean="0">
                        <a:solidFill>
                          <a:schemeClr val="bg1"/>
                        </a:solidFill>
                        <a:latin typeface="Arial" charset="0"/>
                        <a:cs typeface="+mn-cs"/>
                      </a:rPr>
                      <a:t>DNS</a:t>
                    </a:r>
                  </a:p>
                </p:txBody>
              </p:sp>
            </p:grpSp>
            <p:sp>
              <p:nvSpPr>
                <p:cNvPr id="91235" name="Rectangle 202"/>
                <p:cNvSpPr>
                  <a:spLocks noChangeArrowheads="1"/>
                </p:cNvSpPr>
                <p:nvPr/>
              </p:nvSpPr>
              <p:spPr bwMode="auto">
                <a:xfrm>
                  <a:off x="750" y="3244"/>
                  <a:ext cx="88" cy="8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91236" name="Rectangle 203"/>
                <p:cNvSpPr>
                  <a:spLocks noChangeArrowheads="1"/>
                </p:cNvSpPr>
                <p:nvPr/>
              </p:nvSpPr>
              <p:spPr bwMode="auto">
                <a:xfrm>
                  <a:off x="740" y="3238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</p:grpSp>
          <p:grpSp>
            <p:nvGrpSpPr>
              <p:cNvPr id="214089" name="Group 204"/>
              <p:cNvGrpSpPr>
                <a:grpSpLocks/>
              </p:cNvGrpSpPr>
              <p:nvPr/>
            </p:nvGrpSpPr>
            <p:grpSpPr bwMode="auto">
              <a:xfrm>
                <a:off x="278" y="1034"/>
                <a:ext cx="354" cy="154"/>
                <a:chOff x="836" y="3305"/>
                <a:chExt cx="354" cy="154"/>
              </a:xfrm>
            </p:grpSpPr>
            <p:grpSp>
              <p:nvGrpSpPr>
                <p:cNvPr id="214107" name="Group 205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290" cy="154"/>
                  <a:chOff x="844" y="3337"/>
                  <a:chExt cx="290" cy="154"/>
                </a:xfrm>
              </p:grpSpPr>
              <p:sp>
                <p:nvSpPr>
                  <p:cNvPr id="91232" name="Rectangle 206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cs typeface="+mn-cs"/>
                    </a:endParaRPr>
                  </a:p>
                </p:txBody>
              </p:sp>
              <p:sp>
                <p:nvSpPr>
                  <p:cNvPr id="91233" name="Text Box 20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285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 smtClean="0">
                        <a:solidFill>
                          <a:schemeClr val="bg1"/>
                        </a:solidFill>
                        <a:latin typeface="Arial" charset="0"/>
                        <a:cs typeface="+mn-cs"/>
                      </a:rPr>
                      <a:t>DNS</a:t>
                    </a:r>
                  </a:p>
                </p:txBody>
              </p:sp>
            </p:grpSp>
            <p:grpSp>
              <p:nvGrpSpPr>
                <p:cNvPr id="214108" name="Group 208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91230" name="Rectangle 209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cs typeface="+mn-cs"/>
                    </a:endParaRPr>
                  </a:p>
                </p:txBody>
              </p:sp>
              <p:sp>
                <p:nvSpPr>
                  <p:cNvPr id="91231" name="Rectangle 210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cs typeface="+mn-cs"/>
                    </a:endParaRPr>
                  </a:p>
                </p:txBody>
              </p:sp>
            </p:grpSp>
          </p:grpSp>
          <p:grpSp>
            <p:nvGrpSpPr>
              <p:cNvPr id="214090" name="Group 211"/>
              <p:cNvGrpSpPr>
                <a:grpSpLocks/>
              </p:cNvGrpSpPr>
              <p:nvPr/>
            </p:nvGrpSpPr>
            <p:grpSpPr bwMode="auto">
              <a:xfrm>
                <a:off x="165" y="1054"/>
                <a:ext cx="480" cy="112"/>
                <a:chOff x="627" y="3377"/>
                <a:chExt cx="480" cy="112"/>
              </a:xfrm>
            </p:grpSpPr>
            <p:sp>
              <p:nvSpPr>
                <p:cNvPr id="91226" name="Rectangle 212"/>
                <p:cNvSpPr>
                  <a:spLocks noChangeArrowheads="1"/>
                </p:cNvSpPr>
                <p:nvPr/>
              </p:nvSpPr>
              <p:spPr bwMode="auto">
                <a:xfrm>
                  <a:off x="636" y="3388"/>
                  <a:ext cx="96" cy="93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91227" name="Rectangle 213"/>
                <p:cNvSpPr>
                  <a:spLocks noChangeArrowheads="1"/>
                </p:cNvSpPr>
                <p:nvPr/>
              </p:nvSpPr>
              <p:spPr bwMode="auto">
                <a:xfrm>
                  <a:off x="627" y="3377"/>
                  <a:ext cx="480" cy="112"/>
                </a:xfrm>
                <a:prstGeom prst="rect">
                  <a:avLst/>
                </a:prstGeom>
                <a:noFill/>
                <a:ln w="9525">
                  <a:solidFill>
                    <a:schemeClr val="accent2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</p:grpSp>
          <p:grpSp>
            <p:nvGrpSpPr>
              <p:cNvPr id="214091" name="Group 214"/>
              <p:cNvGrpSpPr>
                <a:grpSpLocks/>
              </p:cNvGrpSpPr>
              <p:nvPr/>
            </p:nvGrpSpPr>
            <p:grpSpPr bwMode="auto">
              <a:xfrm>
                <a:off x="42" y="1200"/>
                <a:ext cx="681" cy="154"/>
                <a:chOff x="504" y="3523"/>
                <a:chExt cx="681" cy="154"/>
              </a:xfrm>
            </p:grpSpPr>
            <p:grpSp>
              <p:nvGrpSpPr>
                <p:cNvPr id="214092" name="Group 215"/>
                <p:cNvGrpSpPr>
                  <a:grpSpLocks/>
                </p:cNvGrpSpPr>
                <p:nvPr/>
              </p:nvGrpSpPr>
              <p:grpSpPr bwMode="auto">
                <a:xfrm>
                  <a:off x="623" y="3523"/>
                  <a:ext cx="480" cy="154"/>
                  <a:chOff x="723" y="3453"/>
                  <a:chExt cx="480" cy="154"/>
                </a:xfrm>
              </p:grpSpPr>
              <p:grpSp>
                <p:nvGrpSpPr>
                  <p:cNvPr id="214096" name="Group 216"/>
                  <p:cNvGrpSpPr>
                    <a:grpSpLocks/>
                  </p:cNvGrpSpPr>
                  <p:nvPr/>
                </p:nvGrpSpPr>
                <p:grpSpPr bwMode="auto">
                  <a:xfrm>
                    <a:off x="836" y="3453"/>
                    <a:ext cx="354" cy="154"/>
                    <a:chOff x="836" y="3305"/>
                    <a:chExt cx="354" cy="154"/>
                  </a:xfrm>
                </p:grpSpPr>
                <p:grpSp>
                  <p:nvGrpSpPr>
                    <p:cNvPr id="214099" name="Group 21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90" y="3305"/>
                      <a:ext cx="290" cy="154"/>
                      <a:chOff x="844" y="3337"/>
                      <a:chExt cx="290" cy="154"/>
                    </a:xfrm>
                  </p:grpSpPr>
                  <p:sp>
                    <p:nvSpPr>
                      <p:cNvPr id="91224" name="Rectangle 21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89" y="3370"/>
                        <a:ext cx="245" cy="86"/>
                      </a:xfrm>
                      <a:prstGeom prst="rect">
                        <a:avLst/>
                      </a:prstGeom>
                      <a:solidFill>
                        <a:srgbClr val="FF0000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cs typeface="+mn-cs"/>
                        </a:endParaRPr>
                      </a:p>
                    </p:txBody>
                  </p:sp>
                  <p:sp>
                    <p:nvSpPr>
                      <p:cNvPr id="91225" name="Text Box 219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844" y="3337"/>
                        <a:ext cx="285" cy="1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>
                        <a:spAutoFit/>
                      </a:bodyPr>
                      <a:lstStyle>
                        <a:lvl1pPr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1pPr>
                        <a:lvl2pPr marL="742950" indent="-28575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2pPr>
                        <a:lvl3pPr marL="11430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3pPr>
                        <a:lvl4pPr marL="16002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4pPr>
                        <a:lvl5pPr marL="20574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9pPr>
                      </a:lstStyle>
                      <a:p>
                        <a:pPr>
                          <a:defRPr/>
                        </a:pPr>
                        <a:r>
                          <a:rPr lang="en-US" sz="1000" i="0" dirty="0" smtClean="0">
                            <a:solidFill>
                              <a:schemeClr val="bg1"/>
                            </a:solidFill>
                            <a:latin typeface="Arial" charset="0"/>
                            <a:cs typeface="+mn-cs"/>
                          </a:rPr>
                          <a:t>DNS</a:t>
                        </a:r>
                      </a:p>
                    </p:txBody>
                  </p:sp>
                </p:grpSp>
                <p:grpSp>
                  <p:nvGrpSpPr>
                    <p:cNvPr id="214100" name="Group 22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36" y="3334"/>
                      <a:ext cx="354" cy="94"/>
                      <a:chOff x="836" y="3334"/>
                      <a:chExt cx="354" cy="94"/>
                    </a:xfrm>
                  </p:grpSpPr>
                  <p:sp>
                    <p:nvSpPr>
                      <p:cNvPr id="91222" name="Rectangle 22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46" y="3340"/>
                        <a:ext cx="88" cy="8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cs typeface="+mn-cs"/>
                        </a:endParaRPr>
                      </a:p>
                    </p:txBody>
                  </p:sp>
                  <p:sp>
                    <p:nvSpPr>
                      <p:cNvPr id="91223" name="Rectangle 22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36" y="3334"/>
                        <a:ext cx="354" cy="94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cs typeface="+mn-cs"/>
                        </a:endParaRPr>
                      </a:p>
                    </p:txBody>
                  </p:sp>
                </p:grpSp>
              </p:grpSp>
              <p:sp>
                <p:nvSpPr>
                  <p:cNvPr id="91218" name="Rectangle 223"/>
                  <p:cNvSpPr>
                    <a:spLocks noChangeArrowheads="1"/>
                  </p:cNvSpPr>
                  <p:nvPr/>
                </p:nvSpPr>
                <p:spPr bwMode="auto">
                  <a:xfrm>
                    <a:off x="732" y="3484"/>
                    <a:ext cx="96" cy="93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cs typeface="+mn-cs"/>
                    </a:endParaRPr>
                  </a:p>
                </p:txBody>
              </p:sp>
              <p:sp>
                <p:nvSpPr>
                  <p:cNvPr id="91219" name="Rectangle 224"/>
                  <p:cNvSpPr>
                    <a:spLocks noChangeArrowheads="1"/>
                  </p:cNvSpPr>
                  <p:nvPr/>
                </p:nvSpPr>
                <p:spPr bwMode="auto">
                  <a:xfrm>
                    <a:off x="723" y="3473"/>
                    <a:ext cx="480" cy="112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2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cs typeface="+mn-cs"/>
                    </a:endParaRPr>
                  </a:p>
                </p:txBody>
              </p:sp>
            </p:grpSp>
            <p:sp>
              <p:nvSpPr>
                <p:cNvPr id="91214" name="Rectangle 225"/>
                <p:cNvSpPr>
                  <a:spLocks noChangeArrowheads="1"/>
                </p:cNvSpPr>
                <p:nvPr/>
              </p:nvSpPr>
              <p:spPr bwMode="auto">
                <a:xfrm>
                  <a:off x="517" y="3545"/>
                  <a:ext cx="94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91215" name="Rectangle 226"/>
                <p:cNvSpPr>
                  <a:spLocks noChangeArrowheads="1"/>
                </p:cNvSpPr>
                <p:nvPr/>
              </p:nvSpPr>
              <p:spPr bwMode="auto">
                <a:xfrm>
                  <a:off x="1115" y="3544"/>
                  <a:ext cx="60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91216" name="Rectangle 227"/>
                <p:cNvSpPr>
                  <a:spLocks noChangeArrowheads="1"/>
                </p:cNvSpPr>
                <p:nvPr/>
              </p:nvSpPr>
              <p:spPr bwMode="auto">
                <a:xfrm>
                  <a:off x="504" y="3529"/>
                  <a:ext cx="681" cy="138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</p:grpSp>
        </p:grpSp>
        <p:sp>
          <p:nvSpPr>
            <p:cNvPr id="91205" name="AutoShape 228"/>
            <p:cNvSpPr>
              <a:spLocks noChangeArrowheads="1"/>
            </p:cNvSpPr>
            <p:nvPr/>
          </p:nvSpPr>
          <p:spPr bwMode="auto">
            <a:xfrm rot="10800000">
              <a:off x="1727" y="3105"/>
              <a:ext cx="240" cy="767"/>
            </a:xfrm>
            <a:prstGeom prst="downArrow">
              <a:avLst>
                <a:gd name="adj1" fmla="val 54167"/>
                <a:gd name="adj2" fmla="val 51311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grpSp>
          <p:nvGrpSpPr>
            <p:cNvPr id="214085" name="Group 229"/>
            <p:cNvGrpSpPr>
              <a:grpSpLocks/>
            </p:cNvGrpSpPr>
            <p:nvPr/>
          </p:nvGrpSpPr>
          <p:grpSpPr bwMode="auto">
            <a:xfrm>
              <a:off x="1695" y="3227"/>
              <a:ext cx="290" cy="154"/>
              <a:chOff x="844" y="3337"/>
              <a:chExt cx="290" cy="154"/>
            </a:xfrm>
          </p:grpSpPr>
          <p:sp>
            <p:nvSpPr>
              <p:cNvPr id="91207" name="Rectangle 230"/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1208" name="Text Box 231"/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285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chemeClr val="bg1"/>
                    </a:solidFill>
                    <a:latin typeface="Arial" charset="0"/>
                    <a:cs typeface="+mn-cs"/>
                  </a:rPr>
                  <a:t>DNS</a:t>
                </a:r>
              </a:p>
            </p:txBody>
          </p:sp>
        </p:grpSp>
      </p:grpSp>
      <p:grpSp>
        <p:nvGrpSpPr>
          <p:cNvPr id="214048" name="Group 248"/>
          <p:cNvGrpSpPr>
            <a:grpSpLocks/>
          </p:cNvGrpSpPr>
          <p:nvPr/>
        </p:nvGrpSpPr>
        <p:grpSpPr bwMode="auto">
          <a:xfrm>
            <a:off x="7150100" y="963613"/>
            <a:ext cx="373063" cy="687387"/>
            <a:chOff x="4140" y="429"/>
            <a:chExt cx="1425" cy="2396"/>
          </a:xfrm>
        </p:grpSpPr>
        <p:sp>
          <p:nvSpPr>
            <p:cNvPr id="214051" name="Freeform 14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1 w 354"/>
                <a:gd name="T1" fmla="*/ 0 h 2742"/>
                <a:gd name="T2" fmla="*/ 116 w 354"/>
                <a:gd name="T3" fmla="*/ 137 h 2742"/>
                <a:gd name="T4" fmla="*/ 114 w 354"/>
                <a:gd name="T5" fmla="*/ 1057 h 2742"/>
                <a:gd name="T6" fmla="*/ 0 w 354"/>
                <a:gd name="T7" fmla="*/ 1105 h 2742"/>
                <a:gd name="T8" fmla="*/ 21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1173" name="Rectangle 149"/>
            <p:cNvSpPr>
              <a:spLocks noChangeArrowheads="1"/>
            </p:cNvSpPr>
            <p:nvPr/>
          </p:nvSpPr>
          <p:spPr bwMode="auto">
            <a:xfrm>
              <a:off x="4207" y="429"/>
              <a:ext cx="1049" cy="2285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214053" name="Freeform 15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0 w 211"/>
                <a:gd name="T3" fmla="*/ 88 h 2537"/>
                <a:gd name="T4" fmla="*/ 2 w 211"/>
                <a:gd name="T5" fmla="*/ 1007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4054" name="Freeform 15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2 h 226"/>
                <a:gd name="T4" fmla="*/ 108 w 328"/>
                <a:gd name="T5" fmla="*/ 92 h 226"/>
                <a:gd name="T6" fmla="*/ 0 w 328"/>
                <a:gd name="T7" fmla="*/ 4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1176" name="Rectangle 152"/>
            <p:cNvSpPr>
              <a:spLocks noChangeArrowheads="1"/>
            </p:cNvSpPr>
            <p:nvPr/>
          </p:nvSpPr>
          <p:spPr bwMode="auto">
            <a:xfrm>
              <a:off x="4213" y="695"/>
              <a:ext cx="594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grpSp>
          <p:nvGrpSpPr>
            <p:cNvPr id="214056" name="Group 15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91202" name="AutoShape 154"/>
              <p:cNvSpPr>
                <a:spLocks noChangeArrowheads="1"/>
              </p:cNvSpPr>
              <p:nvPr/>
            </p:nvSpPr>
            <p:spPr bwMode="auto">
              <a:xfrm>
                <a:off x="611" y="2567"/>
                <a:ext cx="726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1203" name="AutoShape 155"/>
              <p:cNvSpPr>
                <a:spLocks noChangeArrowheads="1"/>
              </p:cNvSpPr>
              <p:nvPr/>
            </p:nvSpPr>
            <p:spPr bwMode="auto">
              <a:xfrm>
                <a:off x="626" y="2583"/>
                <a:ext cx="696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  <p:sp>
          <p:nvSpPr>
            <p:cNvPr id="91178" name="Rectangle 156"/>
            <p:cNvSpPr>
              <a:spLocks noChangeArrowheads="1"/>
            </p:cNvSpPr>
            <p:nvPr/>
          </p:nvSpPr>
          <p:spPr bwMode="auto">
            <a:xfrm>
              <a:off x="4225" y="1021"/>
              <a:ext cx="594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grpSp>
          <p:nvGrpSpPr>
            <p:cNvPr id="214058" name="Group 15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91200" name="AutoShape 158"/>
              <p:cNvSpPr>
                <a:spLocks noChangeArrowheads="1"/>
              </p:cNvSpPr>
              <p:nvPr/>
            </p:nvSpPr>
            <p:spPr bwMode="auto">
              <a:xfrm>
                <a:off x="613" y="2567"/>
                <a:ext cx="726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1201" name="AutoShape 159"/>
              <p:cNvSpPr>
                <a:spLocks noChangeArrowheads="1"/>
              </p:cNvSpPr>
              <p:nvPr/>
            </p:nvSpPr>
            <p:spPr bwMode="auto">
              <a:xfrm>
                <a:off x="628" y="2585"/>
                <a:ext cx="696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  <p:sp>
          <p:nvSpPr>
            <p:cNvPr id="91180" name="Rectangle 160"/>
            <p:cNvSpPr>
              <a:spLocks noChangeArrowheads="1"/>
            </p:cNvSpPr>
            <p:nvPr/>
          </p:nvSpPr>
          <p:spPr bwMode="auto">
            <a:xfrm>
              <a:off x="4219" y="1359"/>
              <a:ext cx="594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91181" name="Rectangle 161"/>
            <p:cNvSpPr>
              <a:spLocks noChangeArrowheads="1"/>
            </p:cNvSpPr>
            <p:nvPr/>
          </p:nvSpPr>
          <p:spPr bwMode="auto">
            <a:xfrm>
              <a:off x="4231" y="1657"/>
              <a:ext cx="594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grpSp>
          <p:nvGrpSpPr>
            <p:cNvPr id="214061" name="Group 16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91198" name="AutoShape 163"/>
              <p:cNvSpPr>
                <a:spLocks noChangeArrowheads="1"/>
              </p:cNvSpPr>
              <p:nvPr/>
            </p:nvSpPr>
            <p:spPr bwMode="auto">
              <a:xfrm>
                <a:off x="613" y="2586"/>
                <a:ext cx="725" cy="12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1199" name="AutoShape 164"/>
              <p:cNvSpPr>
                <a:spLocks noChangeArrowheads="1"/>
              </p:cNvSpPr>
              <p:nvPr/>
            </p:nvSpPr>
            <p:spPr bwMode="auto">
              <a:xfrm>
                <a:off x="628" y="2586"/>
                <a:ext cx="695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  <p:sp>
          <p:nvSpPr>
            <p:cNvPr id="214062" name="Freeform 165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1 h 226"/>
                <a:gd name="T4" fmla="*/ 108 w 328"/>
                <a:gd name="T5" fmla="*/ 90 h 226"/>
                <a:gd name="T6" fmla="*/ 0 w 328"/>
                <a:gd name="T7" fmla="*/ 3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214063" name="Group 16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91196" name="AutoShape 167"/>
              <p:cNvSpPr>
                <a:spLocks noChangeArrowheads="1"/>
              </p:cNvSpPr>
              <p:nvPr/>
            </p:nvSpPr>
            <p:spPr bwMode="auto">
              <a:xfrm>
                <a:off x="616" y="2566"/>
                <a:ext cx="725" cy="133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1197" name="AutoShape 168"/>
              <p:cNvSpPr>
                <a:spLocks noChangeArrowheads="1"/>
              </p:cNvSpPr>
              <p:nvPr/>
            </p:nvSpPr>
            <p:spPr bwMode="auto">
              <a:xfrm>
                <a:off x="631" y="2583"/>
                <a:ext cx="695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  <p:sp>
          <p:nvSpPr>
            <p:cNvPr id="91185" name="Rectangle 169"/>
            <p:cNvSpPr>
              <a:spLocks noChangeArrowheads="1"/>
            </p:cNvSpPr>
            <p:nvPr/>
          </p:nvSpPr>
          <p:spPr bwMode="auto">
            <a:xfrm>
              <a:off x="5250" y="429"/>
              <a:ext cx="67" cy="2291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214065" name="Freeform 17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96 w 296"/>
                <a:gd name="T3" fmla="*/ 57 h 256"/>
                <a:gd name="T4" fmla="*/ 98 w 296"/>
                <a:gd name="T5" fmla="*/ 102 h 256"/>
                <a:gd name="T6" fmla="*/ 0 w 296"/>
                <a:gd name="T7" fmla="*/ 39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4066" name="Freeform 17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01 w 304"/>
                <a:gd name="T3" fmla="*/ 66 h 288"/>
                <a:gd name="T4" fmla="*/ 95 w 304"/>
                <a:gd name="T5" fmla="*/ 116 h 288"/>
                <a:gd name="T6" fmla="*/ 2 w 304"/>
                <a:gd name="T7" fmla="*/ 5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1188" name="Oval 172"/>
            <p:cNvSpPr>
              <a:spLocks noChangeArrowheads="1"/>
            </p:cNvSpPr>
            <p:nvPr/>
          </p:nvSpPr>
          <p:spPr bwMode="auto">
            <a:xfrm>
              <a:off x="5516" y="2609"/>
              <a:ext cx="49" cy="100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214068" name="Freeform 17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43 h 240"/>
                <a:gd name="T2" fmla="*/ 2 w 306"/>
                <a:gd name="T3" fmla="*/ 97 h 240"/>
                <a:gd name="T4" fmla="*/ 101 w 306"/>
                <a:gd name="T5" fmla="*/ 44 h 240"/>
                <a:gd name="T6" fmla="*/ 98 w 306"/>
                <a:gd name="T7" fmla="*/ 0 h 240"/>
                <a:gd name="T8" fmla="*/ 0 w 306"/>
                <a:gd name="T9" fmla="*/ 4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1190" name="AutoShape 174"/>
            <p:cNvSpPr>
              <a:spLocks noChangeArrowheads="1"/>
            </p:cNvSpPr>
            <p:nvPr/>
          </p:nvSpPr>
          <p:spPr bwMode="auto">
            <a:xfrm>
              <a:off x="4140" y="2676"/>
              <a:ext cx="1201" cy="149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91191" name="AutoShape 175"/>
            <p:cNvSpPr>
              <a:spLocks noChangeArrowheads="1"/>
            </p:cNvSpPr>
            <p:nvPr/>
          </p:nvSpPr>
          <p:spPr bwMode="auto">
            <a:xfrm>
              <a:off x="4207" y="2709"/>
              <a:ext cx="1067" cy="8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91192" name="Oval 176"/>
            <p:cNvSpPr>
              <a:spLocks noChangeArrowheads="1"/>
            </p:cNvSpPr>
            <p:nvPr/>
          </p:nvSpPr>
          <p:spPr bwMode="auto">
            <a:xfrm>
              <a:off x="4310" y="2382"/>
              <a:ext cx="158" cy="144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91193" name="Oval 177"/>
            <p:cNvSpPr>
              <a:spLocks noChangeArrowheads="1"/>
            </p:cNvSpPr>
            <p:nvPr/>
          </p:nvSpPr>
          <p:spPr bwMode="auto">
            <a:xfrm>
              <a:off x="4486" y="2382"/>
              <a:ext cx="158" cy="14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dirty="0">
                <a:solidFill>
                  <a:srgbClr val="FF0000"/>
                </a:solidFill>
                <a:cs typeface="+mn-cs"/>
              </a:endParaRPr>
            </a:p>
          </p:txBody>
        </p:sp>
        <p:sp>
          <p:nvSpPr>
            <p:cNvPr id="91194" name="Oval 178"/>
            <p:cNvSpPr>
              <a:spLocks noChangeArrowheads="1"/>
            </p:cNvSpPr>
            <p:nvPr/>
          </p:nvSpPr>
          <p:spPr bwMode="auto">
            <a:xfrm>
              <a:off x="4661" y="2382"/>
              <a:ext cx="158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91195" name="Rectangle 179"/>
            <p:cNvSpPr>
              <a:spLocks noChangeArrowheads="1"/>
            </p:cNvSpPr>
            <p:nvPr/>
          </p:nvSpPr>
          <p:spPr bwMode="auto">
            <a:xfrm>
              <a:off x="5062" y="1835"/>
              <a:ext cx="85" cy="764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+mn-cs"/>
              </a:endParaRPr>
            </a:p>
          </p:txBody>
        </p:sp>
      </p:grpSp>
      <p:sp>
        <p:nvSpPr>
          <p:cNvPr id="91170" name="Rectangle 3"/>
          <p:cNvSpPr>
            <a:spLocks noGrp="1" noChangeArrowheads="1"/>
          </p:cNvSpPr>
          <p:nvPr>
            <p:ph type="title"/>
          </p:nvPr>
        </p:nvSpPr>
        <p:spPr>
          <a:xfrm>
            <a:off x="246063" y="-39688"/>
            <a:ext cx="8034337" cy="1003301"/>
          </a:xfrm>
        </p:spPr>
        <p:txBody>
          <a:bodyPr/>
          <a:lstStyle/>
          <a:p>
            <a:pPr>
              <a:defRPr/>
            </a:pPr>
            <a:r>
              <a:rPr lang="en-US" sz="3200" dirty="0">
                <a:latin typeface="Gill Sans MT" charset="0"/>
                <a:cs typeface="+mj-cs"/>
              </a:rPr>
              <a:t>A day in the life… using DNS</a:t>
            </a:r>
          </a:p>
        </p:txBody>
      </p:sp>
      <p:pic>
        <p:nvPicPr>
          <p:cNvPr id="214050" name="Picture 21" descr="underline_base"/>
          <p:cNvPicPr>
            <a:picLocks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738" y="631825"/>
            <a:ext cx="50276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90"/>
              </a:buClr>
            </a:pPr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>
                <a:buClr>
                  <a:srgbClr val="000090"/>
                </a:buClr>
              </a:pPr>
              <a:t>8</a:t>
            </a:fld>
            <a:endParaRPr lang="en-US" sz="1200" dirty="0">
              <a:latin typeface="Tahoma" charset="0"/>
            </a:endParaRPr>
          </a:p>
        </p:txBody>
      </p:sp>
      <p:sp>
        <p:nvSpPr>
          <p:cNvPr id="27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>
              <a:buClr>
                <a:srgbClr val="000090"/>
              </a:buClr>
            </a:pPr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7774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0.00995 L 0.32587 -0.01018 L 0.22726 0.14666 " pathEditMode="relative" rAng="0" ptsTypes="AAA">
                                      <p:cBhvr>
                                        <p:cTn id="12" dur="2000" fill="hold"/>
                                        <p:tgtEl>
                                          <p:spTgt spid="7056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285" y="7819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2726 0.14666 L 0.29844 0.14527 L 0.46528 -0.03516 L 0.46406 -0.16678 " pathEditMode="relative" rAng="0" ptsTypes="AAAA">
                                      <p:cBhvr>
                                        <p:cTn id="18" dur="2000" fill="hold"/>
                                        <p:tgtEl>
                                          <p:spTgt spid="7056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92" y="-15684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705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1000"/>
                                        <p:tgtEl>
                                          <p:spTgt spid="705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5639" grpId="0"/>
      <p:bldP spid="705640" grpId="0"/>
      <p:bldP spid="70564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41" name="Group 231"/>
          <p:cNvGrpSpPr>
            <a:grpSpLocks/>
          </p:cNvGrpSpPr>
          <p:nvPr/>
        </p:nvGrpSpPr>
        <p:grpSpPr bwMode="auto">
          <a:xfrm>
            <a:off x="773113" y="1273175"/>
            <a:ext cx="3554412" cy="3067050"/>
            <a:chOff x="773113" y="1273175"/>
            <a:chExt cx="3554412" cy="3066395"/>
          </a:xfrm>
        </p:grpSpPr>
        <p:sp>
          <p:nvSpPr>
            <p:cNvPr id="215267" name="Freeform 3"/>
            <p:cNvSpPr>
              <a:spLocks/>
            </p:cNvSpPr>
            <p:nvPr/>
          </p:nvSpPr>
          <p:spPr bwMode="auto">
            <a:xfrm>
              <a:off x="773113" y="1273175"/>
              <a:ext cx="3554412" cy="2754313"/>
            </a:xfrm>
            <a:custGeom>
              <a:avLst/>
              <a:gdLst>
                <a:gd name="T0" fmla="*/ 2147483647 w 2406"/>
                <a:gd name="T1" fmla="*/ 2147483647 h 958"/>
                <a:gd name="T2" fmla="*/ 2147483647 w 2406"/>
                <a:gd name="T3" fmla="*/ 2147483647 h 958"/>
                <a:gd name="T4" fmla="*/ 2147483647 w 2406"/>
                <a:gd name="T5" fmla="*/ 2147483647 h 958"/>
                <a:gd name="T6" fmla="*/ 2147483647 w 2406"/>
                <a:gd name="T7" fmla="*/ 2147483647 h 958"/>
                <a:gd name="T8" fmla="*/ 2147483647 w 2406"/>
                <a:gd name="T9" fmla="*/ 2147483647 h 958"/>
                <a:gd name="T10" fmla="*/ 2147483647 w 2406"/>
                <a:gd name="T11" fmla="*/ 2147483647 h 958"/>
                <a:gd name="T12" fmla="*/ 2147483647 w 2406"/>
                <a:gd name="T13" fmla="*/ 2147483647 h 958"/>
                <a:gd name="T14" fmla="*/ 2147483647 w 2406"/>
                <a:gd name="T15" fmla="*/ 2147483647 h 958"/>
                <a:gd name="T16" fmla="*/ 2147483647 w 2406"/>
                <a:gd name="T17" fmla="*/ 2147483647 h 958"/>
                <a:gd name="T18" fmla="*/ 2147483647 w 2406"/>
                <a:gd name="T19" fmla="*/ 2147483647 h 958"/>
                <a:gd name="T20" fmla="*/ 2147483647 w 2406"/>
                <a:gd name="T21" fmla="*/ 2147483647 h 958"/>
                <a:gd name="T22" fmla="*/ 2147483647 w 2406"/>
                <a:gd name="T23" fmla="*/ 2147483647 h 958"/>
                <a:gd name="T24" fmla="*/ 2147483647 w 2406"/>
                <a:gd name="T25" fmla="*/ 2147483647 h 95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406"/>
                <a:gd name="T40" fmla="*/ 0 h 958"/>
                <a:gd name="T41" fmla="*/ 2406 w 2406"/>
                <a:gd name="T42" fmla="*/ 958 h 95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406" h="958">
                  <a:moveTo>
                    <a:pt x="2192" y="274"/>
                  </a:moveTo>
                  <a:cubicBezTo>
                    <a:pt x="1978" y="94"/>
                    <a:pt x="1990" y="122"/>
                    <a:pt x="1857" y="77"/>
                  </a:cubicBezTo>
                  <a:cubicBezTo>
                    <a:pt x="1724" y="32"/>
                    <a:pt x="1584" y="0"/>
                    <a:pt x="1393" y="7"/>
                  </a:cubicBezTo>
                  <a:cubicBezTo>
                    <a:pt x="1202" y="14"/>
                    <a:pt x="898" y="84"/>
                    <a:pt x="713" y="122"/>
                  </a:cubicBezTo>
                  <a:cubicBezTo>
                    <a:pt x="528" y="160"/>
                    <a:pt x="395" y="168"/>
                    <a:pt x="280" y="234"/>
                  </a:cubicBezTo>
                  <a:cubicBezTo>
                    <a:pt x="166" y="301"/>
                    <a:pt x="52" y="432"/>
                    <a:pt x="26" y="522"/>
                  </a:cubicBezTo>
                  <a:cubicBezTo>
                    <a:pt x="0" y="612"/>
                    <a:pt x="81" y="711"/>
                    <a:pt x="122" y="773"/>
                  </a:cubicBezTo>
                  <a:cubicBezTo>
                    <a:pt x="163" y="835"/>
                    <a:pt x="99" y="877"/>
                    <a:pt x="273" y="894"/>
                  </a:cubicBezTo>
                  <a:cubicBezTo>
                    <a:pt x="447" y="911"/>
                    <a:pt x="938" y="866"/>
                    <a:pt x="1169" y="876"/>
                  </a:cubicBezTo>
                  <a:cubicBezTo>
                    <a:pt x="1400" y="886"/>
                    <a:pt x="1499" y="950"/>
                    <a:pt x="1659" y="954"/>
                  </a:cubicBezTo>
                  <a:cubicBezTo>
                    <a:pt x="1819" y="958"/>
                    <a:pt x="2014" y="958"/>
                    <a:pt x="2129" y="897"/>
                  </a:cubicBezTo>
                  <a:cubicBezTo>
                    <a:pt x="2244" y="836"/>
                    <a:pt x="2327" y="856"/>
                    <a:pt x="2350" y="591"/>
                  </a:cubicBezTo>
                  <a:cubicBezTo>
                    <a:pt x="2373" y="326"/>
                    <a:pt x="2406" y="454"/>
                    <a:pt x="2192" y="274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5268" name="Line 36"/>
            <p:cNvSpPr>
              <a:spLocks noChangeShapeType="1"/>
            </p:cNvSpPr>
            <p:nvPr/>
          </p:nvSpPr>
          <p:spPr bwMode="auto">
            <a:xfrm flipV="1">
              <a:off x="3775075" y="2344738"/>
              <a:ext cx="155575" cy="1428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5269" name="Line 43"/>
            <p:cNvSpPr>
              <a:spLocks noChangeShapeType="1"/>
            </p:cNvSpPr>
            <p:nvPr/>
          </p:nvSpPr>
          <p:spPr bwMode="auto">
            <a:xfrm flipV="1">
              <a:off x="2665413" y="2517775"/>
              <a:ext cx="6953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5270" name="Line 44"/>
            <p:cNvSpPr>
              <a:spLocks noChangeShapeType="1"/>
            </p:cNvSpPr>
            <p:nvPr/>
          </p:nvSpPr>
          <p:spPr bwMode="auto">
            <a:xfrm flipV="1">
              <a:off x="3924300" y="2201863"/>
              <a:ext cx="138113" cy="1428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5271" name="Line 48"/>
            <p:cNvSpPr>
              <a:spLocks noChangeShapeType="1"/>
            </p:cNvSpPr>
            <p:nvPr/>
          </p:nvSpPr>
          <p:spPr bwMode="auto">
            <a:xfrm flipV="1">
              <a:off x="3279775" y="2736850"/>
              <a:ext cx="512763" cy="6127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393" name="Text Box 240"/>
            <p:cNvSpPr txBox="1">
              <a:spLocks noChangeArrowheads="1"/>
            </p:cNvSpPr>
            <p:nvPr/>
          </p:nvSpPr>
          <p:spPr bwMode="auto">
            <a:xfrm>
              <a:off x="2562225" y="3815807"/>
              <a:ext cx="1211263" cy="5237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router</a:t>
              </a:r>
            </a:p>
            <a:p>
              <a:pPr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(runs DHCP)</a:t>
              </a:r>
            </a:p>
          </p:txBody>
        </p:sp>
        <p:grpSp>
          <p:nvGrpSpPr>
            <p:cNvPr id="215273" name="Group 356"/>
            <p:cNvGrpSpPr>
              <a:grpSpLocks/>
            </p:cNvGrpSpPr>
            <p:nvPr/>
          </p:nvGrpSpPr>
          <p:grpSpPr bwMode="auto">
            <a:xfrm>
              <a:off x="1653422" y="1982680"/>
              <a:ext cx="843032" cy="814871"/>
              <a:chOff x="313" y="1497"/>
              <a:chExt cx="1152" cy="1014"/>
            </a:xfrm>
          </p:grpSpPr>
          <p:pic>
            <p:nvPicPr>
              <p:cNvPr id="215325" name="Picture 354" descr="laptop_stylized_small"/>
              <p:cNvPicPr>
                <a:picLocks noChangeAspect="1" noChangeArrowheads="1"/>
              </p:cNvPicPr>
              <p:nvPr/>
            </p:nvPicPr>
            <p:blipFill>
              <a:blip r:embed="rId2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3" y="1727"/>
                <a:ext cx="1152" cy="7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5326" name="Picture 355" descr="antenna_stylized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4" y="1497"/>
                <a:ext cx="1113" cy="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92395" name="Picture 3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36925" y="2423867"/>
              <a:ext cx="879475" cy="3491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sp>
          <p:nvSpPr>
            <p:cNvPr id="241" name="Rectangle 43"/>
            <p:cNvSpPr>
              <a:spLocks noChangeArrowheads="1"/>
            </p:cNvSpPr>
            <p:nvPr/>
          </p:nvSpPr>
          <p:spPr bwMode="auto">
            <a:xfrm rot="16200000" flipH="1">
              <a:off x="3589349" y="3549138"/>
              <a:ext cx="104753" cy="244475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42" name="Rectangle 43"/>
            <p:cNvSpPr>
              <a:spLocks noChangeArrowheads="1"/>
            </p:cNvSpPr>
            <p:nvPr/>
          </p:nvSpPr>
          <p:spPr bwMode="auto">
            <a:xfrm rot="2460490">
              <a:off x="3206750" y="3274585"/>
              <a:ext cx="82550" cy="247597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43" name="Rectangle 43"/>
            <p:cNvSpPr>
              <a:spLocks noChangeArrowheads="1"/>
            </p:cNvSpPr>
            <p:nvPr/>
          </p:nvSpPr>
          <p:spPr bwMode="auto">
            <a:xfrm rot="16200000">
              <a:off x="2499531" y="2388124"/>
              <a:ext cx="111101" cy="296863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Comic Sans MS" pitchFamily="66" charset="0"/>
                <a:ea typeface="+mn-ea"/>
                <a:cs typeface="+mn-cs"/>
              </a:endParaRPr>
            </a:p>
          </p:txBody>
        </p:sp>
        <p:grpSp>
          <p:nvGrpSpPr>
            <p:cNvPr id="215278" name="Group 248"/>
            <p:cNvGrpSpPr>
              <a:grpSpLocks/>
            </p:cNvGrpSpPr>
            <p:nvPr/>
          </p:nvGrpSpPr>
          <p:grpSpPr bwMode="auto">
            <a:xfrm>
              <a:off x="2597285" y="3210128"/>
              <a:ext cx="332569" cy="581078"/>
              <a:chOff x="4140" y="429"/>
              <a:chExt cx="1425" cy="2396"/>
            </a:xfrm>
          </p:grpSpPr>
          <p:sp>
            <p:nvSpPr>
              <p:cNvPr id="215293" name="Freeform 148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1 w 354"/>
                  <a:gd name="T1" fmla="*/ 0 h 2742"/>
                  <a:gd name="T2" fmla="*/ 116 w 354"/>
                  <a:gd name="T3" fmla="*/ 137 h 2742"/>
                  <a:gd name="T4" fmla="*/ 114 w 354"/>
                  <a:gd name="T5" fmla="*/ 1057 h 2742"/>
                  <a:gd name="T6" fmla="*/ 0 w 354"/>
                  <a:gd name="T7" fmla="*/ 1105 h 2742"/>
                  <a:gd name="T8" fmla="*/ 21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2415" name="Rectangle 149"/>
              <p:cNvSpPr>
                <a:spLocks noChangeArrowheads="1"/>
              </p:cNvSpPr>
              <p:nvPr/>
            </p:nvSpPr>
            <p:spPr bwMode="auto">
              <a:xfrm>
                <a:off x="4207" y="426"/>
                <a:ext cx="1048" cy="2291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215295" name="Freeform 150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70 w 211"/>
                  <a:gd name="T3" fmla="*/ 88 h 2537"/>
                  <a:gd name="T4" fmla="*/ 2 w 211"/>
                  <a:gd name="T5" fmla="*/ 1007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5296" name="Freeform 151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09 w 328"/>
                  <a:gd name="T3" fmla="*/ 52 h 226"/>
                  <a:gd name="T4" fmla="*/ 108 w 328"/>
                  <a:gd name="T5" fmla="*/ 92 h 226"/>
                  <a:gd name="T6" fmla="*/ 0 w 328"/>
                  <a:gd name="T7" fmla="*/ 41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2418" name="Rectangle 152"/>
              <p:cNvSpPr>
                <a:spLocks noChangeArrowheads="1"/>
              </p:cNvSpPr>
              <p:nvPr/>
            </p:nvSpPr>
            <p:spPr bwMode="auto">
              <a:xfrm>
                <a:off x="4214" y="688"/>
                <a:ext cx="592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5298" name="Group 153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92444" name="AutoShape 154"/>
                <p:cNvSpPr>
                  <a:spLocks noChangeArrowheads="1"/>
                </p:cNvSpPr>
                <p:nvPr/>
              </p:nvSpPr>
              <p:spPr bwMode="auto">
                <a:xfrm>
                  <a:off x="617" y="2569"/>
                  <a:ext cx="721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2445" name="AutoShape 155"/>
                <p:cNvSpPr>
                  <a:spLocks noChangeArrowheads="1"/>
                </p:cNvSpPr>
                <p:nvPr/>
              </p:nvSpPr>
              <p:spPr bwMode="auto">
                <a:xfrm>
                  <a:off x="634" y="2587"/>
                  <a:ext cx="688" cy="10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92420" name="Rectangle 156"/>
              <p:cNvSpPr>
                <a:spLocks noChangeArrowheads="1"/>
              </p:cNvSpPr>
              <p:nvPr/>
            </p:nvSpPr>
            <p:spPr bwMode="auto">
              <a:xfrm>
                <a:off x="4221" y="1015"/>
                <a:ext cx="599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5300" name="Group 157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92442" name="AutoShape 158"/>
                <p:cNvSpPr>
                  <a:spLocks noChangeArrowheads="1"/>
                </p:cNvSpPr>
                <p:nvPr/>
              </p:nvSpPr>
              <p:spPr bwMode="auto">
                <a:xfrm>
                  <a:off x="611" y="2570"/>
                  <a:ext cx="730" cy="136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2443" name="AutoShape 159"/>
                <p:cNvSpPr>
                  <a:spLocks noChangeArrowheads="1"/>
                </p:cNvSpPr>
                <p:nvPr/>
              </p:nvSpPr>
              <p:spPr bwMode="auto">
                <a:xfrm>
                  <a:off x="628" y="2583"/>
                  <a:ext cx="696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92422" name="Rectangle 160"/>
              <p:cNvSpPr>
                <a:spLocks noChangeArrowheads="1"/>
              </p:cNvSpPr>
              <p:nvPr/>
            </p:nvSpPr>
            <p:spPr bwMode="auto">
              <a:xfrm>
                <a:off x="4214" y="1356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423" name="Rectangle 161"/>
              <p:cNvSpPr>
                <a:spLocks noChangeArrowheads="1"/>
              </p:cNvSpPr>
              <p:nvPr/>
            </p:nvSpPr>
            <p:spPr bwMode="auto">
              <a:xfrm>
                <a:off x="4228" y="1657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5303" name="Group 162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92440" name="AutoShape 163"/>
                <p:cNvSpPr>
                  <a:spLocks noChangeArrowheads="1"/>
                </p:cNvSpPr>
                <p:nvPr/>
              </p:nvSpPr>
              <p:spPr bwMode="auto">
                <a:xfrm>
                  <a:off x="618" y="2571"/>
                  <a:ext cx="720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2441" name="AutoShape 164"/>
                <p:cNvSpPr>
                  <a:spLocks noChangeArrowheads="1"/>
                </p:cNvSpPr>
                <p:nvPr/>
              </p:nvSpPr>
              <p:spPr bwMode="auto">
                <a:xfrm>
                  <a:off x="635" y="2589"/>
                  <a:ext cx="686" cy="102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215304" name="Freeform 165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09 w 328"/>
                  <a:gd name="T3" fmla="*/ 51 h 226"/>
                  <a:gd name="T4" fmla="*/ 108 w 328"/>
                  <a:gd name="T5" fmla="*/ 90 h 226"/>
                  <a:gd name="T6" fmla="*/ 0 w 328"/>
                  <a:gd name="T7" fmla="*/ 39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215305" name="Group 166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92438" name="AutoShape 167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29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2439" name="AutoShape 168"/>
                <p:cNvSpPr>
                  <a:spLocks noChangeArrowheads="1"/>
                </p:cNvSpPr>
                <p:nvPr/>
              </p:nvSpPr>
              <p:spPr bwMode="auto">
                <a:xfrm>
                  <a:off x="630" y="2584"/>
                  <a:ext cx="695" cy="105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</p:grpSp>
          <p:sp>
            <p:nvSpPr>
              <p:cNvPr id="92427" name="Rectangle 169"/>
              <p:cNvSpPr>
                <a:spLocks noChangeArrowheads="1"/>
              </p:cNvSpPr>
              <p:nvPr/>
            </p:nvSpPr>
            <p:spPr bwMode="auto">
              <a:xfrm>
                <a:off x="5255" y="426"/>
                <a:ext cx="68" cy="2297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215307" name="Freeform 170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96 w 296"/>
                  <a:gd name="T3" fmla="*/ 57 h 256"/>
                  <a:gd name="T4" fmla="*/ 98 w 296"/>
                  <a:gd name="T5" fmla="*/ 102 h 256"/>
                  <a:gd name="T6" fmla="*/ 0 w 296"/>
                  <a:gd name="T7" fmla="*/ 39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5308" name="Freeform 171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01 w 304"/>
                  <a:gd name="T3" fmla="*/ 66 h 288"/>
                  <a:gd name="T4" fmla="*/ 95 w 304"/>
                  <a:gd name="T5" fmla="*/ 116 h 288"/>
                  <a:gd name="T6" fmla="*/ 2 w 304"/>
                  <a:gd name="T7" fmla="*/ 50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2430" name="Oval 172"/>
              <p:cNvSpPr>
                <a:spLocks noChangeArrowheads="1"/>
              </p:cNvSpPr>
              <p:nvPr/>
            </p:nvSpPr>
            <p:spPr bwMode="auto">
              <a:xfrm>
                <a:off x="5520" y="2612"/>
                <a:ext cx="48" cy="98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215310" name="Freeform 173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43 h 240"/>
                  <a:gd name="T2" fmla="*/ 2 w 306"/>
                  <a:gd name="T3" fmla="*/ 97 h 240"/>
                  <a:gd name="T4" fmla="*/ 101 w 306"/>
                  <a:gd name="T5" fmla="*/ 44 h 240"/>
                  <a:gd name="T6" fmla="*/ 98 w 306"/>
                  <a:gd name="T7" fmla="*/ 0 h 240"/>
                  <a:gd name="T8" fmla="*/ 0 w 306"/>
                  <a:gd name="T9" fmla="*/ 43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2432" name="AutoShape 174"/>
              <p:cNvSpPr>
                <a:spLocks noChangeArrowheads="1"/>
              </p:cNvSpPr>
              <p:nvPr/>
            </p:nvSpPr>
            <p:spPr bwMode="auto">
              <a:xfrm>
                <a:off x="4139" y="2678"/>
                <a:ext cx="1204" cy="170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433" name="AutoShape 175"/>
              <p:cNvSpPr>
                <a:spLocks noChangeArrowheads="1"/>
              </p:cNvSpPr>
              <p:nvPr/>
            </p:nvSpPr>
            <p:spPr bwMode="auto">
              <a:xfrm>
                <a:off x="4207" y="2717"/>
                <a:ext cx="1068" cy="8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434" name="Oval 176"/>
              <p:cNvSpPr>
                <a:spLocks noChangeArrowheads="1"/>
              </p:cNvSpPr>
              <p:nvPr/>
            </p:nvSpPr>
            <p:spPr bwMode="auto">
              <a:xfrm>
                <a:off x="4309" y="2383"/>
                <a:ext cx="156" cy="14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435" name="Oval 177"/>
              <p:cNvSpPr>
                <a:spLocks noChangeArrowheads="1"/>
              </p:cNvSpPr>
              <p:nvPr/>
            </p:nvSpPr>
            <p:spPr bwMode="auto">
              <a:xfrm>
                <a:off x="4486" y="2383"/>
                <a:ext cx="163" cy="144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en-US" dirty="0">
                  <a:solidFill>
                    <a:srgbClr val="FF0000"/>
                  </a:solidFill>
                  <a:cs typeface="+mn-cs"/>
                </a:endParaRPr>
              </a:p>
            </p:txBody>
          </p:sp>
          <p:sp>
            <p:nvSpPr>
              <p:cNvPr id="92436" name="Oval 178"/>
              <p:cNvSpPr>
                <a:spLocks noChangeArrowheads="1"/>
              </p:cNvSpPr>
              <p:nvPr/>
            </p:nvSpPr>
            <p:spPr bwMode="auto">
              <a:xfrm>
                <a:off x="4663" y="2383"/>
                <a:ext cx="156" cy="14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437" name="Rectangle 179"/>
              <p:cNvSpPr>
                <a:spLocks noChangeArrowheads="1"/>
              </p:cNvSpPr>
              <p:nvPr/>
            </p:nvSpPr>
            <p:spPr bwMode="auto">
              <a:xfrm>
                <a:off x="5065" y="1834"/>
                <a:ext cx="82" cy="772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grpSp>
          <p:nvGrpSpPr>
            <p:cNvPr id="215279" name="Group 48"/>
            <p:cNvGrpSpPr>
              <a:grpSpLocks/>
            </p:cNvGrpSpPr>
            <p:nvPr/>
          </p:nvGrpSpPr>
          <p:grpSpPr bwMode="auto">
            <a:xfrm>
              <a:off x="2795471" y="3465563"/>
              <a:ext cx="735669" cy="376863"/>
              <a:chOff x="3600" y="219"/>
              <a:chExt cx="360" cy="175"/>
            </a:xfrm>
          </p:grpSpPr>
          <p:sp>
            <p:nvSpPr>
              <p:cNvPr id="92401" name="Oval 49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402" name="Line 50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2403" name="Line 51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2404" name="Rectangle 52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3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 i="0" dirty="0">
                  <a:solidFill>
                    <a:srgbClr val="000000"/>
                  </a:solidFill>
                  <a:latin typeface="Times New Roman" charset="0"/>
                  <a:cs typeface="+mn-cs"/>
                </a:endParaRPr>
              </a:p>
            </p:txBody>
          </p:sp>
          <p:sp>
            <p:nvSpPr>
              <p:cNvPr id="92405" name="Oval 53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5285" name="Group 54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92411" name="Line 5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92412" name="Line 5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92413" name="Line 5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</p:grpSp>
          <p:grpSp>
            <p:nvGrpSpPr>
              <p:cNvPr id="215286" name="Group 58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92408" name="Line 5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92409" name="Line 6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  <p:sp>
              <p:nvSpPr>
                <p:cNvPr id="92410" name="Line 61"/>
                <p:cNvSpPr>
                  <a:spLocks noChangeShapeType="1"/>
                </p:cNvSpPr>
                <p:nvPr/>
              </p:nvSpPr>
              <p:spPr bwMode="auto">
                <a:xfrm>
                  <a:off x="2894" y="854"/>
                  <a:ext cx="52" cy="9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cs typeface="+mn-cs"/>
                  </a:endParaRPr>
                </a:p>
              </p:txBody>
            </p:sp>
          </p:grpSp>
        </p:grpSp>
      </p:grpSp>
      <p:sp>
        <p:nvSpPr>
          <p:cNvPr id="215044" name="Freeform 293"/>
          <p:cNvSpPr>
            <a:spLocks/>
          </p:cNvSpPr>
          <p:nvPr/>
        </p:nvSpPr>
        <p:spPr bwMode="auto">
          <a:xfrm>
            <a:off x="322263" y="4619625"/>
            <a:ext cx="3963987" cy="1716088"/>
          </a:xfrm>
          <a:custGeom>
            <a:avLst/>
            <a:gdLst>
              <a:gd name="T0" fmla="*/ 2147483647 w 2497"/>
              <a:gd name="T1" fmla="*/ 2147483647 h 1081"/>
              <a:gd name="T2" fmla="*/ 2147483647 w 2497"/>
              <a:gd name="T3" fmla="*/ 2147483647 h 1081"/>
              <a:gd name="T4" fmla="*/ 2147483647 w 2497"/>
              <a:gd name="T5" fmla="*/ 2147483647 h 1081"/>
              <a:gd name="T6" fmla="*/ 2147483647 w 2497"/>
              <a:gd name="T7" fmla="*/ 2147483647 h 1081"/>
              <a:gd name="T8" fmla="*/ 2147483647 w 2497"/>
              <a:gd name="T9" fmla="*/ 2147483647 h 1081"/>
              <a:gd name="T10" fmla="*/ 2147483647 w 2497"/>
              <a:gd name="T11" fmla="*/ 2147483647 h 1081"/>
              <a:gd name="T12" fmla="*/ 2147483647 w 2497"/>
              <a:gd name="T13" fmla="*/ 2147483647 h 1081"/>
              <a:gd name="T14" fmla="*/ 2147483647 w 2497"/>
              <a:gd name="T15" fmla="*/ 2147483647 h 1081"/>
              <a:gd name="T16" fmla="*/ 2147483647 w 2497"/>
              <a:gd name="T17" fmla="*/ 2147483647 h 1081"/>
              <a:gd name="T18" fmla="*/ 2147483647 w 2497"/>
              <a:gd name="T19" fmla="*/ 2147483647 h 1081"/>
              <a:gd name="T20" fmla="*/ 2147483647 w 2497"/>
              <a:gd name="T21" fmla="*/ 2147483647 h 1081"/>
              <a:gd name="T22" fmla="*/ 2147483647 w 2497"/>
              <a:gd name="T23" fmla="*/ 2147483647 h 1081"/>
              <a:gd name="T24" fmla="*/ 2147483647 w 2497"/>
              <a:gd name="T25" fmla="*/ 2147483647 h 1081"/>
              <a:gd name="T26" fmla="*/ 2147483647 w 2497"/>
              <a:gd name="T27" fmla="*/ 2147483647 h 1081"/>
              <a:gd name="T28" fmla="*/ 2147483647 w 2497"/>
              <a:gd name="T29" fmla="*/ 2147483647 h 1081"/>
              <a:gd name="T30" fmla="*/ 2147483647 w 2497"/>
              <a:gd name="T31" fmla="*/ 2147483647 h 1081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2497" h="1081">
                <a:moveTo>
                  <a:pt x="475" y="274"/>
                </a:moveTo>
                <a:cubicBezTo>
                  <a:pt x="381" y="316"/>
                  <a:pt x="280" y="389"/>
                  <a:pt x="204" y="437"/>
                </a:cubicBezTo>
                <a:cubicBezTo>
                  <a:pt x="128" y="485"/>
                  <a:pt x="42" y="503"/>
                  <a:pt x="21" y="559"/>
                </a:cubicBezTo>
                <a:cubicBezTo>
                  <a:pt x="0" y="615"/>
                  <a:pt x="56" y="734"/>
                  <a:pt x="75" y="776"/>
                </a:cubicBezTo>
                <a:cubicBezTo>
                  <a:pt x="94" y="818"/>
                  <a:pt x="116" y="789"/>
                  <a:pt x="136" y="810"/>
                </a:cubicBezTo>
                <a:cubicBezTo>
                  <a:pt x="156" y="831"/>
                  <a:pt x="167" y="876"/>
                  <a:pt x="197" y="905"/>
                </a:cubicBezTo>
                <a:cubicBezTo>
                  <a:pt x="227" y="934"/>
                  <a:pt x="231" y="970"/>
                  <a:pt x="319" y="986"/>
                </a:cubicBezTo>
                <a:cubicBezTo>
                  <a:pt x="407" y="1002"/>
                  <a:pt x="554" y="1003"/>
                  <a:pt x="726" y="1000"/>
                </a:cubicBezTo>
                <a:cubicBezTo>
                  <a:pt x="898" y="997"/>
                  <a:pt x="1146" y="961"/>
                  <a:pt x="1349" y="966"/>
                </a:cubicBezTo>
                <a:cubicBezTo>
                  <a:pt x="1552" y="971"/>
                  <a:pt x="1785" y="1028"/>
                  <a:pt x="1945" y="1033"/>
                </a:cubicBezTo>
                <a:cubicBezTo>
                  <a:pt x="2105" y="1038"/>
                  <a:pt x="2225" y="1081"/>
                  <a:pt x="2311" y="993"/>
                </a:cubicBezTo>
                <a:cubicBezTo>
                  <a:pt x="2397" y="905"/>
                  <a:pt x="2497" y="662"/>
                  <a:pt x="2460" y="506"/>
                </a:cubicBezTo>
                <a:cubicBezTo>
                  <a:pt x="2423" y="350"/>
                  <a:pt x="2280" y="116"/>
                  <a:pt x="2088" y="58"/>
                </a:cubicBezTo>
                <a:cubicBezTo>
                  <a:pt x="1896" y="0"/>
                  <a:pt x="1528" y="138"/>
                  <a:pt x="1308" y="159"/>
                </a:cubicBezTo>
                <a:cubicBezTo>
                  <a:pt x="1088" y="180"/>
                  <a:pt x="906" y="167"/>
                  <a:pt x="766" y="186"/>
                </a:cubicBezTo>
                <a:cubicBezTo>
                  <a:pt x="626" y="205"/>
                  <a:pt x="569" y="232"/>
                  <a:pt x="475" y="274"/>
                </a:cubicBezTo>
                <a:close/>
              </a:path>
            </a:pathLst>
          </a:custGeom>
          <a:gradFill rotWithShape="1">
            <a:gsLst>
              <a:gs pos="0">
                <a:srgbClr val="00CCFF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 dirty="0"/>
          </a:p>
        </p:txBody>
      </p:sp>
      <p:sp>
        <p:nvSpPr>
          <p:cNvPr id="215045" name="Freeform 292"/>
          <p:cNvSpPr>
            <a:spLocks/>
          </p:cNvSpPr>
          <p:nvPr/>
        </p:nvSpPr>
        <p:spPr bwMode="auto">
          <a:xfrm>
            <a:off x="4751388" y="871538"/>
            <a:ext cx="1919287" cy="2227262"/>
          </a:xfrm>
          <a:custGeom>
            <a:avLst/>
            <a:gdLst>
              <a:gd name="T0" fmla="*/ 2147483647 w 1209"/>
              <a:gd name="T1" fmla="*/ 2147483647 h 1403"/>
              <a:gd name="T2" fmla="*/ 2147483647 w 1209"/>
              <a:gd name="T3" fmla="*/ 2147483647 h 1403"/>
              <a:gd name="T4" fmla="*/ 2147483647 w 1209"/>
              <a:gd name="T5" fmla="*/ 2147483647 h 1403"/>
              <a:gd name="T6" fmla="*/ 2147483647 w 1209"/>
              <a:gd name="T7" fmla="*/ 2147483647 h 1403"/>
              <a:gd name="T8" fmla="*/ 2147483647 w 1209"/>
              <a:gd name="T9" fmla="*/ 2147483647 h 1403"/>
              <a:gd name="T10" fmla="*/ 2147483647 w 1209"/>
              <a:gd name="T11" fmla="*/ 2147483647 h 1403"/>
              <a:gd name="T12" fmla="*/ 2147483647 w 1209"/>
              <a:gd name="T13" fmla="*/ 2147483647 h 1403"/>
              <a:gd name="T14" fmla="*/ 2147483647 w 1209"/>
              <a:gd name="T15" fmla="*/ 2147483647 h 1403"/>
              <a:gd name="T16" fmla="*/ 2147483647 w 1209"/>
              <a:gd name="T17" fmla="*/ 2147483647 h 1403"/>
              <a:gd name="T18" fmla="*/ 2147483647 w 1209"/>
              <a:gd name="T19" fmla="*/ 2147483647 h 1403"/>
              <a:gd name="T20" fmla="*/ 2147483647 w 1209"/>
              <a:gd name="T21" fmla="*/ 2147483647 h 1403"/>
              <a:gd name="T22" fmla="*/ 2147483647 w 1209"/>
              <a:gd name="T23" fmla="*/ 2147483647 h 1403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209" h="1403">
                <a:moveTo>
                  <a:pt x="84" y="528"/>
                </a:moveTo>
                <a:cubicBezTo>
                  <a:pt x="51" y="600"/>
                  <a:pt x="28" y="643"/>
                  <a:pt x="16" y="705"/>
                </a:cubicBezTo>
                <a:cubicBezTo>
                  <a:pt x="4" y="767"/>
                  <a:pt x="0" y="845"/>
                  <a:pt x="9" y="901"/>
                </a:cubicBezTo>
                <a:cubicBezTo>
                  <a:pt x="18" y="957"/>
                  <a:pt x="44" y="983"/>
                  <a:pt x="70" y="1043"/>
                </a:cubicBezTo>
                <a:cubicBezTo>
                  <a:pt x="96" y="1103"/>
                  <a:pt x="130" y="1210"/>
                  <a:pt x="165" y="1260"/>
                </a:cubicBezTo>
                <a:cubicBezTo>
                  <a:pt x="200" y="1310"/>
                  <a:pt x="223" y="1324"/>
                  <a:pt x="280" y="1342"/>
                </a:cubicBezTo>
                <a:cubicBezTo>
                  <a:pt x="337" y="1360"/>
                  <a:pt x="393" y="1368"/>
                  <a:pt x="510" y="1369"/>
                </a:cubicBezTo>
                <a:cubicBezTo>
                  <a:pt x="627" y="1370"/>
                  <a:pt x="775" y="1403"/>
                  <a:pt x="985" y="1348"/>
                </a:cubicBezTo>
                <a:cubicBezTo>
                  <a:pt x="1195" y="1293"/>
                  <a:pt x="1209" y="54"/>
                  <a:pt x="985" y="27"/>
                </a:cubicBezTo>
                <a:cubicBezTo>
                  <a:pt x="761" y="0"/>
                  <a:pt x="606" y="115"/>
                  <a:pt x="477" y="156"/>
                </a:cubicBezTo>
                <a:cubicBezTo>
                  <a:pt x="348" y="197"/>
                  <a:pt x="280" y="207"/>
                  <a:pt x="212" y="271"/>
                </a:cubicBezTo>
                <a:cubicBezTo>
                  <a:pt x="144" y="335"/>
                  <a:pt x="117" y="456"/>
                  <a:pt x="84" y="528"/>
                </a:cubicBezTo>
                <a:close/>
              </a:path>
            </a:pathLst>
          </a:custGeom>
          <a:gradFill rotWithShape="1">
            <a:gsLst>
              <a:gs pos="0">
                <a:srgbClr val="00CCFF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 dirty="0"/>
          </a:p>
        </p:txBody>
      </p:sp>
      <p:sp>
        <p:nvSpPr>
          <p:cNvPr id="92167" name="Rectangle 3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8693150" cy="942975"/>
          </a:xfrm>
        </p:spPr>
        <p:txBody>
          <a:bodyPr/>
          <a:lstStyle/>
          <a:p>
            <a:pPr>
              <a:defRPr/>
            </a:pPr>
            <a:r>
              <a:rPr lang="en-US" sz="3200" dirty="0">
                <a:latin typeface="Gill Sans MT" charset="0"/>
                <a:cs typeface="+mj-cs"/>
              </a:rPr>
              <a:t>A day in the life…TCP connection carrying HTTP</a:t>
            </a:r>
          </a:p>
        </p:txBody>
      </p:sp>
      <p:grpSp>
        <p:nvGrpSpPr>
          <p:cNvPr id="706603" name="Group 43"/>
          <p:cNvGrpSpPr>
            <a:grpSpLocks/>
          </p:cNvGrpSpPr>
          <p:nvPr/>
        </p:nvGrpSpPr>
        <p:grpSpPr bwMode="auto">
          <a:xfrm>
            <a:off x="1195388" y="1081088"/>
            <a:ext cx="976312" cy="1460500"/>
            <a:chOff x="651" y="681"/>
            <a:chExt cx="615" cy="920"/>
          </a:xfrm>
        </p:grpSpPr>
        <p:sp>
          <p:nvSpPr>
            <p:cNvPr id="215259" name="Freeform 44"/>
            <p:cNvSpPr>
              <a:spLocks/>
            </p:cNvSpPr>
            <p:nvPr/>
          </p:nvSpPr>
          <p:spPr bwMode="auto">
            <a:xfrm>
              <a:off x="662" y="698"/>
              <a:ext cx="604" cy="903"/>
            </a:xfrm>
            <a:custGeom>
              <a:avLst/>
              <a:gdLst>
                <a:gd name="T0" fmla="*/ 496 w 604"/>
                <a:gd name="T1" fmla="*/ 0 h 903"/>
                <a:gd name="T2" fmla="*/ 604 w 604"/>
                <a:gd name="T3" fmla="*/ 903 h 903"/>
                <a:gd name="T4" fmla="*/ 0 w 604"/>
                <a:gd name="T5" fmla="*/ 788 h 903"/>
                <a:gd name="T6" fmla="*/ 456 w 604"/>
                <a:gd name="T7" fmla="*/ 750 h 903"/>
                <a:gd name="T8" fmla="*/ 496 w 604"/>
                <a:gd name="T9" fmla="*/ 0 h 9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04" h="903">
                  <a:moveTo>
                    <a:pt x="496" y="0"/>
                  </a:moveTo>
                  <a:lnTo>
                    <a:pt x="604" y="903"/>
                  </a:lnTo>
                  <a:lnTo>
                    <a:pt x="0" y="788"/>
                  </a:lnTo>
                  <a:lnTo>
                    <a:pt x="456" y="750"/>
                  </a:lnTo>
                  <a:lnTo>
                    <a:pt x="49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grpSp>
          <p:nvGrpSpPr>
            <p:cNvPr id="215260" name="Group 45"/>
            <p:cNvGrpSpPr>
              <a:grpSpLocks/>
            </p:cNvGrpSpPr>
            <p:nvPr/>
          </p:nvGrpSpPr>
          <p:grpSpPr bwMode="auto">
            <a:xfrm>
              <a:off x="651" y="681"/>
              <a:ext cx="500" cy="828"/>
              <a:chOff x="569" y="2954"/>
              <a:chExt cx="500" cy="828"/>
            </a:xfrm>
          </p:grpSpPr>
          <p:sp>
            <p:nvSpPr>
              <p:cNvPr id="92382" name="Rectangle 46"/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383" name="Text Box 47"/>
              <p:cNvSpPr txBox="1">
                <a:spLocks noChangeArrowheads="1"/>
              </p:cNvSpPr>
              <p:nvPr/>
            </p:nvSpPr>
            <p:spPr bwMode="auto">
              <a:xfrm>
                <a:off x="607" y="2954"/>
                <a:ext cx="449" cy="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HTTP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TCP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IP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Eth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Phy</a:t>
                </a:r>
              </a:p>
            </p:txBody>
          </p:sp>
          <p:sp>
            <p:nvSpPr>
              <p:cNvPr id="92384" name="Line 48"/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2385" name="Line 49"/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2386" name="Line 50"/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2387" name="Line 51"/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</p:grpSp>
      <p:grpSp>
        <p:nvGrpSpPr>
          <p:cNvPr id="706885" name="Group 325"/>
          <p:cNvGrpSpPr>
            <a:grpSpLocks/>
          </p:cNvGrpSpPr>
          <p:nvPr/>
        </p:nvGrpSpPr>
        <p:grpSpPr bwMode="auto">
          <a:xfrm>
            <a:off x="442913" y="1054100"/>
            <a:ext cx="515937" cy="333375"/>
            <a:chOff x="328" y="678"/>
            <a:chExt cx="325" cy="210"/>
          </a:xfrm>
        </p:grpSpPr>
        <p:grpSp>
          <p:nvGrpSpPr>
            <p:cNvPr id="215255" name="Group 52"/>
            <p:cNvGrpSpPr>
              <a:grpSpLocks/>
            </p:cNvGrpSpPr>
            <p:nvPr/>
          </p:nvGrpSpPr>
          <p:grpSpPr bwMode="auto">
            <a:xfrm>
              <a:off x="328" y="693"/>
              <a:ext cx="325" cy="154"/>
              <a:chOff x="844" y="3337"/>
              <a:chExt cx="325" cy="154"/>
            </a:xfrm>
          </p:grpSpPr>
          <p:sp>
            <p:nvSpPr>
              <p:cNvPr id="92378" name="Rectangle 53"/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379" name="Text Box 54"/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325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rgbClr val="FFFFFF"/>
                    </a:solidFill>
                    <a:latin typeface="Arial" charset="0"/>
                    <a:cs typeface="+mn-cs"/>
                  </a:rPr>
                  <a:t>HTTP</a:t>
                </a:r>
              </a:p>
            </p:txBody>
          </p:sp>
        </p:grpSp>
        <p:sp>
          <p:nvSpPr>
            <p:cNvPr id="92377" name="AutoShape 85"/>
            <p:cNvSpPr>
              <a:spLocks noChangeArrowheads="1"/>
            </p:cNvSpPr>
            <p:nvPr/>
          </p:nvSpPr>
          <p:spPr bwMode="auto">
            <a:xfrm>
              <a:off x="396" y="678"/>
              <a:ext cx="240" cy="210"/>
            </a:xfrm>
            <a:prstGeom prst="downArrow">
              <a:avLst>
                <a:gd name="adj1" fmla="val 49167"/>
                <a:gd name="adj2" fmla="val 24292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</p:grpSp>
      <p:sp>
        <p:nvSpPr>
          <p:cNvPr id="706660" name="Rectangle 100"/>
          <p:cNvSpPr>
            <a:spLocks noChangeArrowheads="1"/>
          </p:cNvSpPr>
          <p:nvPr/>
        </p:nvSpPr>
        <p:spPr bwMode="auto">
          <a:xfrm>
            <a:off x="5208588" y="3168650"/>
            <a:ext cx="3441700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i="0" dirty="0">
                <a:solidFill>
                  <a:srgbClr val="000000"/>
                </a:solidFill>
                <a:latin typeface="Gill Sans MT" charset="0"/>
                <a:cs typeface="+mn-cs"/>
              </a:rPr>
              <a:t>to send HTTP request, client first opens </a:t>
            </a:r>
            <a:r>
              <a:rPr lang="en-US" sz="2000" dirty="0">
                <a:solidFill>
                  <a:srgbClr val="C00000"/>
                </a:solidFill>
                <a:latin typeface="Gill Sans MT" charset="0"/>
                <a:cs typeface="+mn-cs"/>
              </a:rPr>
              <a:t>TCP socket</a:t>
            </a:r>
            <a:r>
              <a:rPr lang="en-US" sz="2000" i="0" dirty="0">
                <a:solidFill>
                  <a:srgbClr val="000000"/>
                </a:solidFill>
                <a:latin typeface="Gill Sans MT" charset="0"/>
                <a:cs typeface="+mn-cs"/>
              </a:rPr>
              <a:t> to web </a:t>
            </a:r>
            <a:r>
              <a:rPr lang="en-US" sz="2000" i="0" dirty="0" smtClean="0">
                <a:solidFill>
                  <a:srgbClr val="000000"/>
                </a:solidFill>
                <a:latin typeface="Gill Sans MT" charset="0"/>
                <a:cs typeface="+mn-cs"/>
              </a:rPr>
              <a:t>server</a:t>
            </a:r>
            <a:endParaRPr lang="en-US" sz="2000" i="0" dirty="0">
              <a:solidFill>
                <a:srgbClr val="000000"/>
              </a:solidFill>
              <a:latin typeface="Gill Sans MT" charset="0"/>
              <a:cs typeface="+mn-cs"/>
            </a:endParaRPr>
          </a:p>
        </p:txBody>
      </p:sp>
      <p:sp>
        <p:nvSpPr>
          <p:cNvPr id="706661" name="Rectangle 101"/>
          <p:cNvSpPr>
            <a:spLocks noChangeArrowheads="1"/>
          </p:cNvSpPr>
          <p:nvPr/>
        </p:nvSpPr>
        <p:spPr bwMode="auto">
          <a:xfrm>
            <a:off x="5186363" y="4054475"/>
            <a:ext cx="3778250" cy="985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i="0" dirty="0">
                <a:solidFill>
                  <a:srgbClr val="000000"/>
                </a:solidFill>
                <a:latin typeface="Gill Sans MT" charset="0"/>
                <a:cs typeface="+mn-cs"/>
              </a:rPr>
              <a:t>TCP </a:t>
            </a:r>
            <a:r>
              <a:rPr lang="en-US" sz="2000" dirty="0">
                <a:solidFill>
                  <a:srgbClr val="C00000"/>
                </a:solidFill>
                <a:latin typeface="Gill Sans MT" charset="0"/>
                <a:cs typeface="+mn-cs"/>
              </a:rPr>
              <a:t>SYN segment</a:t>
            </a:r>
            <a:r>
              <a:rPr lang="en-US" sz="2000" i="0" dirty="0">
                <a:solidFill>
                  <a:srgbClr val="C00000"/>
                </a:solidFill>
                <a:latin typeface="Gill Sans MT" charset="0"/>
                <a:cs typeface="+mn-cs"/>
              </a:rPr>
              <a:t> </a:t>
            </a:r>
            <a:r>
              <a:rPr lang="en-US" sz="2000" i="0" dirty="0">
                <a:solidFill>
                  <a:srgbClr val="000000"/>
                </a:solidFill>
                <a:latin typeface="Gill Sans MT" charset="0"/>
                <a:cs typeface="+mn-cs"/>
              </a:rPr>
              <a:t>(step 1 in 3-way handshake) </a:t>
            </a:r>
            <a:r>
              <a:rPr lang="en-US" sz="2000" dirty="0">
                <a:solidFill>
                  <a:srgbClr val="000000"/>
                </a:solidFill>
                <a:latin typeface="Gill Sans MT" charset="0"/>
                <a:cs typeface="+mn-cs"/>
              </a:rPr>
              <a:t>inter-domain routed</a:t>
            </a:r>
            <a:r>
              <a:rPr lang="en-US" sz="2000" i="0" dirty="0">
                <a:solidFill>
                  <a:srgbClr val="000000"/>
                </a:solidFill>
                <a:latin typeface="Gill Sans MT" charset="0"/>
                <a:cs typeface="+mn-cs"/>
              </a:rPr>
              <a:t> to web server</a:t>
            </a:r>
          </a:p>
        </p:txBody>
      </p:sp>
      <p:sp>
        <p:nvSpPr>
          <p:cNvPr id="706662" name="Rectangle 102"/>
          <p:cNvSpPr>
            <a:spLocks noChangeArrowheads="1"/>
          </p:cNvSpPr>
          <p:nvPr/>
        </p:nvSpPr>
        <p:spPr bwMode="auto">
          <a:xfrm>
            <a:off x="5189538" y="5892800"/>
            <a:ext cx="4068762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i="0" dirty="0">
                <a:solidFill>
                  <a:srgbClr val="000000"/>
                </a:solidFill>
                <a:latin typeface="Gill Sans MT" charset="0"/>
                <a:cs typeface="+mn-cs"/>
              </a:rPr>
              <a:t>TCP </a:t>
            </a:r>
            <a:r>
              <a:rPr lang="en-US" sz="2000" dirty="0">
                <a:solidFill>
                  <a:srgbClr val="C00000"/>
                </a:solidFill>
                <a:latin typeface="Gill Sans MT" charset="0"/>
                <a:cs typeface="+mn-cs"/>
              </a:rPr>
              <a:t>connection established!</a:t>
            </a:r>
          </a:p>
        </p:txBody>
      </p:sp>
      <p:grpSp>
        <p:nvGrpSpPr>
          <p:cNvPr id="215052" name="Group 166"/>
          <p:cNvGrpSpPr>
            <a:grpSpLocks/>
          </p:cNvGrpSpPr>
          <p:nvPr/>
        </p:nvGrpSpPr>
        <p:grpSpPr bwMode="auto">
          <a:xfrm>
            <a:off x="3795713" y="2409825"/>
            <a:ext cx="1576387" cy="1287463"/>
            <a:chOff x="3228" y="1776"/>
            <a:chExt cx="252" cy="96"/>
          </a:xfrm>
        </p:grpSpPr>
        <p:sp>
          <p:nvSpPr>
            <p:cNvPr id="215253" name="Line 164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5254" name="Line 165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15053" name="Group 167"/>
          <p:cNvGrpSpPr>
            <a:grpSpLocks/>
          </p:cNvGrpSpPr>
          <p:nvPr/>
        </p:nvGrpSpPr>
        <p:grpSpPr bwMode="auto">
          <a:xfrm flipH="1">
            <a:off x="5600700" y="2424113"/>
            <a:ext cx="400050" cy="152400"/>
            <a:chOff x="3228" y="1776"/>
            <a:chExt cx="252" cy="96"/>
          </a:xfrm>
        </p:grpSpPr>
        <p:sp>
          <p:nvSpPr>
            <p:cNvPr id="215251" name="Line 168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5252" name="Line 169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15054" name="Group 170"/>
          <p:cNvGrpSpPr>
            <a:grpSpLocks/>
          </p:cNvGrpSpPr>
          <p:nvPr/>
        </p:nvGrpSpPr>
        <p:grpSpPr bwMode="auto">
          <a:xfrm flipH="1" flipV="1">
            <a:off x="5753100" y="1900238"/>
            <a:ext cx="400050" cy="152400"/>
            <a:chOff x="3228" y="1776"/>
            <a:chExt cx="252" cy="96"/>
          </a:xfrm>
        </p:grpSpPr>
        <p:sp>
          <p:nvSpPr>
            <p:cNvPr id="215249" name="Line 171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5250" name="Line 172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15055" name="Group 110"/>
          <p:cNvGrpSpPr>
            <a:grpSpLocks/>
          </p:cNvGrpSpPr>
          <p:nvPr/>
        </p:nvGrpSpPr>
        <p:grpSpPr bwMode="auto">
          <a:xfrm>
            <a:off x="3057525" y="5273675"/>
            <a:ext cx="757238" cy="379413"/>
            <a:chOff x="2466" y="2026"/>
            <a:chExt cx="477" cy="282"/>
          </a:xfrm>
        </p:grpSpPr>
        <p:sp>
          <p:nvSpPr>
            <p:cNvPr id="215235" name="Oval 111"/>
            <p:cNvSpPr>
              <a:spLocks noChangeArrowheads="1"/>
            </p:cNvSpPr>
            <p:nvPr/>
          </p:nvSpPr>
          <p:spPr bwMode="auto">
            <a:xfrm>
              <a:off x="2466" y="2168"/>
              <a:ext cx="476" cy="14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15236" name="Line 112"/>
            <p:cNvSpPr>
              <a:spLocks noChangeShapeType="1"/>
            </p:cNvSpPr>
            <p:nvPr/>
          </p:nvSpPr>
          <p:spPr bwMode="auto">
            <a:xfrm>
              <a:off x="2470" y="2125"/>
              <a:ext cx="1" cy="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5237" name="Rectangle 113"/>
            <p:cNvSpPr>
              <a:spLocks noChangeArrowheads="1"/>
            </p:cNvSpPr>
            <p:nvPr/>
          </p:nvSpPr>
          <p:spPr bwMode="auto">
            <a:xfrm>
              <a:off x="2470" y="2125"/>
              <a:ext cx="472" cy="1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i="0" dirty="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215238" name="Oval 114"/>
            <p:cNvSpPr>
              <a:spLocks noChangeArrowheads="1"/>
            </p:cNvSpPr>
            <p:nvPr/>
          </p:nvSpPr>
          <p:spPr bwMode="auto">
            <a:xfrm>
              <a:off x="2466" y="2026"/>
              <a:ext cx="476" cy="16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215239" name="Group 115"/>
            <p:cNvGrpSpPr>
              <a:grpSpLocks/>
            </p:cNvGrpSpPr>
            <p:nvPr/>
          </p:nvGrpSpPr>
          <p:grpSpPr bwMode="auto">
            <a:xfrm>
              <a:off x="2581" y="2061"/>
              <a:ext cx="236" cy="94"/>
              <a:chOff x="2848" y="848"/>
              <a:chExt cx="140" cy="98"/>
            </a:xfrm>
          </p:grpSpPr>
          <p:sp>
            <p:nvSpPr>
              <p:cNvPr id="215246" name="Line 11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5247" name="Line 11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5248" name="Line 11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215240" name="Group 119"/>
            <p:cNvGrpSpPr>
              <a:grpSpLocks/>
            </p:cNvGrpSpPr>
            <p:nvPr/>
          </p:nvGrpSpPr>
          <p:grpSpPr bwMode="auto">
            <a:xfrm flipV="1">
              <a:off x="2581" y="2060"/>
              <a:ext cx="236" cy="94"/>
              <a:chOff x="2848" y="848"/>
              <a:chExt cx="140" cy="98"/>
            </a:xfrm>
          </p:grpSpPr>
          <p:sp>
            <p:nvSpPr>
              <p:cNvPr id="215243" name="Line 12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5244" name="Line 12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5245" name="Line 12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215241" name="Line 123"/>
            <p:cNvSpPr>
              <a:spLocks noChangeShapeType="1"/>
            </p:cNvSpPr>
            <p:nvPr/>
          </p:nvSpPr>
          <p:spPr bwMode="auto">
            <a:xfrm flipH="1">
              <a:off x="2942" y="2109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5242" name="Line 124"/>
            <p:cNvSpPr>
              <a:spLocks noChangeShapeType="1"/>
            </p:cNvSpPr>
            <p:nvPr/>
          </p:nvSpPr>
          <p:spPr bwMode="auto">
            <a:xfrm flipH="1">
              <a:off x="2466" y="2117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215056" name="Line 136"/>
          <p:cNvSpPr>
            <a:spLocks noChangeShapeType="1"/>
          </p:cNvSpPr>
          <p:nvPr/>
        </p:nvSpPr>
        <p:spPr bwMode="auto">
          <a:xfrm flipV="1">
            <a:off x="2543175" y="5443538"/>
            <a:ext cx="490538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15057" name="Text Box 137"/>
          <p:cNvSpPr txBox="1">
            <a:spLocks noChangeArrowheads="1"/>
          </p:cNvSpPr>
          <p:nvPr/>
        </p:nvSpPr>
        <p:spPr bwMode="auto">
          <a:xfrm>
            <a:off x="1003300" y="5835650"/>
            <a:ext cx="15954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64.233.169.105</a:t>
            </a:r>
          </a:p>
        </p:txBody>
      </p:sp>
      <p:sp>
        <p:nvSpPr>
          <p:cNvPr id="215058" name="Text Box 138"/>
          <p:cNvSpPr txBox="1">
            <a:spLocks noChangeArrowheads="1"/>
          </p:cNvSpPr>
          <p:nvPr/>
        </p:nvSpPr>
        <p:spPr bwMode="auto">
          <a:xfrm>
            <a:off x="971550" y="5541963"/>
            <a:ext cx="11779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Arial" charset="0"/>
              </a:rPr>
              <a:t>web server</a:t>
            </a:r>
          </a:p>
        </p:txBody>
      </p:sp>
      <p:grpSp>
        <p:nvGrpSpPr>
          <p:cNvPr id="215059" name="Group 194"/>
          <p:cNvGrpSpPr>
            <a:grpSpLocks/>
          </p:cNvGrpSpPr>
          <p:nvPr/>
        </p:nvGrpSpPr>
        <p:grpSpPr bwMode="auto">
          <a:xfrm>
            <a:off x="2970213" y="5649913"/>
            <a:ext cx="295275" cy="114300"/>
            <a:chOff x="3228" y="1776"/>
            <a:chExt cx="252" cy="96"/>
          </a:xfrm>
        </p:grpSpPr>
        <p:sp>
          <p:nvSpPr>
            <p:cNvPr id="215233" name="Line 195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5234" name="Line 196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15060" name="Group 197"/>
          <p:cNvGrpSpPr>
            <a:grpSpLocks/>
          </p:cNvGrpSpPr>
          <p:nvPr/>
        </p:nvGrpSpPr>
        <p:grpSpPr bwMode="auto">
          <a:xfrm flipH="1">
            <a:off x="3608388" y="5649913"/>
            <a:ext cx="295275" cy="114300"/>
            <a:chOff x="3228" y="1776"/>
            <a:chExt cx="252" cy="96"/>
          </a:xfrm>
        </p:grpSpPr>
        <p:sp>
          <p:nvSpPr>
            <p:cNvPr id="215231" name="Line 198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5232" name="Line 199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15061" name="Group 200"/>
          <p:cNvGrpSpPr>
            <a:grpSpLocks/>
          </p:cNvGrpSpPr>
          <p:nvPr/>
        </p:nvGrpSpPr>
        <p:grpSpPr bwMode="auto">
          <a:xfrm flipH="1" flipV="1">
            <a:off x="3813175" y="5354638"/>
            <a:ext cx="295275" cy="114300"/>
            <a:chOff x="3228" y="1776"/>
            <a:chExt cx="252" cy="96"/>
          </a:xfrm>
        </p:grpSpPr>
        <p:sp>
          <p:nvSpPr>
            <p:cNvPr id="215229" name="Line 201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5230" name="Line 202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92183" name="Line 290"/>
          <p:cNvSpPr>
            <a:spLocks noChangeShapeType="1"/>
          </p:cNvSpPr>
          <p:nvPr/>
        </p:nvSpPr>
        <p:spPr bwMode="auto">
          <a:xfrm flipH="1">
            <a:off x="3594100" y="2432050"/>
            <a:ext cx="1882775" cy="2892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grpSp>
        <p:nvGrpSpPr>
          <p:cNvPr id="706874" name="Group 314"/>
          <p:cNvGrpSpPr>
            <a:grpSpLocks/>
          </p:cNvGrpSpPr>
          <p:nvPr/>
        </p:nvGrpSpPr>
        <p:grpSpPr bwMode="auto">
          <a:xfrm>
            <a:off x="79375" y="1900238"/>
            <a:ext cx="1081088" cy="244475"/>
            <a:chOff x="410" y="1508"/>
            <a:chExt cx="681" cy="154"/>
          </a:xfrm>
        </p:grpSpPr>
        <p:sp>
          <p:nvSpPr>
            <p:cNvPr id="92341" name="Rectangle 99"/>
            <p:cNvSpPr>
              <a:spLocks noChangeArrowheads="1"/>
            </p:cNvSpPr>
            <p:nvPr/>
          </p:nvSpPr>
          <p:spPr bwMode="auto">
            <a:xfrm>
              <a:off x="410" y="1511"/>
              <a:ext cx="681" cy="13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2342" name="Rectangle 95"/>
            <p:cNvSpPr>
              <a:spLocks noChangeArrowheads="1"/>
            </p:cNvSpPr>
            <p:nvPr/>
          </p:nvSpPr>
          <p:spPr bwMode="auto">
            <a:xfrm>
              <a:off x="538" y="1536"/>
              <a:ext cx="96" cy="9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2343" name="Rectangle 96"/>
            <p:cNvSpPr>
              <a:spLocks noChangeArrowheads="1"/>
            </p:cNvSpPr>
            <p:nvPr/>
          </p:nvSpPr>
          <p:spPr bwMode="auto">
            <a:xfrm>
              <a:off x="529" y="1525"/>
              <a:ext cx="480" cy="112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2344" name="Rectangle 97"/>
            <p:cNvSpPr>
              <a:spLocks noChangeArrowheads="1"/>
            </p:cNvSpPr>
            <p:nvPr/>
          </p:nvSpPr>
          <p:spPr bwMode="auto">
            <a:xfrm>
              <a:off x="423" y="1527"/>
              <a:ext cx="94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2345" name="Rectangle 98"/>
            <p:cNvSpPr>
              <a:spLocks noChangeArrowheads="1"/>
            </p:cNvSpPr>
            <p:nvPr/>
          </p:nvSpPr>
          <p:spPr bwMode="auto">
            <a:xfrm>
              <a:off x="1021" y="1526"/>
              <a:ext cx="60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grpSp>
          <p:nvGrpSpPr>
            <p:cNvPr id="215225" name="Group 310"/>
            <p:cNvGrpSpPr>
              <a:grpSpLocks/>
            </p:cNvGrpSpPr>
            <p:nvPr/>
          </p:nvGrpSpPr>
          <p:grpSpPr bwMode="auto">
            <a:xfrm>
              <a:off x="647" y="1508"/>
              <a:ext cx="354" cy="154"/>
              <a:chOff x="290" y="875"/>
              <a:chExt cx="354" cy="154"/>
            </a:xfrm>
          </p:grpSpPr>
          <p:sp>
            <p:nvSpPr>
              <p:cNvPr id="92347" name="Rectangle 311"/>
              <p:cNvSpPr>
                <a:spLocks noChangeArrowheads="1"/>
              </p:cNvSpPr>
              <p:nvPr/>
            </p:nvSpPr>
            <p:spPr bwMode="auto">
              <a:xfrm>
                <a:off x="306" y="909"/>
                <a:ext cx="32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348" name="Rectangle 312"/>
              <p:cNvSpPr>
                <a:spLocks noChangeArrowheads="1"/>
              </p:cNvSpPr>
              <p:nvPr/>
            </p:nvSpPr>
            <p:spPr bwMode="auto">
              <a:xfrm>
                <a:off x="290" y="903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349" name="Text Box 313"/>
              <p:cNvSpPr txBox="1">
                <a:spLocks noChangeArrowheads="1"/>
              </p:cNvSpPr>
              <p:nvPr/>
            </p:nvSpPr>
            <p:spPr bwMode="auto">
              <a:xfrm>
                <a:off x="332" y="875"/>
                <a:ext cx="280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SYN</a:t>
                </a:r>
              </a:p>
            </p:txBody>
          </p:sp>
        </p:grpSp>
      </p:grpSp>
      <p:grpSp>
        <p:nvGrpSpPr>
          <p:cNvPr id="706886" name="Group 326"/>
          <p:cNvGrpSpPr>
            <a:grpSpLocks/>
          </p:cNvGrpSpPr>
          <p:nvPr/>
        </p:nvGrpSpPr>
        <p:grpSpPr bwMode="auto">
          <a:xfrm>
            <a:off x="307975" y="4241800"/>
            <a:ext cx="1081088" cy="782638"/>
            <a:chOff x="59" y="863"/>
            <a:chExt cx="681" cy="493"/>
          </a:xfrm>
        </p:grpSpPr>
        <p:grpSp>
          <p:nvGrpSpPr>
            <p:cNvPr id="215199" name="Group 68"/>
            <p:cNvGrpSpPr>
              <a:grpSpLocks/>
            </p:cNvGrpSpPr>
            <p:nvPr/>
          </p:nvGrpSpPr>
          <p:grpSpPr bwMode="auto">
            <a:xfrm>
              <a:off x="177" y="1042"/>
              <a:ext cx="480" cy="112"/>
              <a:chOff x="627" y="3377"/>
              <a:chExt cx="480" cy="112"/>
            </a:xfrm>
          </p:grpSpPr>
          <p:sp>
            <p:nvSpPr>
              <p:cNvPr id="92339" name="Rectangle 69"/>
              <p:cNvSpPr>
                <a:spLocks noChangeArrowheads="1"/>
              </p:cNvSpPr>
              <p:nvPr/>
            </p:nvSpPr>
            <p:spPr bwMode="auto">
              <a:xfrm>
                <a:off x="636" y="3388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340" name="Rectangle 70"/>
              <p:cNvSpPr>
                <a:spLocks noChangeArrowheads="1"/>
              </p:cNvSpPr>
              <p:nvPr/>
            </p:nvSpPr>
            <p:spPr bwMode="auto">
              <a:xfrm>
                <a:off x="627" y="3377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grpSp>
          <p:nvGrpSpPr>
            <p:cNvPr id="215200" name="Group 301"/>
            <p:cNvGrpSpPr>
              <a:grpSpLocks/>
            </p:cNvGrpSpPr>
            <p:nvPr/>
          </p:nvGrpSpPr>
          <p:grpSpPr bwMode="auto">
            <a:xfrm>
              <a:off x="290" y="863"/>
              <a:ext cx="354" cy="154"/>
              <a:chOff x="290" y="875"/>
              <a:chExt cx="354" cy="154"/>
            </a:xfrm>
          </p:grpSpPr>
          <p:sp>
            <p:nvSpPr>
              <p:cNvPr id="92336" name="Rectangle 59"/>
              <p:cNvSpPr>
                <a:spLocks noChangeArrowheads="1"/>
              </p:cNvSpPr>
              <p:nvPr/>
            </p:nvSpPr>
            <p:spPr bwMode="auto">
              <a:xfrm>
                <a:off x="306" y="909"/>
                <a:ext cx="32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337" name="Rectangle 60"/>
              <p:cNvSpPr>
                <a:spLocks noChangeArrowheads="1"/>
              </p:cNvSpPr>
              <p:nvPr/>
            </p:nvSpPr>
            <p:spPr bwMode="auto">
              <a:xfrm>
                <a:off x="290" y="903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338" name="Text Box 297"/>
              <p:cNvSpPr txBox="1">
                <a:spLocks noChangeArrowheads="1"/>
              </p:cNvSpPr>
              <p:nvPr/>
            </p:nvSpPr>
            <p:spPr bwMode="auto">
              <a:xfrm>
                <a:off x="332" y="875"/>
                <a:ext cx="280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SYN</a:t>
                </a:r>
              </a:p>
            </p:txBody>
          </p:sp>
        </p:grpSp>
        <p:grpSp>
          <p:nvGrpSpPr>
            <p:cNvPr id="215201" name="Group 302"/>
            <p:cNvGrpSpPr>
              <a:grpSpLocks/>
            </p:cNvGrpSpPr>
            <p:nvPr/>
          </p:nvGrpSpPr>
          <p:grpSpPr bwMode="auto">
            <a:xfrm>
              <a:off x="284" y="1022"/>
              <a:ext cx="354" cy="154"/>
              <a:chOff x="290" y="875"/>
              <a:chExt cx="354" cy="154"/>
            </a:xfrm>
          </p:grpSpPr>
          <p:sp>
            <p:nvSpPr>
              <p:cNvPr id="92333" name="Rectangle 303"/>
              <p:cNvSpPr>
                <a:spLocks noChangeArrowheads="1"/>
              </p:cNvSpPr>
              <p:nvPr/>
            </p:nvSpPr>
            <p:spPr bwMode="auto">
              <a:xfrm>
                <a:off x="306" y="909"/>
                <a:ext cx="32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334" name="Rectangle 304"/>
              <p:cNvSpPr>
                <a:spLocks noChangeArrowheads="1"/>
              </p:cNvSpPr>
              <p:nvPr/>
            </p:nvSpPr>
            <p:spPr bwMode="auto">
              <a:xfrm>
                <a:off x="290" y="903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335" name="Text Box 305"/>
              <p:cNvSpPr txBox="1">
                <a:spLocks noChangeArrowheads="1"/>
              </p:cNvSpPr>
              <p:nvPr/>
            </p:nvSpPr>
            <p:spPr bwMode="auto">
              <a:xfrm>
                <a:off x="332" y="875"/>
                <a:ext cx="280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SYN</a:t>
                </a:r>
              </a:p>
            </p:txBody>
          </p:sp>
        </p:grpSp>
        <p:grpSp>
          <p:nvGrpSpPr>
            <p:cNvPr id="215202" name="Group 315"/>
            <p:cNvGrpSpPr>
              <a:grpSpLocks/>
            </p:cNvGrpSpPr>
            <p:nvPr/>
          </p:nvGrpSpPr>
          <p:grpSpPr bwMode="auto">
            <a:xfrm>
              <a:off x="59" y="1202"/>
              <a:ext cx="681" cy="154"/>
              <a:chOff x="410" y="1508"/>
              <a:chExt cx="681" cy="154"/>
            </a:xfrm>
          </p:grpSpPr>
          <p:sp>
            <p:nvSpPr>
              <p:cNvPr id="92324" name="Rectangle 316"/>
              <p:cNvSpPr>
                <a:spLocks noChangeArrowheads="1"/>
              </p:cNvSpPr>
              <p:nvPr/>
            </p:nvSpPr>
            <p:spPr bwMode="auto">
              <a:xfrm>
                <a:off x="410" y="1511"/>
                <a:ext cx="681" cy="13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325" name="Rectangle 317"/>
              <p:cNvSpPr>
                <a:spLocks noChangeArrowheads="1"/>
              </p:cNvSpPr>
              <p:nvPr/>
            </p:nvSpPr>
            <p:spPr bwMode="auto">
              <a:xfrm>
                <a:off x="538" y="1536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326" name="Rectangle 318"/>
              <p:cNvSpPr>
                <a:spLocks noChangeArrowheads="1"/>
              </p:cNvSpPr>
              <p:nvPr/>
            </p:nvSpPr>
            <p:spPr bwMode="auto">
              <a:xfrm>
                <a:off x="529" y="1525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327" name="Rectangle 319"/>
              <p:cNvSpPr>
                <a:spLocks noChangeArrowheads="1"/>
              </p:cNvSpPr>
              <p:nvPr/>
            </p:nvSpPr>
            <p:spPr bwMode="auto">
              <a:xfrm>
                <a:off x="423" y="1527"/>
                <a:ext cx="94" cy="10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328" name="Rectangle 320"/>
              <p:cNvSpPr>
                <a:spLocks noChangeArrowheads="1"/>
              </p:cNvSpPr>
              <p:nvPr/>
            </p:nvSpPr>
            <p:spPr bwMode="auto">
              <a:xfrm>
                <a:off x="1021" y="1526"/>
                <a:ext cx="60" cy="10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5208" name="Group 321"/>
              <p:cNvGrpSpPr>
                <a:grpSpLocks/>
              </p:cNvGrpSpPr>
              <p:nvPr/>
            </p:nvGrpSpPr>
            <p:grpSpPr bwMode="auto">
              <a:xfrm>
                <a:off x="647" y="1508"/>
                <a:ext cx="354" cy="154"/>
                <a:chOff x="290" y="875"/>
                <a:chExt cx="354" cy="154"/>
              </a:xfrm>
            </p:grpSpPr>
            <p:sp>
              <p:nvSpPr>
                <p:cNvPr id="92330" name="Rectangle 322"/>
                <p:cNvSpPr>
                  <a:spLocks noChangeArrowheads="1"/>
                </p:cNvSpPr>
                <p:nvPr/>
              </p:nvSpPr>
              <p:spPr bwMode="auto">
                <a:xfrm>
                  <a:off x="306" y="909"/>
                  <a:ext cx="328" cy="8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2331" name="Rectangle 323"/>
                <p:cNvSpPr>
                  <a:spLocks noChangeArrowheads="1"/>
                </p:cNvSpPr>
                <p:nvPr/>
              </p:nvSpPr>
              <p:spPr bwMode="auto">
                <a:xfrm>
                  <a:off x="290" y="903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2332" name="Text Box 324"/>
                <p:cNvSpPr txBox="1">
                  <a:spLocks noChangeArrowheads="1"/>
                </p:cNvSpPr>
                <p:nvPr/>
              </p:nvSpPr>
              <p:spPr bwMode="auto">
                <a:xfrm>
                  <a:off x="332" y="875"/>
                  <a:ext cx="280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i="0" dirty="0" smtClean="0">
                      <a:solidFill>
                        <a:srgbClr val="000000"/>
                      </a:solidFill>
                      <a:latin typeface="Arial" charset="0"/>
                      <a:cs typeface="+mn-cs"/>
                    </a:rPr>
                    <a:t>SYN</a:t>
                  </a:r>
                </a:p>
              </p:txBody>
            </p:sp>
          </p:grpSp>
        </p:grpSp>
      </p:grpSp>
      <p:grpSp>
        <p:nvGrpSpPr>
          <p:cNvPr id="706896" name="Group 336"/>
          <p:cNvGrpSpPr>
            <a:grpSpLocks/>
          </p:cNvGrpSpPr>
          <p:nvPr/>
        </p:nvGrpSpPr>
        <p:grpSpPr bwMode="auto">
          <a:xfrm>
            <a:off x="1509713" y="3965575"/>
            <a:ext cx="976312" cy="1460500"/>
            <a:chOff x="4000" y="1895"/>
            <a:chExt cx="615" cy="920"/>
          </a:xfrm>
        </p:grpSpPr>
        <p:sp>
          <p:nvSpPr>
            <p:cNvPr id="215191" name="Freeform 328"/>
            <p:cNvSpPr>
              <a:spLocks/>
            </p:cNvSpPr>
            <p:nvPr/>
          </p:nvSpPr>
          <p:spPr bwMode="auto">
            <a:xfrm>
              <a:off x="4011" y="1912"/>
              <a:ext cx="604" cy="903"/>
            </a:xfrm>
            <a:custGeom>
              <a:avLst/>
              <a:gdLst>
                <a:gd name="T0" fmla="*/ 496 w 604"/>
                <a:gd name="T1" fmla="*/ 0 h 903"/>
                <a:gd name="T2" fmla="*/ 604 w 604"/>
                <a:gd name="T3" fmla="*/ 903 h 903"/>
                <a:gd name="T4" fmla="*/ 0 w 604"/>
                <a:gd name="T5" fmla="*/ 788 h 903"/>
                <a:gd name="T6" fmla="*/ 456 w 604"/>
                <a:gd name="T7" fmla="*/ 750 h 903"/>
                <a:gd name="T8" fmla="*/ 496 w 604"/>
                <a:gd name="T9" fmla="*/ 0 h 9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04" h="903">
                  <a:moveTo>
                    <a:pt x="496" y="0"/>
                  </a:moveTo>
                  <a:lnTo>
                    <a:pt x="604" y="903"/>
                  </a:lnTo>
                  <a:lnTo>
                    <a:pt x="0" y="788"/>
                  </a:lnTo>
                  <a:lnTo>
                    <a:pt x="456" y="750"/>
                  </a:lnTo>
                  <a:lnTo>
                    <a:pt x="49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  <p:grpSp>
          <p:nvGrpSpPr>
            <p:cNvPr id="215192" name="Group 329"/>
            <p:cNvGrpSpPr>
              <a:grpSpLocks/>
            </p:cNvGrpSpPr>
            <p:nvPr/>
          </p:nvGrpSpPr>
          <p:grpSpPr bwMode="auto">
            <a:xfrm>
              <a:off x="4000" y="1895"/>
              <a:ext cx="500" cy="828"/>
              <a:chOff x="569" y="2954"/>
              <a:chExt cx="500" cy="828"/>
            </a:xfrm>
          </p:grpSpPr>
          <p:sp>
            <p:nvSpPr>
              <p:cNvPr id="92314" name="Rectangle 330"/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315" name="Text Box 331"/>
              <p:cNvSpPr txBox="1">
                <a:spLocks noChangeArrowheads="1"/>
              </p:cNvSpPr>
              <p:nvPr/>
            </p:nvSpPr>
            <p:spPr bwMode="auto">
              <a:xfrm>
                <a:off x="646" y="2954"/>
                <a:ext cx="371" cy="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endParaRPr lang="en-US" sz="1600" i="0" dirty="0" smtClean="0">
                  <a:solidFill>
                    <a:srgbClr val="000000"/>
                  </a:solidFill>
                  <a:latin typeface="Arial" charset="0"/>
                  <a:cs typeface="+mn-cs"/>
                </a:endParaRP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TCP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IP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Eth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Phy</a:t>
                </a:r>
              </a:p>
            </p:txBody>
          </p:sp>
          <p:sp>
            <p:nvSpPr>
              <p:cNvPr id="92316" name="Line 332"/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2317" name="Line 333"/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2318" name="Line 334"/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92319" name="Line 335"/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</p:grpSp>
      <p:grpSp>
        <p:nvGrpSpPr>
          <p:cNvPr id="706897" name="Group 337"/>
          <p:cNvGrpSpPr>
            <a:grpSpLocks/>
          </p:cNvGrpSpPr>
          <p:nvPr/>
        </p:nvGrpSpPr>
        <p:grpSpPr bwMode="auto">
          <a:xfrm>
            <a:off x="79375" y="1355725"/>
            <a:ext cx="1081088" cy="782638"/>
            <a:chOff x="59" y="863"/>
            <a:chExt cx="681" cy="493"/>
          </a:xfrm>
        </p:grpSpPr>
        <p:grpSp>
          <p:nvGrpSpPr>
            <p:cNvPr id="215170" name="Group 338"/>
            <p:cNvGrpSpPr>
              <a:grpSpLocks/>
            </p:cNvGrpSpPr>
            <p:nvPr/>
          </p:nvGrpSpPr>
          <p:grpSpPr bwMode="auto">
            <a:xfrm>
              <a:off x="177" y="1042"/>
              <a:ext cx="480" cy="112"/>
              <a:chOff x="627" y="3377"/>
              <a:chExt cx="480" cy="112"/>
            </a:xfrm>
          </p:grpSpPr>
          <p:sp>
            <p:nvSpPr>
              <p:cNvPr id="92310" name="Rectangle 339"/>
              <p:cNvSpPr>
                <a:spLocks noChangeArrowheads="1"/>
              </p:cNvSpPr>
              <p:nvPr/>
            </p:nvSpPr>
            <p:spPr bwMode="auto">
              <a:xfrm>
                <a:off x="636" y="3388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311" name="Rectangle 340"/>
              <p:cNvSpPr>
                <a:spLocks noChangeArrowheads="1"/>
              </p:cNvSpPr>
              <p:nvPr/>
            </p:nvSpPr>
            <p:spPr bwMode="auto">
              <a:xfrm>
                <a:off x="627" y="3377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grpSp>
          <p:nvGrpSpPr>
            <p:cNvPr id="215171" name="Group 341"/>
            <p:cNvGrpSpPr>
              <a:grpSpLocks/>
            </p:cNvGrpSpPr>
            <p:nvPr/>
          </p:nvGrpSpPr>
          <p:grpSpPr bwMode="auto">
            <a:xfrm>
              <a:off x="290" y="863"/>
              <a:ext cx="354" cy="154"/>
              <a:chOff x="290" y="875"/>
              <a:chExt cx="354" cy="154"/>
            </a:xfrm>
          </p:grpSpPr>
          <p:sp>
            <p:nvSpPr>
              <p:cNvPr id="92307" name="Rectangle 342"/>
              <p:cNvSpPr>
                <a:spLocks noChangeArrowheads="1"/>
              </p:cNvSpPr>
              <p:nvPr/>
            </p:nvSpPr>
            <p:spPr bwMode="auto">
              <a:xfrm>
                <a:off x="306" y="909"/>
                <a:ext cx="32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308" name="Rectangle 343"/>
              <p:cNvSpPr>
                <a:spLocks noChangeArrowheads="1"/>
              </p:cNvSpPr>
              <p:nvPr/>
            </p:nvSpPr>
            <p:spPr bwMode="auto">
              <a:xfrm>
                <a:off x="290" y="903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309" name="Text Box 344"/>
              <p:cNvSpPr txBox="1">
                <a:spLocks noChangeArrowheads="1"/>
              </p:cNvSpPr>
              <p:nvPr/>
            </p:nvSpPr>
            <p:spPr bwMode="auto">
              <a:xfrm>
                <a:off x="332" y="875"/>
                <a:ext cx="280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SYN</a:t>
                </a:r>
              </a:p>
            </p:txBody>
          </p:sp>
        </p:grpSp>
        <p:grpSp>
          <p:nvGrpSpPr>
            <p:cNvPr id="215172" name="Group 345"/>
            <p:cNvGrpSpPr>
              <a:grpSpLocks/>
            </p:cNvGrpSpPr>
            <p:nvPr/>
          </p:nvGrpSpPr>
          <p:grpSpPr bwMode="auto">
            <a:xfrm>
              <a:off x="284" y="1022"/>
              <a:ext cx="354" cy="154"/>
              <a:chOff x="290" y="875"/>
              <a:chExt cx="354" cy="154"/>
            </a:xfrm>
          </p:grpSpPr>
          <p:sp>
            <p:nvSpPr>
              <p:cNvPr id="92304" name="Rectangle 346"/>
              <p:cNvSpPr>
                <a:spLocks noChangeArrowheads="1"/>
              </p:cNvSpPr>
              <p:nvPr/>
            </p:nvSpPr>
            <p:spPr bwMode="auto">
              <a:xfrm>
                <a:off x="306" y="909"/>
                <a:ext cx="32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305" name="Rectangle 347"/>
              <p:cNvSpPr>
                <a:spLocks noChangeArrowheads="1"/>
              </p:cNvSpPr>
              <p:nvPr/>
            </p:nvSpPr>
            <p:spPr bwMode="auto">
              <a:xfrm>
                <a:off x="290" y="903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306" name="Text Box 348"/>
              <p:cNvSpPr txBox="1">
                <a:spLocks noChangeArrowheads="1"/>
              </p:cNvSpPr>
              <p:nvPr/>
            </p:nvSpPr>
            <p:spPr bwMode="auto">
              <a:xfrm>
                <a:off x="332" y="875"/>
                <a:ext cx="280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SYN</a:t>
                </a:r>
              </a:p>
            </p:txBody>
          </p:sp>
        </p:grpSp>
        <p:grpSp>
          <p:nvGrpSpPr>
            <p:cNvPr id="215173" name="Group 349"/>
            <p:cNvGrpSpPr>
              <a:grpSpLocks/>
            </p:cNvGrpSpPr>
            <p:nvPr/>
          </p:nvGrpSpPr>
          <p:grpSpPr bwMode="auto">
            <a:xfrm>
              <a:off x="59" y="1202"/>
              <a:ext cx="681" cy="154"/>
              <a:chOff x="410" y="1508"/>
              <a:chExt cx="681" cy="154"/>
            </a:xfrm>
          </p:grpSpPr>
          <p:sp>
            <p:nvSpPr>
              <p:cNvPr id="92295" name="Rectangle 350"/>
              <p:cNvSpPr>
                <a:spLocks noChangeArrowheads="1"/>
              </p:cNvSpPr>
              <p:nvPr/>
            </p:nvSpPr>
            <p:spPr bwMode="auto">
              <a:xfrm>
                <a:off x="410" y="1511"/>
                <a:ext cx="681" cy="13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96" name="Rectangle 351"/>
              <p:cNvSpPr>
                <a:spLocks noChangeArrowheads="1"/>
              </p:cNvSpPr>
              <p:nvPr/>
            </p:nvSpPr>
            <p:spPr bwMode="auto">
              <a:xfrm>
                <a:off x="538" y="1536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97" name="Rectangle 352"/>
              <p:cNvSpPr>
                <a:spLocks noChangeArrowheads="1"/>
              </p:cNvSpPr>
              <p:nvPr/>
            </p:nvSpPr>
            <p:spPr bwMode="auto">
              <a:xfrm>
                <a:off x="529" y="1525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98" name="Rectangle 353"/>
              <p:cNvSpPr>
                <a:spLocks noChangeArrowheads="1"/>
              </p:cNvSpPr>
              <p:nvPr/>
            </p:nvSpPr>
            <p:spPr bwMode="auto">
              <a:xfrm>
                <a:off x="423" y="1527"/>
                <a:ext cx="94" cy="10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99" name="Rectangle 354"/>
              <p:cNvSpPr>
                <a:spLocks noChangeArrowheads="1"/>
              </p:cNvSpPr>
              <p:nvPr/>
            </p:nvSpPr>
            <p:spPr bwMode="auto">
              <a:xfrm>
                <a:off x="1021" y="1526"/>
                <a:ext cx="60" cy="10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grpSp>
            <p:nvGrpSpPr>
              <p:cNvPr id="215179" name="Group 355"/>
              <p:cNvGrpSpPr>
                <a:grpSpLocks/>
              </p:cNvGrpSpPr>
              <p:nvPr/>
            </p:nvGrpSpPr>
            <p:grpSpPr bwMode="auto">
              <a:xfrm>
                <a:off x="647" y="1508"/>
                <a:ext cx="354" cy="154"/>
                <a:chOff x="290" y="875"/>
                <a:chExt cx="354" cy="154"/>
              </a:xfrm>
            </p:grpSpPr>
            <p:sp>
              <p:nvSpPr>
                <p:cNvPr id="92301" name="Rectangle 356"/>
                <p:cNvSpPr>
                  <a:spLocks noChangeArrowheads="1"/>
                </p:cNvSpPr>
                <p:nvPr/>
              </p:nvSpPr>
              <p:spPr bwMode="auto">
                <a:xfrm>
                  <a:off x="306" y="909"/>
                  <a:ext cx="328" cy="8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2302" name="Rectangle 357"/>
                <p:cNvSpPr>
                  <a:spLocks noChangeArrowheads="1"/>
                </p:cNvSpPr>
                <p:nvPr/>
              </p:nvSpPr>
              <p:spPr bwMode="auto">
                <a:xfrm>
                  <a:off x="290" y="903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cs typeface="+mn-cs"/>
                  </a:endParaRPr>
                </a:p>
              </p:txBody>
            </p:sp>
            <p:sp>
              <p:nvSpPr>
                <p:cNvPr id="92303" name="Text Box 358"/>
                <p:cNvSpPr txBox="1">
                  <a:spLocks noChangeArrowheads="1"/>
                </p:cNvSpPr>
                <p:nvPr/>
              </p:nvSpPr>
              <p:spPr bwMode="auto">
                <a:xfrm>
                  <a:off x="332" y="875"/>
                  <a:ext cx="280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i="0" dirty="0" smtClean="0">
                      <a:solidFill>
                        <a:srgbClr val="000000"/>
                      </a:solidFill>
                      <a:latin typeface="Arial" charset="0"/>
                      <a:cs typeface="+mn-cs"/>
                    </a:rPr>
                    <a:t>SYN</a:t>
                  </a:r>
                </a:p>
              </p:txBody>
            </p:sp>
          </p:grpSp>
        </p:grpSp>
      </p:grpSp>
      <p:sp>
        <p:nvSpPr>
          <p:cNvPr id="92188" name="Rectangle 359"/>
          <p:cNvSpPr>
            <a:spLocks noChangeArrowheads="1"/>
          </p:cNvSpPr>
          <p:nvPr/>
        </p:nvSpPr>
        <p:spPr bwMode="auto">
          <a:xfrm>
            <a:off x="979488" y="4452938"/>
            <a:ext cx="1841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endParaRPr lang="en-US" sz="1000" i="0" dirty="0">
              <a:solidFill>
                <a:srgbClr val="000000"/>
              </a:solidFill>
              <a:latin typeface="Arial" charset="0"/>
              <a:cs typeface="+mn-cs"/>
            </a:endParaRPr>
          </a:p>
        </p:txBody>
      </p:sp>
      <p:grpSp>
        <p:nvGrpSpPr>
          <p:cNvPr id="706951" name="Group 391"/>
          <p:cNvGrpSpPr>
            <a:grpSpLocks/>
          </p:cNvGrpSpPr>
          <p:nvPr/>
        </p:nvGrpSpPr>
        <p:grpSpPr bwMode="auto">
          <a:xfrm>
            <a:off x="306388" y="4241800"/>
            <a:ext cx="1081087" cy="782638"/>
            <a:chOff x="2675" y="3676"/>
            <a:chExt cx="681" cy="493"/>
          </a:xfrm>
        </p:grpSpPr>
        <p:grpSp>
          <p:nvGrpSpPr>
            <p:cNvPr id="215150" name="Group 361"/>
            <p:cNvGrpSpPr>
              <a:grpSpLocks/>
            </p:cNvGrpSpPr>
            <p:nvPr/>
          </p:nvGrpSpPr>
          <p:grpSpPr bwMode="auto">
            <a:xfrm>
              <a:off x="2793" y="3855"/>
              <a:ext cx="480" cy="112"/>
              <a:chOff x="627" y="3377"/>
              <a:chExt cx="480" cy="112"/>
            </a:xfrm>
          </p:grpSpPr>
          <p:sp>
            <p:nvSpPr>
              <p:cNvPr id="92289" name="Rectangle 362"/>
              <p:cNvSpPr>
                <a:spLocks noChangeArrowheads="1"/>
              </p:cNvSpPr>
              <p:nvPr/>
            </p:nvSpPr>
            <p:spPr bwMode="auto">
              <a:xfrm>
                <a:off x="636" y="3388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90" name="Rectangle 363"/>
              <p:cNvSpPr>
                <a:spLocks noChangeArrowheads="1"/>
              </p:cNvSpPr>
              <p:nvPr/>
            </p:nvSpPr>
            <p:spPr bwMode="auto">
              <a:xfrm>
                <a:off x="627" y="3377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grpSp>
          <p:nvGrpSpPr>
            <p:cNvPr id="215151" name="Group 382"/>
            <p:cNvGrpSpPr>
              <a:grpSpLocks/>
            </p:cNvGrpSpPr>
            <p:nvPr/>
          </p:nvGrpSpPr>
          <p:grpSpPr bwMode="auto">
            <a:xfrm>
              <a:off x="2855" y="3676"/>
              <a:ext cx="444" cy="154"/>
              <a:chOff x="2717" y="3676"/>
              <a:chExt cx="444" cy="154"/>
            </a:xfrm>
          </p:grpSpPr>
          <p:sp>
            <p:nvSpPr>
              <p:cNvPr id="92286" name="Rectangle 365"/>
              <p:cNvSpPr>
                <a:spLocks noChangeArrowheads="1"/>
              </p:cNvSpPr>
              <p:nvPr/>
            </p:nvSpPr>
            <p:spPr bwMode="auto">
              <a:xfrm>
                <a:off x="2775" y="3710"/>
                <a:ext cx="32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87" name="Rectangle 366"/>
              <p:cNvSpPr>
                <a:spLocks noChangeArrowheads="1"/>
              </p:cNvSpPr>
              <p:nvPr/>
            </p:nvSpPr>
            <p:spPr bwMode="auto">
              <a:xfrm>
                <a:off x="2759" y="3704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88" name="Text Box 367"/>
              <p:cNvSpPr txBox="1">
                <a:spLocks noChangeArrowheads="1"/>
              </p:cNvSpPr>
              <p:nvPr/>
            </p:nvSpPr>
            <p:spPr bwMode="auto">
              <a:xfrm>
                <a:off x="2717" y="3676"/>
                <a:ext cx="444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SYNACK</a:t>
                </a:r>
              </a:p>
            </p:txBody>
          </p:sp>
        </p:grpSp>
        <p:sp>
          <p:nvSpPr>
            <p:cNvPr id="92273" name="Rectangle 373"/>
            <p:cNvSpPr>
              <a:spLocks noChangeArrowheads="1"/>
            </p:cNvSpPr>
            <p:nvPr/>
          </p:nvSpPr>
          <p:spPr bwMode="auto">
            <a:xfrm>
              <a:off x="2675" y="4018"/>
              <a:ext cx="681" cy="13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2274" name="Rectangle 374"/>
            <p:cNvSpPr>
              <a:spLocks noChangeArrowheads="1"/>
            </p:cNvSpPr>
            <p:nvPr/>
          </p:nvSpPr>
          <p:spPr bwMode="auto">
            <a:xfrm>
              <a:off x="2803" y="4043"/>
              <a:ext cx="96" cy="9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2275" name="Rectangle 375"/>
            <p:cNvSpPr>
              <a:spLocks noChangeArrowheads="1"/>
            </p:cNvSpPr>
            <p:nvPr/>
          </p:nvSpPr>
          <p:spPr bwMode="auto">
            <a:xfrm>
              <a:off x="2794" y="4032"/>
              <a:ext cx="480" cy="112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2276" name="Rectangle 376"/>
            <p:cNvSpPr>
              <a:spLocks noChangeArrowheads="1"/>
            </p:cNvSpPr>
            <p:nvPr/>
          </p:nvSpPr>
          <p:spPr bwMode="auto">
            <a:xfrm>
              <a:off x="2688" y="4034"/>
              <a:ext cx="94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2277" name="Rectangle 377"/>
            <p:cNvSpPr>
              <a:spLocks noChangeArrowheads="1"/>
            </p:cNvSpPr>
            <p:nvPr/>
          </p:nvSpPr>
          <p:spPr bwMode="auto">
            <a:xfrm>
              <a:off x="3286" y="4033"/>
              <a:ext cx="60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grpSp>
          <p:nvGrpSpPr>
            <p:cNvPr id="215157" name="Group 383"/>
            <p:cNvGrpSpPr>
              <a:grpSpLocks/>
            </p:cNvGrpSpPr>
            <p:nvPr/>
          </p:nvGrpSpPr>
          <p:grpSpPr bwMode="auto">
            <a:xfrm>
              <a:off x="2864" y="3835"/>
              <a:ext cx="444" cy="154"/>
              <a:chOff x="2717" y="3676"/>
              <a:chExt cx="444" cy="154"/>
            </a:xfrm>
          </p:grpSpPr>
          <p:sp>
            <p:nvSpPr>
              <p:cNvPr id="92283" name="Rectangle 384"/>
              <p:cNvSpPr>
                <a:spLocks noChangeArrowheads="1"/>
              </p:cNvSpPr>
              <p:nvPr/>
            </p:nvSpPr>
            <p:spPr bwMode="auto">
              <a:xfrm>
                <a:off x="2775" y="3710"/>
                <a:ext cx="32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84" name="Rectangle 385"/>
              <p:cNvSpPr>
                <a:spLocks noChangeArrowheads="1"/>
              </p:cNvSpPr>
              <p:nvPr/>
            </p:nvSpPr>
            <p:spPr bwMode="auto">
              <a:xfrm>
                <a:off x="2759" y="3704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85" name="Text Box 386"/>
              <p:cNvSpPr txBox="1">
                <a:spLocks noChangeArrowheads="1"/>
              </p:cNvSpPr>
              <p:nvPr/>
            </p:nvSpPr>
            <p:spPr bwMode="auto">
              <a:xfrm>
                <a:off x="2717" y="3676"/>
                <a:ext cx="444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SYNACK</a:t>
                </a:r>
              </a:p>
            </p:txBody>
          </p:sp>
        </p:grpSp>
        <p:grpSp>
          <p:nvGrpSpPr>
            <p:cNvPr id="215158" name="Group 387"/>
            <p:cNvGrpSpPr>
              <a:grpSpLocks/>
            </p:cNvGrpSpPr>
            <p:nvPr/>
          </p:nvGrpSpPr>
          <p:grpSpPr bwMode="auto">
            <a:xfrm>
              <a:off x="2867" y="4015"/>
              <a:ext cx="444" cy="154"/>
              <a:chOff x="2717" y="3676"/>
              <a:chExt cx="444" cy="154"/>
            </a:xfrm>
          </p:grpSpPr>
          <p:sp>
            <p:nvSpPr>
              <p:cNvPr id="92280" name="Rectangle 388"/>
              <p:cNvSpPr>
                <a:spLocks noChangeArrowheads="1"/>
              </p:cNvSpPr>
              <p:nvPr/>
            </p:nvSpPr>
            <p:spPr bwMode="auto">
              <a:xfrm>
                <a:off x="2775" y="3710"/>
                <a:ext cx="32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81" name="Rectangle 389"/>
              <p:cNvSpPr>
                <a:spLocks noChangeArrowheads="1"/>
              </p:cNvSpPr>
              <p:nvPr/>
            </p:nvSpPr>
            <p:spPr bwMode="auto">
              <a:xfrm>
                <a:off x="2759" y="3704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82" name="Text Box 390"/>
              <p:cNvSpPr txBox="1">
                <a:spLocks noChangeArrowheads="1"/>
              </p:cNvSpPr>
              <p:nvPr/>
            </p:nvSpPr>
            <p:spPr bwMode="auto">
              <a:xfrm>
                <a:off x="2717" y="3676"/>
                <a:ext cx="444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SYNACK</a:t>
                </a:r>
              </a:p>
            </p:txBody>
          </p:sp>
        </p:grpSp>
      </p:grpSp>
      <p:grpSp>
        <p:nvGrpSpPr>
          <p:cNvPr id="706983" name="Group 423"/>
          <p:cNvGrpSpPr>
            <a:grpSpLocks/>
          </p:cNvGrpSpPr>
          <p:nvPr/>
        </p:nvGrpSpPr>
        <p:grpSpPr bwMode="auto">
          <a:xfrm>
            <a:off x="82550" y="1354138"/>
            <a:ext cx="1081088" cy="782637"/>
            <a:chOff x="2613" y="3554"/>
            <a:chExt cx="681" cy="493"/>
          </a:xfrm>
        </p:grpSpPr>
        <p:grpSp>
          <p:nvGrpSpPr>
            <p:cNvPr id="215130" name="Group 393"/>
            <p:cNvGrpSpPr>
              <a:grpSpLocks/>
            </p:cNvGrpSpPr>
            <p:nvPr/>
          </p:nvGrpSpPr>
          <p:grpSpPr bwMode="auto">
            <a:xfrm>
              <a:off x="2731" y="3733"/>
              <a:ext cx="480" cy="112"/>
              <a:chOff x="627" y="3377"/>
              <a:chExt cx="480" cy="112"/>
            </a:xfrm>
          </p:grpSpPr>
          <p:sp>
            <p:nvSpPr>
              <p:cNvPr id="92269" name="Rectangle 394"/>
              <p:cNvSpPr>
                <a:spLocks noChangeArrowheads="1"/>
              </p:cNvSpPr>
              <p:nvPr/>
            </p:nvSpPr>
            <p:spPr bwMode="auto">
              <a:xfrm>
                <a:off x="636" y="3388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70" name="Rectangle 395"/>
              <p:cNvSpPr>
                <a:spLocks noChangeArrowheads="1"/>
              </p:cNvSpPr>
              <p:nvPr/>
            </p:nvSpPr>
            <p:spPr bwMode="auto">
              <a:xfrm>
                <a:off x="627" y="3377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grpSp>
          <p:nvGrpSpPr>
            <p:cNvPr id="215131" name="Group 396"/>
            <p:cNvGrpSpPr>
              <a:grpSpLocks/>
            </p:cNvGrpSpPr>
            <p:nvPr/>
          </p:nvGrpSpPr>
          <p:grpSpPr bwMode="auto">
            <a:xfrm>
              <a:off x="2793" y="3554"/>
              <a:ext cx="444" cy="154"/>
              <a:chOff x="2717" y="3676"/>
              <a:chExt cx="444" cy="154"/>
            </a:xfrm>
          </p:grpSpPr>
          <p:sp>
            <p:nvSpPr>
              <p:cNvPr id="92266" name="Rectangle 397"/>
              <p:cNvSpPr>
                <a:spLocks noChangeArrowheads="1"/>
              </p:cNvSpPr>
              <p:nvPr/>
            </p:nvSpPr>
            <p:spPr bwMode="auto">
              <a:xfrm>
                <a:off x="2775" y="3710"/>
                <a:ext cx="32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67" name="Rectangle 398"/>
              <p:cNvSpPr>
                <a:spLocks noChangeArrowheads="1"/>
              </p:cNvSpPr>
              <p:nvPr/>
            </p:nvSpPr>
            <p:spPr bwMode="auto">
              <a:xfrm>
                <a:off x="2759" y="3704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68" name="Text Box 399"/>
              <p:cNvSpPr txBox="1">
                <a:spLocks noChangeArrowheads="1"/>
              </p:cNvSpPr>
              <p:nvPr/>
            </p:nvSpPr>
            <p:spPr bwMode="auto">
              <a:xfrm>
                <a:off x="2717" y="3676"/>
                <a:ext cx="444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SYNACK</a:t>
                </a:r>
              </a:p>
            </p:txBody>
          </p:sp>
        </p:grpSp>
        <p:sp>
          <p:nvSpPr>
            <p:cNvPr id="92253" name="Rectangle 400"/>
            <p:cNvSpPr>
              <a:spLocks noChangeArrowheads="1"/>
            </p:cNvSpPr>
            <p:nvPr/>
          </p:nvSpPr>
          <p:spPr bwMode="auto">
            <a:xfrm>
              <a:off x="2613" y="3896"/>
              <a:ext cx="681" cy="13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2254" name="Rectangle 401"/>
            <p:cNvSpPr>
              <a:spLocks noChangeArrowheads="1"/>
            </p:cNvSpPr>
            <p:nvPr/>
          </p:nvSpPr>
          <p:spPr bwMode="auto">
            <a:xfrm>
              <a:off x="2741" y="3921"/>
              <a:ext cx="96" cy="9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2255" name="Rectangle 402"/>
            <p:cNvSpPr>
              <a:spLocks noChangeArrowheads="1"/>
            </p:cNvSpPr>
            <p:nvPr/>
          </p:nvSpPr>
          <p:spPr bwMode="auto">
            <a:xfrm>
              <a:off x="2732" y="3910"/>
              <a:ext cx="480" cy="112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2256" name="Rectangle 403"/>
            <p:cNvSpPr>
              <a:spLocks noChangeArrowheads="1"/>
            </p:cNvSpPr>
            <p:nvPr/>
          </p:nvSpPr>
          <p:spPr bwMode="auto">
            <a:xfrm>
              <a:off x="2626" y="3912"/>
              <a:ext cx="94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2257" name="Rectangle 404"/>
            <p:cNvSpPr>
              <a:spLocks noChangeArrowheads="1"/>
            </p:cNvSpPr>
            <p:nvPr/>
          </p:nvSpPr>
          <p:spPr bwMode="auto">
            <a:xfrm>
              <a:off x="3224" y="3911"/>
              <a:ext cx="60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grpSp>
          <p:nvGrpSpPr>
            <p:cNvPr id="215137" name="Group 405"/>
            <p:cNvGrpSpPr>
              <a:grpSpLocks/>
            </p:cNvGrpSpPr>
            <p:nvPr/>
          </p:nvGrpSpPr>
          <p:grpSpPr bwMode="auto">
            <a:xfrm>
              <a:off x="2802" y="3713"/>
              <a:ext cx="444" cy="154"/>
              <a:chOff x="2717" y="3676"/>
              <a:chExt cx="444" cy="154"/>
            </a:xfrm>
          </p:grpSpPr>
          <p:sp>
            <p:nvSpPr>
              <p:cNvPr id="92263" name="Rectangle 406"/>
              <p:cNvSpPr>
                <a:spLocks noChangeArrowheads="1"/>
              </p:cNvSpPr>
              <p:nvPr/>
            </p:nvSpPr>
            <p:spPr bwMode="auto">
              <a:xfrm>
                <a:off x="2775" y="3710"/>
                <a:ext cx="32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64" name="Rectangle 407"/>
              <p:cNvSpPr>
                <a:spLocks noChangeArrowheads="1"/>
              </p:cNvSpPr>
              <p:nvPr/>
            </p:nvSpPr>
            <p:spPr bwMode="auto">
              <a:xfrm>
                <a:off x="2759" y="3704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65" name="Text Box 408"/>
              <p:cNvSpPr txBox="1">
                <a:spLocks noChangeArrowheads="1"/>
              </p:cNvSpPr>
              <p:nvPr/>
            </p:nvSpPr>
            <p:spPr bwMode="auto">
              <a:xfrm>
                <a:off x="2717" y="3676"/>
                <a:ext cx="444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SYNACK</a:t>
                </a:r>
              </a:p>
            </p:txBody>
          </p:sp>
        </p:grpSp>
        <p:grpSp>
          <p:nvGrpSpPr>
            <p:cNvPr id="215138" name="Group 409"/>
            <p:cNvGrpSpPr>
              <a:grpSpLocks/>
            </p:cNvGrpSpPr>
            <p:nvPr/>
          </p:nvGrpSpPr>
          <p:grpSpPr bwMode="auto">
            <a:xfrm>
              <a:off x="2805" y="3893"/>
              <a:ext cx="444" cy="154"/>
              <a:chOff x="2717" y="3676"/>
              <a:chExt cx="444" cy="154"/>
            </a:xfrm>
          </p:grpSpPr>
          <p:sp>
            <p:nvSpPr>
              <p:cNvPr id="92260" name="Rectangle 410"/>
              <p:cNvSpPr>
                <a:spLocks noChangeArrowheads="1"/>
              </p:cNvSpPr>
              <p:nvPr/>
            </p:nvSpPr>
            <p:spPr bwMode="auto">
              <a:xfrm>
                <a:off x="2775" y="3710"/>
                <a:ext cx="32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61" name="Rectangle 411"/>
              <p:cNvSpPr>
                <a:spLocks noChangeArrowheads="1"/>
              </p:cNvSpPr>
              <p:nvPr/>
            </p:nvSpPr>
            <p:spPr bwMode="auto">
              <a:xfrm>
                <a:off x="2759" y="3704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62" name="Text Box 412"/>
              <p:cNvSpPr txBox="1">
                <a:spLocks noChangeArrowheads="1"/>
              </p:cNvSpPr>
              <p:nvPr/>
            </p:nvSpPr>
            <p:spPr bwMode="auto">
              <a:xfrm>
                <a:off x="2717" y="3676"/>
                <a:ext cx="444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SYNACK</a:t>
                </a:r>
              </a:p>
            </p:txBody>
          </p:sp>
        </p:grpSp>
      </p:grpSp>
      <p:grpSp>
        <p:nvGrpSpPr>
          <p:cNvPr id="706982" name="Group 422"/>
          <p:cNvGrpSpPr>
            <a:grpSpLocks/>
          </p:cNvGrpSpPr>
          <p:nvPr/>
        </p:nvGrpSpPr>
        <p:grpSpPr bwMode="auto">
          <a:xfrm>
            <a:off x="311150" y="4772025"/>
            <a:ext cx="1081088" cy="244475"/>
            <a:chOff x="2709" y="3989"/>
            <a:chExt cx="681" cy="154"/>
          </a:xfrm>
        </p:grpSpPr>
        <p:sp>
          <p:nvSpPr>
            <p:cNvPr id="92242" name="Rectangle 413"/>
            <p:cNvSpPr>
              <a:spLocks noChangeArrowheads="1"/>
            </p:cNvSpPr>
            <p:nvPr/>
          </p:nvSpPr>
          <p:spPr bwMode="auto">
            <a:xfrm>
              <a:off x="2709" y="3992"/>
              <a:ext cx="681" cy="13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2243" name="Rectangle 414"/>
            <p:cNvSpPr>
              <a:spLocks noChangeArrowheads="1"/>
            </p:cNvSpPr>
            <p:nvPr/>
          </p:nvSpPr>
          <p:spPr bwMode="auto">
            <a:xfrm>
              <a:off x="2837" y="4017"/>
              <a:ext cx="96" cy="9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2244" name="Rectangle 415"/>
            <p:cNvSpPr>
              <a:spLocks noChangeArrowheads="1"/>
            </p:cNvSpPr>
            <p:nvPr/>
          </p:nvSpPr>
          <p:spPr bwMode="auto">
            <a:xfrm>
              <a:off x="2828" y="4006"/>
              <a:ext cx="480" cy="112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2245" name="Rectangle 416"/>
            <p:cNvSpPr>
              <a:spLocks noChangeArrowheads="1"/>
            </p:cNvSpPr>
            <p:nvPr/>
          </p:nvSpPr>
          <p:spPr bwMode="auto">
            <a:xfrm>
              <a:off x="2722" y="4008"/>
              <a:ext cx="94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2246" name="Rectangle 417"/>
            <p:cNvSpPr>
              <a:spLocks noChangeArrowheads="1"/>
            </p:cNvSpPr>
            <p:nvPr/>
          </p:nvSpPr>
          <p:spPr bwMode="auto">
            <a:xfrm>
              <a:off x="3320" y="4007"/>
              <a:ext cx="60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grpSp>
          <p:nvGrpSpPr>
            <p:cNvPr id="215126" name="Group 418"/>
            <p:cNvGrpSpPr>
              <a:grpSpLocks/>
            </p:cNvGrpSpPr>
            <p:nvPr/>
          </p:nvGrpSpPr>
          <p:grpSpPr bwMode="auto">
            <a:xfrm>
              <a:off x="2901" y="3989"/>
              <a:ext cx="444" cy="154"/>
              <a:chOff x="2717" y="3676"/>
              <a:chExt cx="444" cy="154"/>
            </a:xfrm>
          </p:grpSpPr>
          <p:sp>
            <p:nvSpPr>
              <p:cNvPr id="92248" name="Rectangle 419"/>
              <p:cNvSpPr>
                <a:spLocks noChangeArrowheads="1"/>
              </p:cNvSpPr>
              <p:nvPr/>
            </p:nvSpPr>
            <p:spPr bwMode="auto">
              <a:xfrm>
                <a:off x="2775" y="3710"/>
                <a:ext cx="32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49" name="Rectangle 420"/>
              <p:cNvSpPr>
                <a:spLocks noChangeArrowheads="1"/>
              </p:cNvSpPr>
              <p:nvPr/>
            </p:nvSpPr>
            <p:spPr bwMode="auto">
              <a:xfrm>
                <a:off x="2759" y="3704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50" name="Text Box 421"/>
              <p:cNvSpPr txBox="1">
                <a:spLocks noChangeArrowheads="1"/>
              </p:cNvSpPr>
              <p:nvPr/>
            </p:nvSpPr>
            <p:spPr bwMode="auto">
              <a:xfrm>
                <a:off x="2717" y="3676"/>
                <a:ext cx="444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 smtClean="0">
                    <a:solidFill>
                      <a:srgbClr val="000000"/>
                    </a:solidFill>
                    <a:latin typeface="Arial" charset="0"/>
                    <a:cs typeface="+mn-cs"/>
                  </a:rPr>
                  <a:t>SYNACK</a:t>
                </a:r>
              </a:p>
            </p:txBody>
          </p:sp>
        </p:grpSp>
      </p:grpSp>
      <p:sp>
        <p:nvSpPr>
          <p:cNvPr id="706984" name="Rectangle 424"/>
          <p:cNvSpPr>
            <a:spLocks noChangeArrowheads="1"/>
          </p:cNvSpPr>
          <p:nvPr/>
        </p:nvSpPr>
        <p:spPr bwMode="auto">
          <a:xfrm>
            <a:off x="5183188" y="4916488"/>
            <a:ext cx="3787775" cy="985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i="0" dirty="0">
                <a:solidFill>
                  <a:srgbClr val="000000"/>
                </a:solidFill>
                <a:latin typeface="Gill Sans MT" charset="0"/>
                <a:cs typeface="+mn-cs"/>
              </a:rPr>
              <a:t>web server responds with </a:t>
            </a:r>
            <a:r>
              <a:rPr lang="en-US" sz="2000" dirty="0">
                <a:solidFill>
                  <a:srgbClr val="C00000"/>
                </a:solidFill>
                <a:latin typeface="Gill Sans MT" charset="0"/>
                <a:cs typeface="+mn-cs"/>
              </a:rPr>
              <a:t>TCP SYNACK</a:t>
            </a:r>
            <a:r>
              <a:rPr lang="en-US" sz="2000" i="0" dirty="0">
                <a:solidFill>
                  <a:srgbClr val="C00000"/>
                </a:solidFill>
                <a:latin typeface="Gill Sans MT" charset="0"/>
                <a:cs typeface="+mn-cs"/>
              </a:rPr>
              <a:t> </a:t>
            </a:r>
            <a:r>
              <a:rPr lang="en-US" sz="2000" i="0" dirty="0">
                <a:solidFill>
                  <a:srgbClr val="000000"/>
                </a:solidFill>
                <a:latin typeface="Gill Sans MT" charset="0"/>
                <a:cs typeface="+mn-cs"/>
              </a:rPr>
              <a:t>(step 2 in 3-way handshake)</a:t>
            </a:r>
          </a:p>
        </p:txBody>
      </p:sp>
      <p:grpSp>
        <p:nvGrpSpPr>
          <p:cNvPr id="215072" name="Group 110"/>
          <p:cNvGrpSpPr>
            <a:grpSpLocks/>
          </p:cNvGrpSpPr>
          <p:nvPr/>
        </p:nvGrpSpPr>
        <p:grpSpPr bwMode="auto">
          <a:xfrm>
            <a:off x="5213350" y="2041525"/>
            <a:ext cx="757238" cy="379413"/>
            <a:chOff x="2466" y="2026"/>
            <a:chExt cx="477" cy="282"/>
          </a:xfrm>
        </p:grpSpPr>
        <p:sp>
          <p:nvSpPr>
            <p:cNvPr id="215107" name="Oval 111"/>
            <p:cNvSpPr>
              <a:spLocks noChangeArrowheads="1"/>
            </p:cNvSpPr>
            <p:nvPr/>
          </p:nvSpPr>
          <p:spPr bwMode="auto">
            <a:xfrm>
              <a:off x="2466" y="2168"/>
              <a:ext cx="476" cy="14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15108" name="Line 112"/>
            <p:cNvSpPr>
              <a:spLocks noChangeShapeType="1"/>
            </p:cNvSpPr>
            <p:nvPr/>
          </p:nvSpPr>
          <p:spPr bwMode="auto">
            <a:xfrm>
              <a:off x="2470" y="2125"/>
              <a:ext cx="1" cy="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5109" name="Rectangle 113"/>
            <p:cNvSpPr>
              <a:spLocks noChangeArrowheads="1"/>
            </p:cNvSpPr>
            <p:nvPr/>
          </p:nvSpPr>
          <p:spPr bwMode="auto">
            <a:xfrm>
              <a:off x="2470" y="2125"/>
              <a:ext cx="472" cy="1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i="0" dirty="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215110" name="Oval 114"/>
            <p:cNvSpPr>
              <a:spLocks noChangeArrowheads="1"/>
            </p:cNvSpPr>
            <p:nvPr/>
          </p:nvSpPr>
          <p:spPr bwMode="auto">
            <a:xfrm>
              <a:off x="2466" y="2026"/>
              <a:ext cx="476" cy="16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i="0" dirty="0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215111" name="Group 115"/>
            <p:cNvGrpSpPr>
              <a:grpSpLocks/>
            </p:cNvGrpSpPr>
            <p:nvPr/>
          </p:nvGrpSpPr>
          <p:grpSpPr bwMode="auto">
            <a:xfrm>
              <a:off x="2581" y="2061"/>
              <a:ext cx="236" cy="94"/>
              <a:chOff x="2848" y="848"/>
              <a:chExt cx="140" cy="98"/>
            </a:xfrm>
          </p:grpSpPr>
          <p:sp>
            <p:nvSpPr>
              <p:cNvPr id="215118" name="Line 11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5119" name="Line 11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5120" name="Line 11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215112" name="Group 119"/>
            <p:cNvGrpSpPr>
              <a:grpSpLocks/>
            </p:cNvGrpSpPr>
            <p:nvPr/>
          </p:nvGrpSpPr>
          <p:grpSpPr bwMode="auto">
            <a:xfrm flipV="1">
              <a:off x="2581" y="2060"/>
              <a:ext cx="236" cy="94"/>
              <a:chOff x="2848" y="848"/>
              <a:chExt cx="140" cy="98"/>
            </a:xfrm>
          </p:grpSpPr>
          <p:sp>
            <p:nvSpPr>
              <p:cNvPr id="215115" name="Line 12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5116" name="Line 12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5117" name="Line 12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215113" name="Line 123"/>
            <p:cNvSpPr>
              <a:spLocks noChangeShapeType="1"/>
            </p:cNvSpPr>
            <p:nvPr/>
          </p:nvSpPr>
          <p:spPr bwMode="auto">
            <a:xfrm flipH="1">
              <a:off x="2942" y="2109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5114" name="Line 124"/>
            <p:cNvSpPr>
              <a:spLocks noChangeShapeType="1"/>
            </p:cNvSpPr>
            <p:nvPr/>
          </p:nvSpPr>
          <p:spPr bwMode="auto">
            <a:xfrm flipH="1">
              <a:off x="2466" y="2117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grpSp>
        <p:nvGrpSpPr>
          <p:cNvPr id="215073" name="Group 248"/>
          <p:cNvGrpSpPr>
            <a:grpSpLocks/>
          </p:cNvGrpSpPr>
          <p:nvPr/>
        </p:nvGrpSpPr>
        <p:grpSpPr bwMode="auto">
          <a:xfrm>
            <a:off x="2470150" y="4932363"/>
            <a:ext cx="333375" cy="581025"/>
            <a:chOff x="4140" y="429"/>
            <a:chExt cx="1425" cy="2396"/>
          </a:xfrm>
        </p:grpSpPr>
        <p:sp>
          <p:nvSpPr>
            <p:cNvPr id="215075" name="Freeform 14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1 w 354"/>
                <a:gd name="T1" fmla="*/ 0 h 2742"/>
                <a:gd name="T2" fmla="*/ 116 w 354"/>
                <a:gd name="T3" fmla="*/ 137 h 2742"/>
                <a:gd name="T4" fmla="*/ 114 w 354"/>
                <a:gd name="T5" fmla="*/ 1057 h 2742"/>
                <a:gd name="T6" fmla="*/ 0 w 354"/>
                <a:gd name="T7" fmla="*/ 1105 h 2742"/>
                <a:gd name="T8" fmla="*/ 21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197" name="Rectangle 149"/>
            <p:cNvSpPr>
              <a:spLocks noChangeArrowheads="1"/>
            </p:cNvSpPr>
            <p:nvPr/>
          </p:nvSpPr>
          <p:spPr bwMode="auto">
            <a:xfrm>
              <a:off x="4208" y="429"/>
              <a:ext cx="1045" cy="2285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215077" name="Freeform 15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0 w 211"/>
                <a:gd name="T3" fmla="*/ 88 h 2537"/>
                <a:gd name="T4" fmla="*/ 2 w 211"/>
                <a:gd name="T5" fmla="*/ 1007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5078" name="Freeform 15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2 h 226"/>
                <a:gd name="T4" fmla="*/ 108 w 328"/>
                <a:gd name="T5" fmla="*/ 92 h 226"/>
                <a:gd name="T6" fmla="*/ 0 w 328"/>
                <a:gd name="T7" fmla="*/ 4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200" name="Rectangle 152"/>
            <p:cNvSpPr>
              <a:spLocks noChangeArrowheads="1"/>
            </p:cNvSpPr>
            <p:nvPr/>
          </p:nvSpPr>
          <p:spPr bwMode="auto">
            <a:xfrm>
              <a:off x="4215" y="691"/>
              <a:ext cx="590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grpSp>
          <p:nvGrpSpPr>
            <p:cNvPr id="215080" name="Group 15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92226" name="AutoShape 154"/>
              <p:cNvSpPr>
                <a:spLocks noChangeArrowheads="1"/>
              </p:cNvSpPr>
              <p:nvPr/>
            </p:nvSpPr>
            <p:spPr bwMode="auto">
              <a:xfrm>
                <a:off x="616" y="2571"/>
                <a:ext cx="72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27" name="AutoShape 155"/>
              <p:cNvSpPr>
                <a:spLocks noChangeArrowheads="1"/>
              </p:cNvSpPr>
              <p:nvPr/>
            </p:nvSpPr>
            <p:spPr bwMode="auto">
              <a:xfrm>
                <a:off x="633" y="2590"/>
                <a:ext cx="686" cy="10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92202" name="Rectangle 156"/>
            <p:cNvSpPr>
              <a:spLocks noChangeArrowheads="1"/>
            </p:cNvSpPr>
            <p:nvPr/>
          </p:nvSpPr>
          <p:spPr bwMode="auto">
            <a:xfrm>
              <a:off x="4221" y="1018"/>
              <a:ext cx="597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grpSp>
          <p:nvGrpSpPr>
            <p:cNvPr id="215082" name="Group 15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92224" name="AutoShape 158"/>
              <p:cNvSpPr>
                <a:spLocks noChangeArrowheads="1"/>
              </p:cNvSpPr>
              <p:nvPr/>
            </p:nvSpPr>
            <p:spPr bwMode="auto">
              <a:xfrm>
                <a:off x="610" y="2566"/>
                <a:ext cx="728" cy="143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25" name="AutoShape 159"/>
              <p:cNvSpPr>
                <a:spLocks noChangeArrowheads="1"/>
              </p:cNvSpPr>
              <p:nvPr/>
            </p:nvSpPr>
            <p:spPr bwMode="auto">
              <a:xfrm>
                <a:off x="627" y="2580"/>
                <a:ext cx="694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92204" name="Rectangle 160"/>
            <p:cNvSpPr>
              <a:spLocks noChangeArrowheads="1"/>
            </p:cNvSpPr>
            <p:nvPr/>
          </p:nvSpPr>
          <p:spPr bwMode="auto">
            <a:xfrm>
              <a:off x="4215" y="1359"/>
              <a:ext cx="597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2205" name="Rectangle 161"/>
            <p:cNvSpPr>
              <a:spLocks noChangeArrowheads="1"/>
            </p:cNvSpPr>
            <p:nvPr/>
          </p:nvSpPr>
          <p:spPr bwMode="auto">
            <a:xfrm>
              <a:off x="4228" y="1653"/>
              <a:ext cx="597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grpSp>
          <p:nvGrpSpPr>
            <p:cNvPr id="215085" name="Group 16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92222" name="AutoShape 163"/>
              <p:cNvSpPr>
                <a:spLocks noChangeArrowheads="1"/>
              </p:cNvSpPr>
              <p:nvPr/>
            </p:nvSpPr>
            <p:spPr bwMode="auto">
              <a:xfrm>
                <a:off x="617" y="2568"/>
                <a:ext cx="719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23" name="AutoShape 164"/>
              <p:cNvSpPr>
                <a:spLocks noChangeArrowheads="1"/>
              </p:cNvSpPr>
              <p:nvPr/>
            </p:nvSpPr>
            <p:spPr bwMode="auto">
              <a:xfrm>
                <a:off x="634" y="2586"/>
                <a:ext cx="685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215086" name="Freeform 165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1 h 226"/>
                <a:gd name="T4" fmla="*/ 108 w 328"/>
                <a:gd name="T5" fmla="*/ 90 h 226"/>
                <a:gd name="T6" fmla="*/ 0 w 328"/>
                <a:gd name="T7" fmla="*/ 3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215087" name="Group 16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92220" name="AutoShape 167"/>
              <p:cNvSpPr>
                <a:spLocks noChangeArrowheads="1"/>
              </p:cNvSpPr>
              <p:nvPr/>
            </p:nvSpPr>
            <p:spPr bwMode="auto">
              <a:xfrm>
                <a:off x="612" y="2567"/>
                <a:ext cx="727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  <p:sp>
            <p:nvSpPr>
              <p:cNvPr id="92221" name="AutoShape 168"/>
              <p:cNvSpPr>
                <a:spLocks noChangeArrowheads="1"/>
              </p:cNvSpPr>
              <p:nvPr/>
            </p:nvSpPr>
            <p:spPr bwMode="auto">
              <a:xfrm>
                <a:off x="629" y="2580"/>
                <a:ext cx="693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cs typeface="+mn-cs"/>
                </a:endParaRPr>
              </a:p>
            </p:txBody>
          </p:sp>
        </p:grpSp>
        <p:sp>
          <p:nvSpPr>
            <p:cNvPr id="92209" name="Rectangle 169"/>
            <p:cNvSpPr>
              <a:spLocks noChangeArrowheads="1"/>
            </p:cNvSpPr>
            <p:nvPr/>
          </p:nvSpPr>
          <p:spPr bwMode="auto">
            <a:xfrm>
              <a:off x="5253" y="429"/>
              <a:ext cx="68" cy="2291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215089" name="Freeform 17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96 w 296"/>
                <a:gd name="T3" fmla="*/ 57 h 256"/>
                <a:gd name="T4" fmla="*/ 98 w 296"/>
                <a:gd name="T5" fmla="*/ 102 h 256"/>
                <a:gd name="T6" fmla="*/ 0 w 296"/>
                <a:gd name="T7" fmla="*/ 39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5090" name="Freeform 17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01 w 304"/>
                <a:gd name="T3" fmla="*/ 66 h 288"/>
                <a:gd name="T4" fmla="*/ 95 w 304"/>
                <a:gd name="T5" fmla="*/ 116 h 288"/>
                <a:gd name="T6" fmla="*/ 2 w 304"/>
                <a:gd name="T7" fmla="*/ 5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212" name="Oval 172"/>
            <p:cNvSpPr>
              <a:spLocks noChangeArrowheads="1"/>
            </p:cNvSpPr>
            <p:nvPr/>
          </p:nvSpPr>
          <p:spPr bwMode="auto">
            <a:xfrm>
              <a:off x="5518" y="2609"/>
              <a:ext cx="47" cy="98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215092" name="Freeform 17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43 h 240"/>
                <a:gd name="T2" fmla="*/ 2 w 306"/>
                <a:gd name="T3" fmla="*/ 97 h 240"/>
                <a:gd name="T4" fmla="*/ 101 w 306"/>
                <a:gd name="T5" fmla="*/ 44 h 240"/>
                <a:gd name="T6" fmla="*/ 98 w 306"/>
                <a:gd name="T7" fmla="*/ 0 h 240"/>
                <a:gd name="T8" fmla="*/ 0 w 306"/>
                <a:gd name="T9" fmla="*/ 4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214" name="AutoShape 174"/>
            <p:cNvSpPr>
              <a:spLocks noChangeArrowheads="1"/>
            </p:cNvSpPr>
            <p:nvPr/>
          </p:nvSpPr>
          <p:spPr bwMode="auto">
            <a:xfrm>
              <a:off x="4140" y="2681"/>
              <a:ext cx="1201" cy="144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2215" name="AutoShape 175"/>
            <p:cNvSpPr>
              <a:spLocks noChangeArrowheads="1"/>
            </p:cNvSpPr>
            <p:nvPr/>
          </p:nvSpPr>
          <p:spPr bwMode="auto">
            <a:xfrm>
              <a:off x="4208" y="2714"/>
              <a:ext cx="1065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2216" name="Oval 176"/>
            <p:cNvSpPr>
              <a:spLocks noChangeArrowheads="1"/>
            </p:cNvSpPr>
            <p:nvPr/>
          </p:nvSpPr>
          <p:spPr bwMode="auto">
            <a:xfrm>
              <a:off x="4310" y="2380"/>
              <a:ext cx="156" cy="144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2217" name="Oval 177"/>
            <p:cNvSpPr>
              <a:spLocks noChangeArrowheads="1"/>
            </p:cNvSpPr>
            <p:nvPr/>
          </p:nvSpPr>
          <p:spPr bwMode="auto">
            <a:xfrm>
              <a:off x="4486" y="2386"/>
              <a:ext cx="163" cy="137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dirty="0">
                <a:solidFill>
                  <a:srgbClr val="FF0000"/>
                </a:solidFill>
                <a:cs typeface="+mn-cs"/>
              </a:endParaRPr>
            </a:p>
          </p:txBody>
        </p:sp>
        <p:sp>
          <p:nvSpPr>
            <p:cNvPr id="92218" name="Oval 178"/>
            <p:cNvSpPr>
              <a:spLocks noChangeArrowheads="1"/>
            </p:cNvSpPr>
            <p:nvPr/>
          </p:nvSpPr>
          <p:spPr bwMode="auto">
            <a:xfrm>
              <a:off x="4663" y="2380"/>
              <a:ext cx="156" cy="144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92219" name="Rectangle 179"/>
            <p:cNvSpPr>
              <a:spLocks noChangeArrowheads="1"/>
            </p:cNvSpPr>
            <p:nvPr/>
          </p:nvSpPr>
          <p:spPr bwMode="auto">
            <a:xfrm>
              <a:off x="5063" y="1836"/>
              <a:ext cx="81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cs typeface="+mn-cs"/>
              </a:endParaRPr>
            </a:p>
          </p:txBody>
        </p:sp>
      </p:grpSp>
      <p:pic>
        <p:nvPicPr>
          <p:cNvPr id="215074" name="Picture 6" descr="underline_bas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413" y="641350"/>
            <a:ext cx="82280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</a:t>
            </a:r>
            <a:r>
              <a:rPr lang="en-US" sz="1200" dirty="0" smtClean="0">
                <a:latin typeface="Tahoma" charset="0"/>
              </a:rPr>
              <a:t>-</a:t>
            </a:r>
            <a:fld id="{8E8C6E93-DF5B-BC4B-80F9-500DED1EEDCC}" type="slidenum">
              <a:rPr lang="en-US" sz="1200">
                <a:latin typeface="Tahoma" charset="0"/>
              </a:rPr>
              <a:pPr/>
              <a:t>9</a:t>
            </a:fld>
            <a:endParaRPr lang="en-US" sz="1200" dirty="0">
              <a:latin typeface="Tahoma" charset="0"/>
            </a:endParaRPr>
          </a:p>
        </p:txBody>
      </p:sp>
      <p:sp>
        <p:nvSpPr>
          <p:cNvPr id="28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21551"/>
            <a:ext cx="2177473" cy="241541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Link Layer and LANs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4305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06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706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706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42 0.00625 L 0.00764 0.08467 L 0.36285 0.08767 L 0.26996 0.22878 L 0.33698 0.22739 L 0.55069 0.01874 L 0.29583 0.52209 L 0.02882 0.5251 L 0.02882 0.41545 " pathEditMode="relative" rAng="0" ptsTypes="AAAAAAAAA">
                                      <p:cBhvr>
                                        <p:cTn id="27" dur="2000" fill="hold"/>
                                        <p:tgtEl>
                                          <p:spTgt spid="7068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205" y="25931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7068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1000"/>
                                        <p:tgtEl>
                                          <p:spTgt spid="706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706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7068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7068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706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706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2.15591E-6 L -1.66667E-6 0.09415 L 0.28593 0.09091 L 0.52934 -0.40111 L 0.30937 -0.18182 L 0.23403 -0.19755 L 0.32118 -0.33079 L -0.01997 -0.33079 L -0.01875 -0.41846 " pathEditMode="relative" ptsTypes="AAAAAAAAA">
                                      <p:cBhvr>
                                        <p:cTn id="63" dur="2000" fill="hold"/>
                                        <p:tgtEl>
                                          <p:spTgt spid="7069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65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7069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7068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7068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7069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1000"/>
                                        <p:tgtEl>
                                          <p:spTgt spid="706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60" grpId="0"/>
      <p:bldP spid="706661" grpId="0"/>
      <p:bldP spid="706662" grpId="0"/>
      <p:bldP spid="706984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>
          <a:gsLst>
            <a:gs pos="0">
              <a:schemeClr val="bg1">
                <a:lumMod val="95000"/>
              </a:schemeClr>
            </a:gs>
            <a:gs pos="100000">
              <a:schemeClr val="accent5">
                <a:lumMod val="75000"/>
              </a:schemeClr>
            </a:gs>
          </a:gsLst>
        </a:gradFill>
        <a:ln>
          <a:noFill/>
        </a:ln>
        <a:effectLst/>
      </a:spPr>
      <a:bodyPr anchor="ctr"/>
      <a:lstStyle>
        <a:defPPr algn="ctr">
          <a:defRPr dirty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17532</TotalTime>
  <Words>923</Words>
  <Application>Microsoft Office PowerPoint</Application>
  <PresentationFormat>On-screen Show (4:3)</PresentationFormat>
  <Paragraphs>256</Paragraphs>
  <Slides>12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ＭＳ Ｐゴシック</vt:lpstr>
      <vt:lpstr>Arial</vt:lpstr>
      <vt:lpstr>Comic Sans MS</vt:lpstr>
      <vt:lpstr>Gill Sans MT</vt:lpstr>
      <vt:lpstr>Tahoma</vt:lpstr>
      <vt:lpstr>Times New Roman</vt:lpstr>
      <vt:lpstr>Wingdings</vt:lpstr>
      <vt:lpstr>Default Design</vt:lpstr>
      <vt:lpstr>John Magee 28 November 2016</vt:lpstr>
      <vt:lpstr>Link layer, LANs: outline</vt:lpstr>
      <vt:lpstr>Synthesis: a day in the life of a web request</vt:lpstr>
      <vt:lpstr>A day in the life: scenario</vt:lpstr>
      <vt:lpstr>A day in the life… connecting to the Internet</vt:lpstr>
      <vt:lpstr>A day in the life… connecting to the Internet</vt:lpstr>
      <vt:lpstr>A day in the life… ARP (before DNS, before HTTP)</vt:lpstr>
      <vt:lpstr>A day in the life… using DNS</vt:lpstr>
      <vt:lpstr>A day in the life…TCP connection carrying HTTP</vt:lpstr>
      <vt:lpstr>A day in the life… HTTP request/reply </vt:lpstr>
      <vt:lpstr>Chapter 6: Summary</vt:lpstr>
      <vt:lpstr>Chapter 6: let’s take a breath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3rd Edition: Chapter 4</dc:title>
  <dc:creator>Jim Kurose and Keith Ross</dc:creator>
  <cp:lastModifiedBy>John Magee IV</cp:lastModifiedBy>
  <cp:revision>523</cp:revision>
  <dcterms:created xsi:type="dcterms:W3CDTF">1999-10-08T19:08:27Z</dcterms:created>
  <dcterms:modified xsi:type="dcterms:W3CDTF">2016-11-30T22:37:24Z</dcterms:modified>
</cp:coreProperties>
</file>